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1695"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A16"/>
        </a:solidFill>
      </p:bgPr>
    </p:bg>
    <p:spTree>
      <p:nvGrpSpPr>
        <p:cNvPr id="1" name=""/>
        <p:cNvGrpSpPr/>
        <p:nvPr/>
      </p:nvGrpSpPr>
      <p:grpSpPr>
        <a:xfrm>
          <a:off x="0" y="0"/>
          <a:ext cx="0" cy="0"/>
          <a:chOff x="0" y="0"/>
          <a:chExt cx="0" cy="0"/>
        </a:xfrm>
      </p:grpSpPr>
      <p:pic>
        <p:nvPicPr>
          <p:cNvPr id="2" name="Image 0" descr="/mnt/data/epiphany_journey_dark.jpg">    </p:cNvPr>
          <p:cNvPicPr>
            <a:picLocks noChangeAspect="1"/>
          </p:cNvPicPr>
          <p:nvPr/>
        </p:nvPicPr>
        <p:blipFill>
          <a:blip r:embed="rId1"/>
          <a:srcRect l="0" r="0" t="25" b="25"/>
          <a:stretch/>
        </p:blipFill>
        <p:spPr>
          <a:xfrm>
            <a:off x="0" y="0"/>
            <a:ext cx="12191695" cy="6858000"/>
          </a:xfrm>
          <a:prstGeom prst="rect">
            <a:avLst/>
          </a:prstGeom>
        </p:spPr>
      </p:pic>
      <p:sp>
        <p:nvSpPr>
          <p:cNvPr id="3" name="Shape 0"/>
          <p:cNvSpPr/>
          <p:nvPr/>
        </p:nvSpPr>
        <p:spPr>
          <a:xfrm>
            <a:off x="566928" y="694944"/>
            <a:ext cx="6583680" cy="4526280"/>
          </a:xfrm>
          <a:prstGeom prst="rect">
            <a:avLst/>
          </a:prstGeom>
          <a:solidFill>
            <a:srgbClr val="100E0C">
              <a:alpha val="86000"/>
            </a:srgbClr>
          </a:solidFill>
          <a:ln w="12700">
            <a:solidFill>
              <a:srgbClr val="FFFFFF">
                <a:alpha val="0"/>
              </a:srgbClr>
            </a:solidFill>
            <a:prstDash val="solid"/>
          </a:ln>
        </p:spPr>
      </p:sp>
      <p:sp>
        <p:nvSpPr>
          <p:cNvPr id="4" name="Text 1"/>
          <p:cNvSpPr/>
          <p:nvPr/>
        </p:nvSpPr>
        <p:spPr>
          <a:xfrm>
            <a:off x="868680" y="987552"/>
            <a:ext cx="5943600" cy="1325880"/>
          </a:xfrm>
          <a:prstGeom prst="rect">
            <a:avLst/>
          </a:prstGeom>
          <a:noFill/>
          <a:ln/>
        </p:spPr>
        <p:txBody>
          <a:bodyPr wrap="square" lIns="381" tIns="381" rIns="381" bIns="381" rtlCol="0" anchor="ctr">
            <a:normAutofit/>
          </a:bodyPr>
          <a:lstStyle/>
          <a:p>
            <a:pPr indent="0" marL="0">
              <a:buNone/>
            </a:pPr>
            <a:r>
              <a:rPr lang="en-US" sz="4200" b="1" dirty="0">
                <a:solidFill>
                  <a:srgbClr val="FFF2D8"/>
                </a:solidFill>
                <a:latin typeface="Aptos Display" pitchFamily="34" charset="0"/>
                <a:ea typeface="Aptos Display" pitchFamily="34" charset="-122"/>
                <a:cs typeface="Aptos Display" pitchFamily="34" charset="-120"/>
              </a:rPr>
              <a:t>As with Gladness</a:t>
            </a:r>
            <a:endParaRPr lang="en-US" sz="4200" dirty="0"/>
          </a:p>
          <a:p>
            <a:pPr indent="0" marL="0">
              <a:buNone/>
            </a:pPr>
            <a:r>
              <a:rPr lang="en-US" sz="4200" b="1" dirty="0">
                <a:solidFill>
                  <a:srgbClr val="FFF2D8"/>
                </a:solidFill>
                <a:latin typeface="Aptos Display" pitchFamily="34" charset="0"/>
                <a:ea typeface="Aptos Display" pitchFamily="34" charset="-122"/>
                <a:cs typeface="Aptos Display" pitchFamily="34" charset="-120"/>
              </a:rPr>
              <a:t>Men of Old</a:t>
            </a:r>
            <a:endParaRPr lang="en-US" sz="4200" dirty="0"/>
          </a:p>
        </p:txBody>
      </p:sp>
      <p:sp>
        <p:nvSpPr>
          <p:cNvPr id="5" name="Text 2"/>
          <p:cNvSpPr/>
          <p:nvPr/>
        </p:nvSpPr>
        <p:spPr>
          <a:xfrm>
            <a:off x="914400" y="2542032"/>
            <a:ext cx="5577840" cy="384048"/>
          </a:xfrm>
          <a:prstGeom prst="rect">
            <a:avLst/>
          </a:prstGeom>
          <a:noFill/>
          <a:ln/>
        </p:spPr>
        <p:txBody>
          <a:bodyPr wrap="square" lIns="254" tIns="254" rIns="254" bIns="254" rtlCol="0" anchor="ctr">
            <a:normAutofit/>
          </a:bodyPr>
          <a:lstStyle/>
          <a:p>
            <a:pPr indent="0" marL="0">
              <a:buNone/>
            </a:pPr>
            <a:r>
              <a:rPr lang="en-US" sz="1700" i="1" dirty="0">
                <a:solidFill>
                  <a:srgbClr val="E6C27D"/>
                </a:solidFill>
                <a:latin typeface="Aptos" pitchFamily="34" charset="0"/>
                <a:ea typeface="Aptos" pitchFamily="34" charset="-122"/>
                <a:cs typeface="Aptos" pitchFamily="34" charset="-120"/>
              </a:rPr>
              <a:t>An Epiphany hymn of guidance, worship, offering, and eternal hope</a:t>
            </a:r>
            <a:endParaRPr lang="en-US" sz="1700" dirty="0"/>
          </a:p>
        </p:txBody>
      </p:sp>
      <p:sp>
        <p:nvSpPr>
          <p:cNvPr id="6" name="Shape 3"/>
          <p:cNvSpPr/>
          <p:nvPr/>
        </p:nvSpPr>
        <p:spPr>
          <a:xfrm>
            <a:off x="914400" y="3127248"/>
            <a:ext cx="1828800" cy="0"/>
          </a:xfrm>
          <a:prstGeom prst="line">
            <a:avLst/>
          </a:prstGeom>
          <a:noFill/>
          <a:ln w="31750">
            <a:solidFill>
              <a:srgbClr val="E4B96F"/>
            </a:solidFill>
            <a:prstDash val="solid"/>
          </a:ln>
        </p:spPr>
      </p:sp>
      <p:sp>
        <p:nvSpPr>
          <p:cNvPr id="7" name="Text 4"/>
          <p:cNvSpPr/>
          <p:nvPr/>
        </p:nvSpPr>
        <p:spPr>
          <a:xfrm>
            <a:off x="914400" y="3401568"/>
            <a:ext cx="5394960" cy="749808"/>
          </a:xfrm>
          <a:prstGeom prst="rect">
            <a:avLst/>
          </a:prstGeom>
          <a:noFill/>
          <a:ln/>
        </p:spPr>
        <p:txBody>
          <a:bodyPr wrap="square" lIns="381" tIns="381" rIns="381" bIns="381" rtlCol="0" anchor="ctr">
            <a:normAutofit/>
          </a:bodyPr>
          <a:lstStyle/>
          <a:p>
            <a:pPr indent="0" marL="0">
              <a:buNone/>
            </a:pPr>
            <a:r>
              <a:rPr lang="en-US" sz="1320" dirty="0">
                <a:solidFill>
                  <a:srgbClr val="FFF6E7"/>
                </a:solidFill>
                <a:latin typeface="Aptos" pitchFamily="34" charset="0"/>
                <a:ea typeface="Aptos" pitchFamily="34" charset="-122"/>
                <a:cs typeface="Aptos" pitchFamily="34" charset="-120"/>
              </a:rPr>
              <a:t>William Chatterton Dix • 1859</a:t>
            </a:r>
            <a:endParaRPr lang="en-US" sz="1320" dirty="0"/>
          </a:p>
          <a:p>
            <a:pPr indent="0" marL="0">
              <a:buNone/>
            </a:pPr>
            <a:r>
              <a:rPr lang="en-US" sz="1320" dirty="0">
                <a:solidFill>
                  <a:srgbClr val="FFF6E7"/>
                </a:solidFill>
                <a:latin typeface="Aptos" pitchFamily="34" charset="0"/>
                <a:ea typeface="Aptos" pitchFamily="34" charset="-122"/>
                <a:cs typeface="Aptos" pitchFamily="34" charset="-120"/>
              </a:rPr>
              <a:t>Tune: DIX • Conrad Kocher, adapted by William Henry Monk</a:t>
            </a:r>
            <a:endParaRPr lang="en-US" sz="1320" dirty="0"/>
          </a:p>
          <a:p>
            <a:pPr indent="0" marL="0">
              <a:buNone/>
            </a:pPr>
            <a:r>
              <a:rPr lang="en-US" sz="1320" dirty="0">
                <a:solidFill>
                  <a:srgbClr val="FFF6E7"/>
                </a:solidFill>
                <a:latin typeface="Aptos" pitchFamily="34" charset="0"/>
                <a:ea typeface="Aptos" pitchFamily="34" charset="-122"/>
                <a:cs typeface="Aptos" pitchFamily="34" charset="-120"/>
              </a:rPr>
              <a:t>Primary Scripture: Matthew 2:10-11</a:t>
            </a:r>
            <a:endParaRPr lang="en-US" sz="1320" dirty="0"/>
          </a:p>
        </p:txBody>
      </p:sp>
      <p:sp>
        <p:nvSpPr>
          <p:cNvPr id="8" name="Text 5"/>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EADDC8"/>
                </a:solidFill>
                <a:latin typeface="Aptos" pitchFamily="34" charset="0"/>
                <a:ea typeface="Aptos" pitchFamily="34" charset="-122"/>
                <a:cs typeface="Aptos" pitchFamily="34" charset="-120"/>
              </a:rPr>
              <a:t>Prepared for teaching and small group use - hymninfo.com</a:t>
            </a:r>
            <a:endParaRPr lang="en-US" sz="750" dirty="0"/>
          </a:p>
        </p:txBody>
      </p:sp>
      <p:sp>
        <p:nvSpPr>
          <p:cNvPr id="9" name="Text 6"/>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F3D99F"/>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Teaching Aim</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786384" y="1417320"/>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UNDERSTAND</a:t>
            </a:r>
            <a:endParaRPr lang="en-US" sz="870" dirty="0"/>
          </a:p>
        </p:txBody>
      </p:sp>
      <p:sp>
        <p:nvSpPr>
          <p:cNvPr id="7" name="Text 5"/>
          <p:cNvSpPr/>
          <p:nvPr/>
        </p:nvSpPr>
        <p:spPr>
          <a:xfrm>
            <a:off x="786384" y="1627632"/>
            <a:ext cx="5212080" cy="960120"/>
          </a:xfrm>
          <a:prstGeom prst="rect">
            <a:avLst/>
          </a:prstGeom>
          <a:noFill/>
          <a:ln/>
        </p:spPr>
        <p:txBody>
          <a:bodyPr wrap="square" lIns="762" tIns="762" rIns="762" bIns="762" rtlCol="0" anchor="ctr">
            <a:normAutofit/>
          </a:bodyPr>
          <a:lstStyle/>
          <a:p>
            <a:pPr algn="l" indent="0" marL="0">
              <a:buNone/>
            </a:pPr>
            <a:r>
              <a:rPr lang="en-US" sz="2000" dirty="0">
                <a:solidFill>
                  <a:srgbClr val="2B2118"/>
                </a:solidFill>
                <a:latin typeface="Aptos" pitchFamily="34" charset="0"/>
                <a:ea typeface="Aptos" pitchFamily="34" charset="-122"/>
                <a:cs typeface="Aptos" pitchFamily="34" charset="-120"/>
              </a:rPr>
              <a:t>The wise men’s journey becomes a pattern of Christian discipleship: receiving light, seeking Christ, worshiping him, and bringing our best.</a:t>
            </a:r>
            <a:endParaRPr lang="en-US" sz="2000" dirty="0"/>
          </a:p>
        </p:txBody>
      </p:sp>
      <p:sp>
        <p:nvSpPr>
          <p:cNvPr id="8" name="Text 6"/>
          <p:cNvSpPr/>
          <p:nvPr/>
        </p:nvSpPr>
        <p:spPr>
          <a:xfrm>
            <a:off x="786384" y="2907792"/>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FEEL</a:t>
            </a:r>
            <a:endParaRPr lang="en-US" sz="870" dirty="0"/>
          </a:p>
        </p:txBody>
      </p:sp>
      <p:sp>
        <p:nvSpPr>
          <p:cNvPr id="9" name="Text 7"/>
          <p:cNvSpPr/>
          <p:nvPr/>
        </p:nvSpPr>
        <p:spPr>
          <a:xfrm>
            <a:off x="786384" y="3118104"/>
            <a:ext cx="5212080" cy="786384"/>
          </a:xfrm>
          <a:prstGeom prst="rect">
            <a:avLst/>
          </a:prstGeom>
          <a:noFill/>
          <a:ln/>
        </p:spPr>
        <p:txBody>
          <a:bodyPr wrap="square" lIns="762" tIns="762" rIns="762" bIns="762" rtlCol="0" anchor="ctr">
            <a:normAutofit/>
          </a:bodyPr>
          <a:lstStyle/>
          <a:p>
            <a:pPr algn="l" indent="0" marL="0">
              <a:buNone/>
            </a:pPr>
            <a:r>
              <a:rPr lang="en-US" sz="2000" dirty="0">
                <a:solidFill>
                  <a:srgbClr val="2B2118"/>
                </a:solidFill>
                <a:latin typeface="Aptos" pitchFamily="34" charset="0"/>
                <a:ea typeface="Aptos" pitchFamily="34" charset="-122"/>
                <a:cs typeface="Aptos" pitchFamily="34" charset="-120"/>
              </a:rPr>
              <a:t>A renewed joy that Christ is the Light who draws the nations and guides his people toward glory.</a:t>
            </a:r>
            <a:endParaRPr lang="en-US" sz="2000" dirty="0"/>
          </a:p>
        </p:txBody>
      </p:sp>
      <p:sp>
        <p:nvSpPr>
          <p:cNvPr id="10" name="Text 8"/>
          <p:cNvSpPr/>
          <p:nvPr/>
        </p:nvSpPr>
        <p:spPr>
          <a:xfrm>
            <a:off x="786384" y="4343400"/>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PRACTICE</a:t>
            </a:r>
            <a:endParaRPr lang="en-US" sz="870" dirty="0"/>
          </a:p>
        </p:txBody>
      </p:sp>
      <p:sp>
        <p:nvSpPr>
          <p:cNvPr id="11" name="Text 9"/>
          <p:cNvSpPr/>
          <p:nvPr/>
        </p:nvSpPr>
        <p:spPr>
          <a:xfrm>
            <a:off x="786384" y="4553712"/>
            <a:ext cx="5212080" cy="786384"/>
          </a:xfrm>
          <a:prstGeom prst="rect">
            <a:avLst/>
          </a:prstGeom>
          <a:noFill/>
          <a:ln/>
        </p:spPr>
        <p:txBody>
          <a:bodyPr wrap="square" lIns="762" tIns="762" rIns="762" bIns="762" rtlCol="0" anchor="ctr">
            <a:normAutofit/>
          </a:bodyPr>
          <a:lstStyle/>
          <a:p>
            <a:pPr algn="l" indent="0" marL="0">
              <a:buNone/>
            </a:pPr>
            <a:r>
              <a:rPr lang="en-US" sz="2000" dirty="0">
                <a:solidFill>
                  <a:srgbClr val="2B2118"/>
                </a:solidFill>
                <a:latin typeface="Aptos" pitchFamily="34" charset="0"/>
                <a:ea typeface="Aptos" pitchFamily="34" charset="-122"/>
                <a:cs typeface="Aptos" pitchFamily="34" charset="-120"/>
              </a:rPr>
              <a:t>Bring worship, obedience, generosity, and hope into ordinary life as an offering to Christ the King.</a:t>
            </a:r>
            <a:endParaRPr lang="en-US" sz="2000" dirty="0"/>
          </a:p>
        </p:txBody>
      </p:sp>
      <p:pic>
        <p:nvPicPr>
          <p:cNvPr id="12" name="Image 0" descr="/mnt/data/church_bible.jpg">    </p:cNvPr>
          <p:cNvPicPr>
            <a:picLocks noChangeAspect="1"/>
          </p:cNvPicPr>
          <p:nvPr/>
        </p:nvPicPr>
        <p:blipFill>
          <a:blip r:embed="rId1"/>
          <a:srcRect l="20314" r="20314" t="0" b="0"/>
          <a:stretch/>
        </p:blipFill>
        <p:spPr>
          <a:xfrm>
            <a:off x="6675120" y="1325880"/>
            <a:ext cx="4389120" cy="4160520"/>
          </a:xfrm>
          <a:prstGeom prst="rect">
            <a:avLst/>
          </a:prstGeom>
        </p:spPr>
      </p:pic>
      <p:sp>
        <p:nvSpPr>
          <p:cNvPr id="13" name="Shape 10"/>
          <p:cNvSpPr/>
          <p:nvPr/>
        </p:nvSpPr>
        <p:spPr>
          <a:xfrm>
            <a:off x="6675120" y="1325880"/>
            <a:ext cx="4389120" cy="4160520"/>
          </a:xfrm>
          <a:prstGeom prst="rect">
            <a:avLst/>
          </a:prstGeom>
          <a:solidFill>
            <a:srgbClr val="FFFFFF">
              <a:alpha val="0"/>
            </a:srgbClr>
          </a:solidFill>
          <a:ln w="13970">
            <a:solidFill>
              <a:srgbClr val="C58A34">
                <a:alpha val="70000"/>
              </a:srgbClr>
            </a:solidFill>
            <a:prstDash val="solid"/>
          </a:ln>
        </p:spPr>
      </p:sp>
      <p:sp>
        <p:nvSpPr>
          <p:cNvPr id="14" name="Text 11"/>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5" name="Text 12"/>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Why This Hymn Matters Today</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417320"/>
            <a:ext cx="10149840" cy="914400"/>
          </a:xfrm>
          <a:prstGeom prst="rect">
            <a:avLst/>
          </a:prstGeom>
          <a:noFill/>
          <a:ln/>
        </p:spPr>
        <p:txBody>
          <a:bodyPr wrap="square" lIns="762" tIns="762" rIns="762" bIns="762" rtlCol="0" anchor="ctr">
            <a:normAutofit/>
          </a:bodyPr>
          <a:lstStyle/>
          <a:p>
            <a:pPr algn="l" indent="0" marL="0">
              <a:buNone/>
            </a:pPr>
            <a:r>
              <a:rPr lang="en-US" sz="2200" dirty="0">
                <a:solidFill>
                  <a:srgbClr val="2B2118"/>
                </a:solidFill>
                <a:latin typeface="Aptos" pitchFamily="34" charset="0"/>
                <a:ea typeface="Aptos" pitchFamily="34" charset="-122"/>
                <a:cs typeface="Aptos" pitchFamily="34" charset="-120"/>
              </a:rPr>
              <a:t>This hymn helps the church sing the Gospel movement of Epiphany: God gives light, Christ is revealed, worshipers come near, and the nations are invited to adore the King.</a:t>
            </a:r>
            <a:endParaRPr lang="en-US" sz="2200" dirty="0"/>
          </a:p>
        </p:txBody>
      </p:sp>
      <p:sp>
        <p:nvSpPr>
          <p:cNvPr id="7" name="Text 5"/>
          <p:cNvSpPr/>
          <p:nvPr/>
        </p:nvSpPr>
        <p:spPr>
          <a:xfrm>
            <a:off x="1005840" y="2788920"/>
            <a:ext cx="9966960" cy="2240280"/>
          </a:xfrm>
          <a:prstGeom prst="rect">
            <a:avLst/>
          </a:prstGeom>
          <a:noFill/>
          <a:ln/>
        </p:spPr>
        <p:txBody>
          <a:bodyPr wrap="square" lIns="508" tIns="508" rIns="508" bIns="508" rtlCol="0" anchor="ctr">
            <a:normAutofit/>
          </a:bodyPr>
          <a:lstStyle/>
          <a:p>
            <a:r>
              <a:rPr lang="en-US" sz="2000" dirty="0">
                <a:solidFill>
                  <a:srgbClr val="2B2118"/>
                </a:solidFill>
                <a:latin typeface="Aptos" pitchFamily="34" charset="0"/>
                <a:ea typeface="Aptos" pitchFamily="34" charset="-122"/>
                <a:cs typeface="Aptos" pitchFamily="34" charset="-120"/>
              </a:rPr>
              <a:t>It turns a biblical story into prayerful discipleship.</a:t>
            </a:r>
            <a:endParaRPr lang="en-US" sz="2000" dirty="0"/>
          </a:p>
          <a:p>
            <a:r>
              <a:rPr lang="en-US" sz="2000" dirty="0">
                <a:solidFill>
                  <a:srgbClr val="2B2118"/>
                </a:solidFill>
                <a:latin typeface="Aptos" pitchFamily="34" charset="0"/>
                <a:ea typeface="Aptos" pitchFamily="34" charset="-122"/>
                <a:cs typeface="Aptos" pitchFamily="34" charset="-120"/>
              </a:rPr>
              <a:t>It teaches that guidance should lead us to Christ, not merely to answers.</a:t>
            </a:r>
            <a:endParaRPr lang="en-US" sz="2000" dirty="0"/>
          </a:p>
          <a:p>
            <a:r>
              <a:rPr lang="en-US" sz="2000" dirty="0">
                <a:solidFill>
                  <a:srgbClr val="2B2118"/>
                </a:solidFill>
                <a:latin typeface="Aptos" pitchFamily="34" charset="0"/>
                <a:ea typeface="Aptos" pitchFamily="34" charset="-122"/>
                <a:cs typeface="Aptos" pitchFamily="34" charset="-120"/>
              </a:rPr>
              <a:t>It connects offering with whole-life consecration.</a:t>
            </a:r>
            <a:endParaRPr lang="en-US" sz="2000" dirty="0"/>
          </a:p>
          <a:p>
            <a:r>
              <a:rPr lang="en-US" sz="2000" dirty="0">
                <a:solidFill>
                  <a:srgbClr val="2B2118"/>
                </a:solidFill>
                <a:latin typeface="Aptos" pitchFamily="34" charset="0"/>
                <a:ea typeface="Aptos" pitchFamily="34" charset="-122"/>
                <a:cs typeface="Aptos" pitchFamily="34" charset="-120"/>
              </a:rPr>
              <a:t>It lifts weary pilgrims toward the final light of God’s city.</a:t>
            </a:r>
            <a:endParaRPr lang="en-US" sz="2000" dirty="0"/>
          </a:p>
        </p:txBody>
      </p:sp>
      <p:sp>
        <p:nvSpPr>
          <p:cNvPr id="8" name="Shape 6"/>
          <p:cNvSpPr/>
          <p:nvPr/>
        </p:nvSpPr>
        <p:spPr>
          <a:xfrm>
            <a:off x="685800" y="5285232"/>
            <a:ext cx="10835640" cy="777240"/>
          </a:xfrm>
          <a:prstGeom prst="rect">
            <a:avLst/>
          </a:prstGeom>
          <a:solidFill>
            <a:srgbClr val="4B321F">
              <a:alpha val="97000"/>
            </a:srgbClr>
          </a:solidFill>
          <a:ln w="12700">
            <a:solidFill>
              <a:srgbClr val="4B321F">
                <a:alpha val="0"/>
              </a:srgbClr>
            </a:solidFill>
            <a:prstDash val="solid"/>
          </a:ln>
        </p:spPr>
      </p:sp>
      <p:sp>
        <p:nvSpPr>
          <p:cNvPr id="9" name="Text 7"/>
          <p:cNvSpPr/>
          <p:nvPr/>
        </p:nvSpPr>
        <p:spPr>
          <a:xfrm>
            <a:off x="914400" y="5413248"/>
            <a:ext cx="8778240" cy="256032"/>
          </a:xfrm>
          <a:prstGeom prst="rect">
            <a:avLst/>
          </a:prstGeom>
          <a:noFill/>
          <a:ln/>
        </p:spPr>
        <p:txBody>
          <a:bodyPr wrap="square" lIns="0" tIns="0" rIns="0" bIns="0" rtlCol="0" anchor="ctr">
            <a:normAutofit/>
          </a:bodyPr>
          <a:lstStyle/>
          <a:p>
            <a:pPr indent="0" marL="0">
              <a:buNone/>
            </a:pPr>
            <a:r>
              <a:rPr lang="en-US" sz="1500" i="1" dirty="0">
                <a:solidFill>
                  <a:srgbClr val="FFF5E4"/>
                </a:solidFill>
                <a:latin typeface="Aptos" pitchFamily="34" charset="0"/>
                <a:ea typeface="Aptos" pitchFamily="34" charset="-122"/>
                <a:cs typeface="Aptos" pitchFamily="34" charset="-120"/>
              </a:rPr>
              <a:t>When they saw the star, they rejoiced with exceedingly great joy.</a:t>
            </a:r>
            <a:endParaRPr lang="en-US" sz="1500" dirty="0"/>
          </a:p>
        </p:txBody>
      </p:sp>
      <p:sp>
        <p:nvSpPr>
          <p:cNvPr id="10" name="Text 8"/>
          <p:cNvSpPr/>
          <p:nvPr/>
        </p:nvSpPr>
        <p:spPr>
          <a:xfrm>
            <a:off x="9646920" y="5705856"/>
            <a:ext cx="1627632" cy="182880"/>
          </a:xfrm>
          <a:prstGeom prst="rect">
            <a:avLst/>
          </a:prstGeom>
          <a:noFill/>
          <a:ln/>
        </p:spPr>
        <p:txBody>
          <a:bodyPr wrap="square" lIns="0" tIns="0" rIns="0" bIns="0" rtlCol="0" anchor="ctr"/>
          <a:lstStyle/>
          <a:p>
            <a:pPr algn="r" indent="0" marL="0">
              <a:buNone/>
            </a:pPr>
            <a:r>
              <a:rPr lang="en-US" sz="950" dirty="0">
                <a:solidFill>
                  <a:srgbClr val="E4B96F"/>
                </a:solidFill>
                <a:latin typeface="Aptos" pitchFamily="34" charset="0"/>
                <a:ea typeface="Aptos" pitchFamily="34" charset="-122"/>
                <a:cs typeface="Aptos" pitchFamily="34" charset="-120"/>
              </a:rPr>
              <a:t>Matthew 2:10</a:t>
            </a:r>
            <a:endParaRPr lang="en-US" sz="950" dirty="0"/>
          </a:p>
        </p:txBody>
      </p:sp>
      <p:sp>
        <p:nvSpPr>
          <p:cNvPr id="11" name="Text 9"/>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2" name="Text 10"/>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Hymn Identity</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29844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FIRST LINE</a:t>
            </a:r>
            <a:endParaRPr lang="en-US" sz="870" dirty="0"/>
          </a:p>
        </p:txBody>
      </p:sp>
      <p:sp>
        <p:nvSpPr>
          <p:cNvPr id="7" name="Text 5"/>
          <p:cNvSpPr/>
          <p:nvPr/>
        </p:nvSpPr>
        <p:spPr>
          <a:xfrm>
            <a:off x="822960" y="152704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As with gladness men of old</a:t>
            </a:r>
            <a:endParaRPr lang="en-US" sz="1850" dirty="0"/>
          </a:p>
        </p:txBody>
      </p:sp>
      <p:sp>
        <p:nvSpPr>
          <p:cNvPr id="8" name="Text 6"/>
          <p:cNvSpPr/>
          <p:nvPr/>
        </p:nvSpPr>
        <p:spPr>
          <a:xfrm>
            <a:off x="822960" y="216712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AUTHOR</a:t>
            </a:r>
            <a:endParaRPr lang="en-US" sz="870" dirty="0"/>
          </a:p>
        </p:txBody>
      </p:sp>
      <p:sp>
        <p:nvSpPr>
          <p:cNvPr id="9" name="Text 7"/>
          <p:cNvSpPr/>
          <p:nvPr/>
        </p:nvSpPr>
        <p:spPr>
          <a:xfrm>
            <a:off x="822960" y="239572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William Chatterton Dix (1837-1898)</a:t>
            </a:r>
            <a:endParaRPr lang="en-US" sz="1850" dirty="0"/>
          </a:p>
        </p:txBody>
      </p:sp>
      <p:sp>
        <p:nvSpPr>
          <p:cNvPr id="10" name="Text 8"/>
          <p:cNvSpPr/>
          <p:nvPr/>
        </p:nvSpPr>
        <p:spPr>
          <a:xfrm>
            <a:off x="822960" y="303580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YEAR</a:t>
            </a:r>
            <a:endParaRPr lang="en-US" sz="870" dirty="0"/>
          </a:p>
        </p:txBody>
      </p:sp>
      <p:sp>
        <p:nvSpPr>
          <p:cNvPr id="11" name="Text 9"/>
          <p:cNvSpPr/>
          <p:nvPr/>
        </p:nvSpPr>
        <p:spPr>
          <a:xfrm>
            <a:off x="822960" y="326440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1859</a:t>
            </a:r>
            <a:endParaRPr lang="en-US" sz="1850" dirty="0"/>
          </a:p>
        </p:txBody>
      </p:sp>
      <p:sp>
        <p:nvSpPr>
          <p:cNvPr id="12" name="Text 10"/>
          <p:cNvSpPr/>
          <p:nvPr/>
        </p:nvSpPr>
        <p:spPr>
          <a:xfrm>
            <a:off x="822960" y="390448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TUNE</a:t>
            </a:r>
            <a:endParaRPr lang="en-US" sz="870" dirty="0"/>
          </a:p>
        </p:txBody>
      </p:sp>
      <p:sp>
        <p:nvSpPr>
          <p:cNvPr id="13" name="Text 11"/>
          <p:cNvSpPr/>
          <p:nvPr/>
        </p:nvSpPr>
        <p:spPr>
          <a:xfrm>
            <a:off x="822960" y="413308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DIX</a:t>
            </a:r>
            <a:endParaRPr lang="en-US" sz="1850" dirty="0"/>
          </a:p>
        </p:txBody>
      </p:sp>
      <p:sp>
        <p:nvSpPr>
          <p:cNvPr id="14" name="Text 12"/>
          <p:cNvSpPr/>
          <p:nvPr/>
        </p:nvSpPr>
        <p:spPr>
          <a:xfrm>
            <a:off x="5989320" y="129844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COMPOSER SOURCE</a:t>
            </a:r>
            <a:endParaRPr lang="en-US" sz="870" dirty="0"/>
          </a:p>
        </p:txBody>
      </p:sp>
      <p:sp>
        <p:nvSpPr>
          <p:cNvPr id="15" name="Text 13"/>
          <p:cNvSpPr/>
          <p:nvPr/>
        </p:nvSpPr>
        <p:spPr>
          <a:xfrm>
            <a:off x="5989320" y="152704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Conrad Kocher (1786-1872)</a:t>
            </a:r>
            <a:endParaRPr lang="en-US" sz="1850" dirty="0"/>
          </a:p>
        </p:txBody>
      </p:sp>
      <p:sp>
        <p:nvSpPr>
          <p:cNvPr id="16" name="Text 14"/>
          <p:cNvSpPr/>
          <p:nvPr/>
        </p:nvSpPr>
        <p:spPr>
          <a:xfrm>
            <a:off x="5989320" y="216712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ADAPTATION</a:t>
            </a:r>
            <a:endParaRPr lang="en-US" sz="870" dirty="0"/>
          </a:p>
        </p:txBody>
      </p:sp>
      <p:sp>
        <p:nvSpPr>
          <p:cNvPr id="17" name="Text 15"/>
          <p:cNvSpPr/>
          <p:nvPr/>
        </p:nvSpPr>
        <p:spPr>
          <a:xfrm>
            <a:off x="5989320" y="239572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William Henry Monk for English hymn use</a:t>
            </a:r>
            <a:endParaRPr lang="en-US" sz="1850" dirty="0"/>
          </a:p>
        </p:txBody>
      </p:sp>
      <p:sp>
        <p:nvSpPr>
          <p:cNvPr id="18" name="Text 16"/>
          <p:cNvSpPr/>
          <p:nvPr/>
        </p:nvSpPr>
        <p:spPr>
          <a:xfrm>
            <a:off x="5989320" y="303580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METER</a:t>
            </a:r>
            <a:endParaRPr lang="en-US" sz="870" dirty="0"/>
          </a:p>
        </p:txBody>
      </p:sp>
      <p:sp>
        <p:nvSpPr>
          <p:cNvPr id="19" name="Text 17"/>
          <p:cNvSpPr/>
          <p:nvPr/>
        </p:nvSpPr>
        <p:spPr>
          <a:xfrm>
            <a:off x="5989320" y="326440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7.7.7.7.7.7</a:t>
            </a:r>
            <a:endParaRPr lang="en-US" sz="1850" dirty="0"/>
          </a:p>
        </p:txBody>
      </p:sp>
      <p:sp>
        <p:nvSpPr>
          <p:cNvPr id="20" name="Text 18"/>
          <p:cNvSpPr/>
          <p:nvPr/>
        </p:nvSpPr>
        <p:spPr>
          <a:xfrm>
            <a:off x="5989320" y="3904488"/>
            <a:ext cx="20116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SEASON</a:t>
            </a:r>
            <a:endParaRPr lang="en-US" sz="870" dirty="0"/>
          </a:p>
        </p:txBody>
      </p:sp>
      <p:sp>
        <p:nvSpPr>
          <p:cNvPr id="21" name="Text 19"/>
          <p:cNvSpPr/>
          <p:nvPr/>
        </p:nvSpPr>
        <p:spPr>
          <a:xfrm>
            <a:off x="5989320" y="4133088"/>
            <a:ext cx="452628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Epiphany</a:t>
            </a:r>
            <a:endParaRPr lang="en-US" sz="1850" dirty="0"/>
          </a:p>
        </p:txBody>
      </p:sp>
      <p:pic>
        <p:nvPicPr>
          <p:cNvPr id="22" name="Image 0" descr="/mnt/data/gifts_cross.jpg">    </p:cNvPr>
          <p:cNvPicPr>
            <a:picLocks noChangeAspect="1"/>
          </p:cNvPicPr>
          <p:nvPr/>
        </p:nvPicPr>
        <p:blipFill>
          <a:blip r:embed="rId1"/>
          <a:srcRect l="0" r="0" t="27790" b="27790"/>
          <a:stretch/>
        </p:blipFill>
        <p:spPr>
          <a:xfrm>
            <a:off x="4160520" y="5010912"/>
            <a:ext cx="3840480" cy="960120"/>
          </a:xfrm>
          <a:prstGeom prst="rect">
            <a:avLst/>
          </a:prstGeom>
        </p:spPr>
      </p:pic>
      <p:sp>
        <p:nvSpPr>
          <p:cNvPr id="23" name="Shape 20"/>
          <p:cNvSpPr/>
          <p:nvPr/>
        </p:nvSpPr>
        <p:spPr>
          <a:xfrm>
            <a:off x="4160520" y="5010912"/>
            <a:ext cx="3840480" cy="960120"/>
          </a:xfrm>
          <a:prstGeom prst="rect">
            <a:avLst/>
          </a:prstGeom>
          <a:solidFill>
            <a:srgbClr val="FFFFFF">
              <a:alpha val="0"/>
            </a:srgbClr>
          </a:solidFill>
          <a:ln w="13970">
            <a:solidFill>
              <a:srgbClr val="C58A34">
                <a:alpha val="70000"/>
              </a:srgbClr>
            </a:solidFill>
            <a:prstDash val="solid"/>
          </a:ln>
        </p:spPr>
      </p:sp>
      <p:sp>
        <p:nvSpPr>
          <p:cNvPr id="24" name="Text 21"/>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25" name="Text 22"/>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A16"/>
        </a:solidFill>
      </p:bgPr>
    </p:bg>
    <p:spTree>
      <p:nvGrpSpPr>
        <p:cNvPr id="1" name=""/>
        <p:cNvGrpSpPr/>
        <p:nvPr/>
      </p:nvGrpSpPr>
      <p:grpSpPr>
        <a:xfrm>
          <a:off x="0" y="0"/>
          <a:ext cx="0" cy="0"/>
          <a:chOff x="0" y="0"/>
          <a:chExt cx="0" cy="0"/>
        </a:xfrm>
      </p:grpSpPr>
      <p:pic>
        <p:nvPicPr>
          <p:cNvPr id="2" name="Image 0" descr="/mnt/data/church_bible_dark.jpg">    </p:cNvPr>
          <p:cNvPicPr>
            <a:picLocks noChangeAspect="1"/>
          </p:cNvPicPr>
          <p:nvPr/>
        </p:nvPicPr>
        <p:blipFill>
          <a:blip r:embed="rId1"/>
          <a:srcRect l="0" r="0" t="25" b="25"/>
          <a:stretch/>
        </p:blipFill>
        <p:spPr>
          <a:xfrm>
            <a:off x="0" y="0"/>
            <a:ext cx="12191695" cy="6858000"/>
          </a:xfrm>
          <a:prstGeom prst="rect">
            <a:avLst/>
          </a:prstGeom>
        </p:spPr>
      </p:pic>
      <p:sp>
        <p:nvSpPr>
          <p:cNvPr id="3" name="Text 0"/>
          <p:cNvSpPr/>
          <p:nvPr/>
        </p:nvSpPr>
        <p:spPr>
          <a:xfrm>
            <a:off x="731520" y="676656"/>
            <a:ext cx="6858000" cy="502920"/>
          </a:xfrm>
          <a:prstGeom prst="rect">
            <a:avLst/>
          </a:prstGeom>
          <a:noFill/>
          <a:ln/>
        </p:spPr>
        <p:txBody>
          <a:bodyPr wrap="square" lIns="0" tIns="0" rIns="0" bIns="0" rtlCol="0" anchor="ctr"/>
          <a:lstStyle/>
          <a:p>
            <a:pPr indent="0" marL="0">
              <a:buNone/>
            </a:pPr>
            <a:r>
              <a:rPr lang="en-US" sz="3400" b="1" dirty="0">
                <a:solidFill>
                  <a:srgbClr val="FFF4E0"/>
                </a:solidFill>
                <a:latin typeface="Aptos Display" pitchFamily="34" charset="0"/>
                <a:ea typeface="Aptos Display" pitchFamily="34" charset="-122"/>
                <a:cs typeface="Aptos Display" pitchFamily="34" charset="-120"/>
              </a:rPr>
              <a:t>Historical Background</a:t>
            </a:r>
            <a:endParaRPr lang="en-US" sz="3400" dirty="0"/>
          </a:p>
        </p:txBody>
      </p:sp>
      <p:sp>
        <p:nvSpPr>
          <p:cNvPr id="4" name="Shape 1"/>
          <p:cNvSpPr/>
          <p:nvPr/>
        </p:nvSpPr>
        <p:spPr>
          <a:xfrm>
            <a:off x="749808" y="1344168"/>
            <a:ext cx="1828800" cy="0"/>
          </a:xfrm>
          <a:prstGeom prst="line">
            <a:avLst/>
          </a:prstGeom>
          <a:noFill/>
          <a:ln w="31750">
            <a:solidFill>
              <a:srgbClr val="E4B96F"/>
            </a:solidFill>
            <a:prstDash val="solid"/>
          </a:ln>
        </p:spPr>
      </p:sp>
      <p:sp>
        <p:nvSpPr>
          <p:cNvPr id="5" name="Text 2"/>
          <p:cNvSpPr/>
          <p:nvPr/>
        </p:nvSpPr>
        <p:spPr>
          <a:xfrm>
            <a:off x="749808" y="1691640"/>
            <a:ext cx="5669280" cy="1188720"/>
          </a:xfrm>
          <a:prstGeom prst="rect">
            <a:avLst/>
          </a:prstGeom>
          <a:noFill/>
          <a:ln/>
        </p:spPr>
        <p:txBody>
          <a:bodyPr wrap="square" lIns="762" tIns="762" rIns="762" bIns="762" rtlCol="0" anchor="ctr">
            <a:normAutofit/>
          </a:bodyPr>
          <a:lstStyle/>
          <a:p>
            <a:pPr algn="l" indent="0" marL="0">
              <a:buNone/>
            </a:pPr>
            <a:r>
              <a:rPr lang="en-US" sz="2050" dirty="0">
                <a:solidFill>
                  <a:srgbClr val="FFF8EA"/>
                </a:solidFill>
                <a:latin typeface="Aptos" pitchFamily="34" charset="0"/>
                <a:ea typeface="Aptos" pitchFamily="34" charset="-122"/>
                <a:cs typeface="Aptos" pitchFamily="34" charset="-120"/>
              </a:rPr>
              <a:t>William Chatterton Dix wrote the hymn for Epiphany and published it in Hymns of Love and Joy in 1859. Its inclusion in Hymns Ancient and Modern helped establish its place in English-language worship.</a:t>
            </a:r>
            <a:endParaRPr lang="en-US" sz="2050" dirty="0"/>
          </a:p>
        </p:txBody>
      </p:sp>
      <p:sp>
        <p:nvSpPr>
          <p:cNvPr id="6" name="Text 3"/>
          <p:cNvSpPr/>
          <p:nvPr/>
        </p:nvSpPr>
        <p:spPr>
          <a:xfrm>
            <a:off x="749808" y="3154680"/>
            <a:ext cx="5669280" cy="1051560"/>
          </a:xfrm>
          <a:prstGeom prst="rect">
            <a:avLst/>
          </a:prstGeom>
          <a:noFill/>
          <a:ln/>
        </p:spPr>
        <p:txBody>
          <a:bodyPr wrap="square" lIns="762" tIns="762" rIns="762" bIns="762" rtlCol="0" anchor="ctr">
            <a:normAutofit/>
          </a:bodyPr>
          <a:lstStyle/>
          <a:p>
            <a:pPr algn="l" indent="0" marL="0">
              <a:buNone/>
            </a:pPr>
            <a:r>
              <a:rPr lang="en-US" sz="2050" dirty="0">
                <a:solidFill>
                  <a:srgbClr val="FFF8EA"/>
                </a:solidFill>
                <a:latin typeface="Aptos" pitchFamily="34" charset="0"/>
                <a:ea typeface="Aptos" pitchFamily="34" charset="-122"/>
                <a:cs typeface="Aptos" pitchFamily="34" charset="-120"/>
              </a:rPr>
              <a:t>The tune DIX came through Conrad Kocher’s melody and William Henry Monk’s adaptation. Its calm forward movement fits the hymn’s theme of pilgrimage toward Christ.</a:t>
            </a:r>
            <a:endParaRPr lang="en-US" sz="2050" dirty="0"/>
          </a:p>
        </p:txBody>
      </p:sp>
      <p:sp>
        <p:nvSpPr>
          <p:cNvPr id="7" name="Text 4"/>
          <p:cNvSpPr/>
          <p:nvPr/>
        </p:nvSpPr>
        <p:spPr>
          <a:xfrm>
            <a:off x="749808" y="4599432"/>
            <a:ext cx="5669280" cy="713232"/>
          </a:xfrm>
          <a:prstGeom prst="rect">
            <a:avLst/>
          </a:prstGeom>
          <a:noFill/>
          <a:ln/>
        </p:spPr>
        <p:txBody>
          <a:bodyPr wrap="square" lIns="762" tIns="762" rIns="762" bIns="762" rtlCol="0" anchor="ctr">
            <a:normAutofit/>
          </a:bodyPr>
          <a:lstStyle/>
          <a:p>
            <a:pPr algn="l" indent="0" marL="0">
              <a:buNone/>
            </a:pPr>
            <a:r>
              <a:rPr lang="en-US" sz="1630" i="1" dirty="0">
                <a:solidFill>
                  <a:srgbClr val="E7D3B2"/>
                </a:solidFill>
                <a:latin typeface="Aptos" pitchFamily="34" charset="0"/>
                <a:ea typeface="Aptos" pitchFamily="34" charset="-122"/>
                <a:cs typeface="Aptos" pitchFamily="34" charset="-120"/>
              </a:rPr>
              <a:t>A traditional illness account is often repeated in hymn commentary, but the strongest teaching points rest on the securely documented publication and hymn use.</a:t>
            </a:r>
            <a:endParaRPr lang="en-US" sz="1630" dirty="0"/>
          </a:p>
        </p:txBody>
      </p:sp>
      <p:sp>
        <p:nvSpPr>
          <p:cNvPr id="8" name="Text 5"/>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EADDC8"/>
                </a:solidFill>
                <a:latin typeface="Aptos" pitchFamily="34" charset="0"/>
                <a:ea typeface="Aptos" pitchFamily="34" charset="-122"/>
                <a:cs typeface="Aptos" pitchFamily="34" charset="-120"/>
              </a:rPr>
              <a:t>Prepared for teaching and small group use - hymninfo.com</a:t>
            </a:r>
            <a:endParaRPr lang="en-US" sz="750" dirty="0"/>
          </a:p>
        </p:txBody>
      </p:sp>
      <p:sp>
        <p:nvSpPr>
          <p:cNvPr id="9" name="Text 6"/>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F3D99F"/>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A16"/>
        </a:solidFill>
      </p:bgPr>
    </p:bg>
    <p:spTree>
      <p:nvGrpSpPr>
        <p:cNvPr id="1" name=""/>
        <p:cNvGrpSpPr/>
        <p:nvPr/>
      </p:nvGrpSpPr>
      <p:grpSpPr>
        <a:xfrm>
          <a:off x="0" y="0"/>
          <a:ext cx="0" cy="0"/>
          <a:chOff x="0" y="0"/>
          <a:chExt cx="0" cy="0"/>
        </a:xfrm>
      </p:grpSpPr>
      <p:pic>
        <p:nvPicPr>
          <p:cNvPr id="2" name="Image 0" descr="/mnt/data/epiphany_journey_dark.jpg">    </p:cNvPr>
          <p:cNvPicPr>
            <a:picLocks noChangeAspect="1"/>
          </p:cNvPicPr>
          <p:nvPr/>
        </p:nvPicPr>
        <p:blipFill>
          <a:blip r:embed="rId1"/>
          <a:srcRect l="0" r="0" t="25" b="25"/>
          <a:stretch/>
        </p:blipFill>
        <p:spPr>
          <a:xfrm>
            <a:off x="0" y="0"/>
            <a:ext cx="12191695" cy="6858000"/>
          </a:xfrm>
          <a:prstGeom prst="rect">
            <a:avLst/>
          </a:prstGeom>
        </p:spPr>
      </p:pic>
      <p:sp>
        <p:nvSpPr>
          <p:cNvPr id="3" name="Text 0"/>
          <p:cNvSpPr/>
          <p:nvPr/>
        </p:nvSpPr>
        <p:spPr>
          <a:xfrm>
            <a:off x="685800" y="685800"/>
            <a:ext cx="9601200" cy="457200"/>
          </a:xfrm>
          <a:prstGeom prst="rect">
            <a:avLst/>
          </a:prstGeom>
          <a:noFill/>
          <a:ln/>
        </p:spPr>
        <p:txBody>
          <a:bodyPr wrap="square" lIns="0" tIns="0" rIns="0" bIns="0" rtlCol="0" anchor="ctr">
            <a:normAutofit/>
          </a:bodyPr>
          <a:lstStyle/>
          <a:p>
            <a:pPr indent="0" marL="0">
              <a:buNone/>
            </a:pPr>
            <a:r>
              <a:rPr lang="en-US" sz="3400" b="1" dirty="0">
                <a:solidFill>
                  <a:srgbClr val="FFF4E0"/>
                </a:solidFill>
                <a:latin typeface="Aptos Display" pitchFamily="34" charset="0"/>
                <a:ea typeface="Aptos Display" pitchFamily="34" charset="-122"/>
                <a:cs typeface="Aptos Display" pitchFamily="34" charset="-120"/>
              </a:rPr>
              <a:t>Biblical Foundation: Matthew 2</a:t>
            </a:r>
            <a:endParaRPr lang="en-US" sz="3400" dirty="0"/>
          </a:p>
        </p:txBody>
      </p:sp>
      <p:sp>
        <p:nvSpPr>
          <p:cNvPr id="4" name="Text 1"/>
          <p:cNvSpPr/>
          <p:nvPr/>
        </p:nvSpPr>
        <p:spPr>
          <a:xfrm>
            <a:off x="777240" y="1508760"/>
            <a:ext cx="6035040" cy="1005840"/>
          </a:xfrm>
          <a:prstGeom prst="rect">
            <a:avLst/>
          </a:prstGeom>
          <a:noFill/>
          <a:ln/>
        </p:spPr>
        <p:txBody>
          <a:bodyPr wrap="square" lIns="762" tIns="762" rIns="762" bIns="762" rtlCol="0" anchor="ctr">
            <a:normAutofit/>
          </a:bodyPr>
          <a:lstStyle/>
          <a:p>
            <a:pPr algn="l" indent="0" marL="0">
              <a:buNone/>
            </a:pPr>
            <a:r>
              <a:rPr lang="en-US" sz="2200" dirty="0">
                <a:solidFill>
                  <a:srgbClr val="FFF8EA"/>
                </a:solidFill>
                <a:latin typeface="Aptos" pitchFamily="34" charset="0"/>
                <a:ea typeface="Aptos" pitchFamily="34" charset="-122"/>
                <a:cs typeface="Aptos" pitchFamily="34" charset="-120"/>
              </a:rPr>
              <a:t>The hymn begins with the wise men’s response to Christ: they see the star, rejoice greatly, come to the child, fall down in worship, and open their treasures.</a:t>
            </a:r>
            <a:endParaRPr lang="en-US" sz="2200" dirty="0"/>
          </a:p>
        </p:txBody>
      </p:sp>
      <p:sp>
        <p:nvSpPr>
          <p:cNvPr id="5" name="Text 2"/>
          <p:cNvSpPr/>
          <p:nvPr/>
        </p:nvSpPr>
        <p:spPr>
          <a:xfrm>
            <a:off x="777240" y="2880360"/>
            <a:ext cx="50292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FOUR MOVEMENTS IN MATTHEW 2:10-11</a:t>
            </a:r>
            <a:endParaRPr lang="en-US" sz="870" dirty="0"/>
          </a:p>
        </p:txBody>
      </p:sp>
      <p:sp>
        <p:nvSpPr>
          <p:cNvPr id="6" name="Text 3"/>
          <p:cNvSpPr/>
          <p:nvPr/>
        </p:nvSpPr>
        <p:spPr>
          <a:xfrm>
            <a:off x="1005840" y="3246120"/>
            <a:ext cx="5486400" cy="1828800"/>
          </a:xfrm>
          <a:prstGeom prst="rect">
            <a:avLst/>
          </a:prstGeom>
          <a:noFill/>
          <a:ln/>
        </p:spPr>
        <p:txBody>
          <a:bodyPr wrap="square" lIns="508" tIns="508" rIns="508" bIns="508" rtlCol="0" anchor="ctr">
            <a:normAutofit/>
          </a:bodyPr>
          <a:lstStyle/>
          <a:p>
            <a:r>
              <a:rPr lang="en-US" sz="1950" dirty="0">
                <a:solidFill>
                  <a:srgbClr val="FFF7EA"/>
                </a:solidFill>
                <a:latin typeface="Aptos" pitchFamily="34" charset="0"/>
                <a:ea typeface="Aptos" pitchFamily="34" charset="-122"/>
                <a:cs typeface="Aptos" pitchFamily="34" charset="-120"/>
              </a:rPr>
              <a:t>Guidance: the star leads them onward.</a:t>
            </a:r>
            <a:endParaRPr lang="en-US" sz="1950" dirty="0"/>
          </a:p>
          <a:p>
            <a:r>
              <a:rPr lang="en-US" sz="1950" dirty="0">
                <a:solidFill>
                  <a:srgbClr val="FFF7EA"/>
                </a:solidFill>
                <a:latin typeface="Aptos" pitchFamily="34" charset="0"/>
                <a:ea typeface="Aptos" pitchFamily="34" charset="-122"/>
                <a:cs typeface="Aptos" pitchFamily="34" charset="-120"/>
              </a:rPr>
              <a:t>Joy: their search is marked by gladness.</a:t>
            </a:r>
            <a:endParaRPr lang="en-US" sz="1950" dirty="0"/>
          </a:p>
          <a:p>
            <a:r>
              <a:rPr lang="en-US" sz="1950" dirty="0">
                <a:solidFill>
                  <a:srgbClr val="FFF7EA"/>
                </a:solidFill>
                <a:latin typeface="Aptos" pitchFamily="34" charset="0"/>
                <a:ea typeface="Aptos" pitchFamily="34" charset="-122"/>
                <a:cs typeface="Aptos" pitchFamily="34" charset="-120"/>
              </a:rPr>
              <a:t>Worship: they bow before Christ.</a:t>
            </a:r>
            <a:endParaRPr lang="en-US" sz="1950" dirty="0"/>
          </a:p>
          <a:p>
            <a:r>
              <a:rPr lang="en-US" sz="1950" dirty="0">
                <a:solidFill>
                  <a:srgbClr val="FFF7EA"/>
                </a:solidFill>
                <a:latin typeface="Aptos" pitchFamily="34" charset="0"/>
                <a:ea typeface="Aptos" pitchFamily="34" charset="-122"/>
                <a:cs typeface="Aptos" pitchFamily="34" charset="-120"/>
              </a:rPr>
              <a:t>Offering: their treasures become homage.</a:t>
            </a:r>
            <a:endParaRPr lang="en-US" sz="1950" dirty="0"/>
          </a:p>
        </p:txBody>
      </p:sp>
      <p:sp>
        <p:nvSpPr>
          <p:cNvPr id="7" name="Text 4"/>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EADDC8"/>
                </a:solidFill>
                <a:latin typeface="Aptos" pitchFamily="34" charset="0"/>
                <a:ea typeface="Aptos" pitchFamily="34" charset="-122"/>
                <a:cs typeface="Aptos" pitchFamily="34" charset="-120"/>
              </a:rPr>
              <a:t>Prepared for teaching and small group use - hymninfo.com</a:t>
            </a:r>
            <a:endParaRPr lang="en-US" sz="750" dirty="0"/>
          </a:p>
        </p:txBody>
      </p:sp>
      <p:sp>
        <p:nvSpPr>
          <p:cNvPr id="8" name="Text 5"/>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F3D99F"/>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Scripture Echoes</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508760"/>
            <a:ext cx="29260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ISAIAH 60:3</a:t>
            </a:r>
            <a:endParaRPr lang="en-US" sz="870" dirty="0"/>
          </a:p>
        </p:txBody>
      </p:sp>
      <p:sp>
        <p:nvSpPr>
          <p:cNvPr id="7" name="Text 5"/>
          <p:cNvSpPr/>
          <p:nvPr/>
        </p:nvSpPr>
        <p:spPr>
          <a:xfrm>
            <a:off x="822960" y="1837944"/>
            <a:ext cx="4754880" cy="658368"/>
          </a:xfrm>
          <a:prstGeom prst="rect">
            <a:avLst/>
          </a:prstGeom>
          <a:noFill/>
          <a:ln/>
        </p:spPr>
        <p:txBody>
          <a:bodyPr wrap="square" lIns="762" tIns="762" rIns="762" bIns="762" rtlCol="0" anchor="ctr">
            <a:normAutofit/>
          </a:bodyPr>
          <a:lstStyle/>
          <a:p>
            <a:pPr algn="l" indent="0" marL="0">
              <a:buNone/>
            </a:pPr>
            <a:r>
              <a:rPr lang="en-US" sz="2300" dirty="0">
                <a:solidFill>
                  <a:srgbClr val="2B2118"/>
                </a:solidFill>
                <a:latin typeface="Aptos" pitchFamily="34" charset="0"/>
                <a:ea typeface="Aptos" pitchFamily="34" charset="-122"/>
                <a:cs typeface="Aptos" pitchFamily="34" charset="-120"/>
              </a:rPr>
              <a:t>Nations come to God’s light.</a:t>
            </a:r>
            <a:endParaRPr lang="en-US" sz="2300" dirty="0"/>
          </a:p>
        </p:txBody>
      </p:sp>
      <p:sp>
        <p:nvSpPr>
          <p:cNvPr id="8" name="Text 6"/>
          <p:cNvSpPr/>
          <p:nvPr/>
        </p:nvSpPr>
        <p:spPr>
          <a:xfrm>
            <a:off x="822960" y="3246120"/>
            <a:ext cx="29260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PSALM 72:10-11</a:t>
            </a:r>
            <a:endParaRPr lang="en-US" sz="870" dirty="0"/>
          </a:p>
        </p:txBody>
      </p:sp>
      <p:sp>
        <p:nvSpPr>
          <p:cNvPr id="9" name="Text 7"/>
          <p:cNvSpPr/>
          <p:nvPr/>
        </p:nvSpPr>
        <p:spPr>
          <a:xfrm>
            <a:off x="822960" y="3575304"/>
            <a:ext cx="4754880" cy="658368"/>
          </a:xfrm>
          <a:prstGeom prst="rect">
            <a:avLst/>
          </a:prstGeom>
          <a:noFill/>
          <a:ln/>
        </p:spPr>
        <p:txBody>
          <a:bodyPr wrap="square" lIns="762" tIns="762" rIns="762" bIns="762" rtlCol="0" anchor="ctr">
            <a:normAutofit/>
          </a:bodyPr>
          <a:lstStyle/>
          <a:p>
            <a:pPr algn="l" indent="0" marL="0">
              <a:buNone/>
            </a:pPr>
            <a:r>
              <a:rPr lang="en-US" sz="2300" dirty="0">
                <a:solidFill>
                  <a:srgbClr val="2B2118"/>
                </a:solidFill>
                <a:latin typeface="Aptos" pitchFamily="34" charset="0"/>
                <a:ea typeface="Aptos" pitchFamily="34" charset="-122"/>
                <a:cs typeface="Aptos" pitchFamily="34" charset="-120"/>
              </a:rPr>
              <a:t>Kings bring tribute and all nations serve the righteous King.</a:t>
            </a:r>
            <a:endParaRPr lang="en-US" sz="2300" dirty="0"/>
          </a:p>
        </p:txBody>
      </p:sp>
      <p:sp>
        <p:nvSpPr>
          <p:cNvPr id="10" name="Text 8"/>
          <p:cNvSpPr/>
          <p:nvPr/>
        </p:nvSpPr>
        <p:spPr>
          <a:xfrm>
            <a:off x="6126480" y="1508760"/>
            <a:ext cx="29260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JOHN 8:12</a:t>
            </a:r>
            <a:endParaRPr lang="en-US" sz="870" dirty="0"/>
          </a:p>
        </p:txBody>
      </p:sp>
      <p:sp>
        <p:nvSpPr>
          <p:cNvPr id="11" name="Text 9"/>
          <p:cNvSpPr/>
          <p:nvPr/>
        </p:nvSpPr>
        <p:spPr>
          <a:xfrm>
            <a:off x="6126480" y="1837944"/>
            <a:ext cx="4754880" cy="658368"/>
          </a:xfrm>
          <a:prstGeom prst="rect">
            <a:avLst/>
          </a:prstGeom>
          <a:noFill/>
          <a:ln/>
        </p:spPr>
        <p:txBody>
          <a:bodyPr wrap="square" lIns="762" tIns="762" rIns="762" bIns="762" rtlCol="0" anchor="ctr">
            <a:normAutofit/>
          </a:bodyPr>
          <a:lstStyle/>
          <a:p>
            <a:pPr algn="l" indent="0" marL="0">
              <a:buNone/>
            </a:pPr>
            <a:r>
              <a:rPr lang="en-US" sz="2300" dirty="0">
                <a:solidFill>
                  <a:srgbClr val="2B2118"/>
                </a:solidFill>
                <a:latin typeface="Aptos" pitchFamily="34" charset="0"/>
                <a:ea typeface="Aptos" pitchFamily="34" charset="-122"/>
                <a:cs typeface="Aptos" pitchFamily="34" charset="-120"/>
              </a:rPr>
              <a:t>Christ is the Light of the world.</a:t>
            </a:r>
            <a:endParaRPr lang="en-US" sz="2300" dirty="0"/>
          </a:p>
        </p:txBody>
      </p:sp>
      <p:sp>
        <p:nvSpPr>
          <p:cNvPr id="12" name="Text 10"/>
          <p:cNvSpPr/>
          <p:nvPr/>
        </p:nvSpPr>
        <p:spPr>
          <a:xfrm>
            <a:off x="6126480" y="3246120"/>
            <a:ext cx="292608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REVELATION 21:23-24</a:t>
            </a:r>
            <a:endParaRPr lang="en-US" sz="870" dirty="0"/>
          </a:p>
        </p:txBody>
      </p:sp>
      <p:sp>
        <p:nvSpPr>
          <p:cNvPr id="13" name="Text 11"/>
          <p:cNvSpPr/>
          <p:nvPr/>
        </p:nvSpPr>
        <p:spPr>
          <a:xfrm>
            <a:off x="6126480" y="3575304"/>
            <a:ext cx="4754880" cy="658368"/>
          </a:xfrm>
          <a:prstGeom prst="rect">
            <a:avLst/>
          </a:prstGeom>
          <a:noFill/>
          <a:ln/>
        </p:spPr>
        <p:txBody>
          <a:bodyPr wrap="square" lIns="762" tIns="762" rIns="762" bIns="762" rtlCol="0" anchor="ctr">
            <a:normAutofit/>
          </a:bodyPr>
          <a:lstStyle/>
          <a:p>
            <a:pPr algn="l" indent="0" marL="0">
              <a:buNone/>
            </a:pPr>
            <a:r>
              <a:rPr lang="en-US" sz="2300" dirty="0">
                <a:solidFill>
                  <a:srgbClr val="2B2118"/>
                </a:solidFill>
                <a:latin typeface="Aptos" pitchFamily="34" charset="0"/>
                <a:ea typeface="Aptos" pitchFamily="34" charset="-122"/>
                <a:cs typeface="Aptos" pitchFamily="34" charset="-120"/>
              </a:rPr>
              <a:t>The Lamb illumines the final city.</a:t>
            </a:r>
            <a:endParaRPr lang="en-US" sz="2300" dirty="0"/>
          </a:p>
        </p:txBody>
      </p:sp>
      <p:sp>
        <p:nvSpPr>
          <p:cNvPr id="14" name="Text 12"/>
          <p:cNvSpPr/>
          <p:nvPr/>
        </p:nvSpPr>
        <p:spPr>
          <a:xfrm>
            <a:off x="914400" y="5230368"/>
            <a:ext cx="10149840" cy="594360"/>
          </a:xfrm>
          <a:prstGeom prst="rect">
            <a:avLst/>
          </a:prstGeom>
          <a:noFill/>
          <a:ln/>
        </p:spPr>
        <p:txBody>
          <a:bodyPr wrap="square" lIns="762" tIns="762" rIns="762" bIns="762" rtlCol="0" anchor="ctr">
            <a:normAutofit/>
          </a:bodyPr>
          <a:lstStyle/>
          <a:p>
            <a:pPr algn="ctr" indent="0" marL="0">
              <a:buNone/>
            </a:pPr>
            <a:r>
              <a:rPr lang="en-US" sz="2000" i="1" dirty="0">
                <a:solidFill>
                  <a:srgbClr val="8C5921"/>
                </a:solidFill>
                <a:latin typeface="Aptos" pitchFamily="34" charset="0"/>
                <a:ea typeface="Aptos" pitchFamily="34" charset="-122"/>
                <a:cs typeface="Aptos" pitchFamily="34" charset="-120"/>
              </a:rPr>
              <a:t>Together these passages show that Epiphany is not only about a star in the sky. It is about Christ revealed as King, Light, and hope for the nations.</a:t>
            </a:r>
            <a:endParaRPr lang="en-US" sz="2000" dirty="0"/>
          </a:p>
        </p:txBody>
      </p:sp>
      <p:sp>
        <p:nvSpPr>
          <p:cNvPr id="15" name="Text 13"/>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6" name="Text 14"/>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The Magi’s Pattern</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Shape 4"/>
          <p:cNvSpPr/>
          <p:nvPr/>
        </p:nvSpPr>
        <p:spPr>
          <a:xfrm>
            <a:off x="777240" y="1920240"/>
            <a:ext cx="914400" cy="914400"/>
          </a:xfrm>
          <a:prstGeom prst="arc">
            <a:avLst/>
          </a:prstGeom>
          <a:noFill/>
          <a:ln w="31750">
            <a:solidFill>
              <a:srgbClr val="C58A34"/>
            </a:solidFill>
            <a:prstDash val="solid"/>
          </a:ln>
        </p:spPr>
      </p:sp>
      <p:sp>
        <p:nvSpPr>
          <p:cNvPr id="7" name="Text 5"/>
          <p:cNvSpPr/>
          <p:nvPr/>
        </p:nvSpPr>
        <p:spPr>
          <a:xfrm>
            <a:off x="548640" y="2971800"/>
            <a:ext cx="1371600" cy="274320"/>
          </a:xfrm>
          <a:prstGeom prst="rect">
            <a:avLst/>
          </a:prstGeom>
          <a:noFill/>
          <a:ln/>
        </p:spPr>
        <p:txBody>
          <a:bodyPr wrap="square" lIns="0" tIns="0" rIns="0" bIns="0" rtlCol="0" anchor="ctr"/>
          <a:lstStyle/>
          <a:p>
            <a:pPr algn="ctr" indent="0" marL="0">
              <a:buNone/>
            </a:pPr>
            <a:r>
              <a:rPr lang="en-US" sz="2000" b="1" dirty="0">
                <a:solidFill>
                  <a:srgbClr val="8C5921"/>
                </a:solidFill>
                <a:latin typeface="Aptos Display" pitchFamily="34" charset="0"/>
                <a:ea typeface="Aptos Display" pitchFamily="34" charset="-122"/>
                <a:cs typeface="Aptos Display" pitchFamily="34" charset="-120"/>
              </a:rPr>
              <a:t>SEE</a:t>
            </a:r>
            <a:endParaRPr lang="en-US" sz="2000" dirty="0"/>
          </a:p>
        </p:txBody>
      </p:sp>
      <p:sp>
        <p:nvSpPr>
          <p:cNvPr id="8" name="Text 6"/>
          <p:cNvSpPr/>
          <p:nvPr/>
        </p:nvSpPr>
        <p:spPr>
          <a:xfrm>
            <a:off x="320040" y="3401568"/>
            <a:ext cx="1828800" cy="658368"/>
          </a:xfrm>
          <a:prstGeom prst="rect">
            <a:avLst/>
          </a:prstGeom>
          <a:noFill/>
          <a:ln/>
        </p:spPr>
        <p:txBody>
          <a:bodyPr wrap="square" lIns="254" tIns="254" rIns="254" bIns="254" rtlCol="0" anchor="ctr">
            <a:normAutofit/>
          </a:bodyPr>
          <a:lstStyle/>
          <a:p>
            <a:pPr algn="ctr" indent="0" marL="0">
              <a:buNone/>
            </a:pPr>
            <a:r>
              <a:rPr lang="en-US" sz="1350" dirty="0">
                <a:solidFill>
                  <a:srgbClr val="2B2118"/>
                </a:solidFill>
                <a:latin typeface="Aptos" pitchFamily="34" charset="0"/>
                <a:ea typeface="Aptos" pitchFamily="34" charset="-122"/>
                <a:cs typeface="Aptos" pitchFamily="34" charset="-120"/>
              </a:rPr>
              <a:t>God gives light</a:t>
            </a:r>
            <a:endParaRPr lang="en-US" sz="1350" dirty="0"/>
          </a:p>
        </p:txBody>
      </p:sp>
      <p:sp>
        <p:nvSpPr>
          <p:cNvPr id="9" name="Shape 7"/>
          <p:cNvSpPr/>
          <p:nvPr/>
        </p:nvSpPr>
        <p:spPr>
          <a:xfrm>
            <a:off x="3017520" y="1920240"/>
            <a:ext cx="914400" cy="914400"/>
          </a:xfrm>
          <a:prstGeom prst="arc">
            <a:avLst/>
          </a:prstGeom>
          <a:noFill/>
          <a:ln w="31750">
            <a:solidFill>
              <a:srgbClr val="C58A34"/>
            </a:solidFill>
            <a:prstDash val="solid"/>
          </a:ln>
        </p:spPr>
      </p:sp>
      <p:sp>
        <p:nvSpPr>
          <p:cNvPr id="10" name="Text 8"/>
          <p:cNvSpPr/>
          <p:nvPr/>
        </p:nvSpPr>
        <p:spPr>
          <a:xfrm>
            <a:off x="2788920" y="2971800"/>
            <a:ext cx="1371600" cy="274320"/>
          </a:xfrm>
          <a:prstGeom prst="rect">
            <a:avLst/>
          </a:prstGeom>
          <a:noFill/>
          <a:ln/>
        </p:spPr>
        <p:txBody>
          <a:bodyPr wrap="square" lIns="0" tIns="0" rIns="0" bIns="0" rtlCol="0" anchor="ctr"/>
          <a:lstStyle/>
          <a:p>
            <a:pPr algn="ctr" indent="0" marL="0">
              <a:buNone/>
            </a:pPr>
            <a:r>
              <a:rPr lang="en-US" sz="2000" b="1" dirty="0">
                <a:solidFill>
                  <a:srgbClr val="8C5921"/>
                </a:solidFill>
                <a:latin typeface="Aptos Display" pitchFamily="34" charset="0"/>
                <a:ea typeface="Aptos Display" pitchFamily="34" charset="-122"/>
                <a:cs typeface="Aptos Display" pitchFamily="34" charset="-120"/>
              </a:rPr>
              <a:t>SEEK</a:t>
            </a:r>
            <a:endParaRPr lang="en-US" sz="2000" dirty="0"/>
          </a:p>
        </p:txBody>
      </p:sp>
      <p:sp>
        <p:nvSpPr>
          <p:cNvPr id="11" name="Text 9"/>
          <p:cNvSpPr/>
          <p:nvPr/>
        </p:nvSpPr>
        <p:spPr>
          <a:xfrm>
            <a:off x="2560320" y="3401568"/>
            <a:ext cx="1828800" cy="658368"/>
          </a:xfrm>
          <a:prstGeom prst="rect">
            <a:avLst/>
          </a:prstGeom>
          <a:noFill/>
          <a:ln/>
        </p:spPr>
        <p:txBody>
          <a:bodyPr wrap="square" lIns="254" tIns="254" rIns="254" bIns="254" rtlCol="0" anchor="ctr">
            <a:normAutofit/>
          </a:bodyPr>
          <a:lstStyle/>
          <a:p>
            <a:pPr algn="ctr" indent="0" marL="0">
              <a:buNone/>
            </a:pPr>
            <a:r>
              <a:rPr lang="en-US" sz="1350" dirty="0">
                <a:solidFill>
                  <a:srgbClr val="2B2118"/>
                </a:solidFill>
                <a:latin typeface="Aptos" pitchFamily="34" charset="0"/>
                <a:ea typeface="Aptos" pitchFamily="34" charset="-122"/>
                <a:cs typeface="Aptos" pitchFamily="34" charset="-120"/>
              </a:rPr>
              <a:t>The heart moves toward Christ</a:t>
            </a:r>
            <a:endParaRPr lang="en-US" sz="1350" dirty="0"/>
          </a:p>
        </p:txBody>
      </p:sp>
      <p:sp>
        <p:nvSpPr>
          <p:cNvPr id="12" name="Shape 10"/>
          <p:cNvSpPr/>
          <p:nvPr/>
        </p:nvSpPr>
        <p:spPr>
          <a:xfrm>
            <a:off x="5257800" y="1920240"/>
            <a:ext cx="914400" cy="914400"/>
          </a:xfrm>
          <a:prstGeom prst="arc">
            <a:avLst/>
          </a:prstGeom>
          <a:noFill/>
          <a:ln w="31750">
            <a:solidFill>
              <a:srgbClr val="C58A34"/>
            </a:solidFill>
            <a:prstDash val="solid"/>
          </a:ln>
        </p:spPr>
      </p:sp>
      <p:sp>
        <p:nvSpPr>
          <p:cNvPr id="13" name="Text 11"/>
          <p:cNvSpPr/>
          <p:nvPr/>
        </p:nvSpPr>
        <p:spPr>
          <a:xfrm>
            <a:off x="5029200" y="2971800"/>
            <a:ext cx="1371600" cy="274320"/>
          </a:xfrm>
          <a:prstGeom prst="rect">
            <a:avLst/>
          </a:prstGeom>
          <a:noFill/>
          <a:ln/>
        </p:spPr>
        <p:txBody>
          <a:bodyPr wrap="square" lIns="0" tIns="0" rIns="0" bIns="0" rtlCol="0" anchor="ctr"/>
          <a:lstStyle/>
          <a:p>
            <a:pPr algn="ctr" indent="0" marL="0">
              <a:buNone/>
            </a:pPr>
            <a:r>
              <a:rPr lang="en-US" sz="2000" b="1" dirty="0">
                <a:solidFill>
                  <a:srgbClr val="8C5921"/>
                </a:solidFill>
                <a:latin typeface="Aptos Display" pitchFamily="34" charset="0"/>
                <a:ea typeface="Aptos Display" pitchFamily="34" charset="-122"/>
                <a:cs typeface="Aptos Display" pitchFamily="34" charset="-120"/>
              </a:rPr>
              <a:t>BOW</a:t>
            </a:r>
            <a:endParaRPr lang="en-US" sz="2000" dirty="0"/>
          </a:p>
        </p:txBody>
      </p:sp>
      <p:sp>
        <p:nvSpPr>
          <p:cNvPr id="14" name="Text 12"/>
          <p:cNvSpPr/>
          <p:nvPr/>
        </p:nvSpPr>
        <p:spPr>
          <a:xfrm>
            <a:off x="4800600" y="3401568"/>
            <a:ext cx="1828800" cy="658368"/>
          </a:xfrm>
          <a:prstGeom prst="rect">
            <a:avLst/>
          </a:prstGeom>
          <a:noFill/>
          <a:ln/>
        </p:spPr>
        <p:txBody>
          <a:bodyPr wrap="square" lIns="254" tIns="254" rIns="254" bIns="254" rtlCol="0" anchor="ctr">
            <a:normAutofit/>
          </a:bodyPr>
          <a:lstStyle/>
          <a:p>
            <a:pPr algn="ctr" indent="0" marL="0">
              <a:buNone/>
            </a:pPr>
            <a:r>
              <a:rPr lang="en-US" sz="1350" dirty="0">
                <a:solidFill>
                  <a:srgbClr val="2B2118"/>
                </a:solidFill>
                <a:latin typeface="Aptos" pitchFamily="34" charset="0"/>
                <a:ea typeface="Aptos" pitchFamily="34" charset="-122"/>
                <a:cs typeface="Aptos" pitchFamily="34" charset="-120"/>
              </a:rPr>
              <a:t>Worship bends before the King</a:t>
            </a:r>
            <a:endParaRPr lang="en-US" sz="1350" dirty="0"/>
          </a:p>
        </p:txBody>
      </p:sp>
      <p:sp>
        <p:nvSpPr>
          <p:cNvPr id="15" name="Shape 13"/>
          <p:cNvSpPr/>
          <p:nvPr/>
        </p:nvSpPr>
        <p:spPr>
          <a:xfrm>
            <a:off x="7498080" y="1920240"/>
            <a:ext cx="914400" cy="914400"/>
          </a:xfrm>
          <a:prstGeom prst="arc">
            <a:avLst/>
          </a:prstGeom>
          <a:noFill/>
          <a:ln w="31750">
            <a:solidFill>
              <a:srgbClr val="C58A34"/>
            </a:solidFill>
            <a:prstDash val="solid"/>
          </a:ln>
        </p:spPr>
      </p:sp>
      <p:sp>
        <p:nvSpPr>
          <p:cNvPr id="16" name="Text 14"/>
          <p:cNvSpPr/>
          <p:nvPr/>
        </p:nvSpPr>
        <p:spPr>
          <a:xfrm>
            <a:off x="7269480" y="2971800"/>
            <a:ext cx="1371600" cy="274320"/>
          </a:xfrm>
          <a:prstGeom prst="rect">
            <a:avLst/>
          </a:prstGeom>
          <a:noFill/>
          <a:ln/>
        </p:spPr>
        <p:txBody>
          <a:bodyPr wrap="square" lIns="0" tIns="0" rIns="0" bIns="0" rtlCol="0" anchor="ctr"/>
          <a:lstStyle/>
          <a:p>
            <a:pPr algn="ctr" indent="0" marL="0">
              <a:buNone/>
            </a:pPr>
            <a:r>
              <a:rPr lang="en-US" sz="2000" b="1" dirty="0">
                <a:solidFill>
                  <a:srgbClr val="8C5921"/>
                </a:solidFill>
                <a:latin typeface="Aptos Display" pitchFamily="34" charset="0"/>
                <a:ea typeface="Aptos Display" pitchFamily="34" charset="-122"/>
                <a:cs typeface="Aptos Display" pitchFamily="34" charset="-120"/>
              </a:rPr>
              <a:t>BRING</a:t>
            </a:r>
            <a:endParaRPr lang="en-US" sz="2000" dirty="0"/>
          </a:p>
        </p:txBody>
      </p:sp>
      <p:sp>
        <p:nvSpPr>
          <p:cNvPr id="17" name="Text 15"/>
          <p:cNvSpPr/>
          <p:nvPr/>
        </p:nvSpPr>
        <p:spPr>
          <a:xfrm>
            <a:off x="7040880" y="3401568"/>
            <a:ext cx="1828800" cy="658368"/>
          </a:xfrm>
          <a:prstGeom prst="rect">
            <a:avLst/>
          </a:prstGeom>
          <a:noFill/>
          <a:ln/>
        </p:spPr>
        <p:txBody>
          <a:bodyPr wrap="square" lIns="254" tIns="254" rIns="254" bIns="254" rtlCol="0" anchor="ctr">
            <a:normAutofit/>
          </a:bodyPr>
          <a:lstStyle/>
          <a:p>
            <a:pPr algn="ctr" indent="0" marL="0">
              <a:buNone/>
            </a:pPr>
            <a:r>
              <a:rPr lang="en-US" sz="1350" dirty="0">
                <a:solidFill>
                  <a:srgbClr val="2B2118"/>
                </a:solidFill>
                <a:latin typeface="Aptos" pitchFamily="34" charset="0"/>
                <a:ea typeface="Aptos" pitchFamily="34" charset="-122"/>
                <a:cs typeface="Aptos" pitchFamily="34" charset="-120"/>
              </a:rPr>
              <a:t>The whole life becomes offering</a:t>
            </a:r>
            <a:endParaRPr lang="en-US" sz="1350" dirty="0"/>
          </a:p>
        </p:txBody>
      </p:sp>
      <p:sp>
        <p:nvSpPr>
          <p:cNvPr id="18" name="Shape 16"/>
          <p:cNvSpPr/>
          <p:nvPr/>
        </p:nvSpPr>
        <p:spPr>
          <a:xfrm>
            <a:off x="9738360" y="1920240"/>
            <a:ext cx="914400" cy="914400"/>
          </a:xfrm>
          <a:prstGeom prst="arc">
            <a:avLst/>
          </a:prstGeom>
          <a:noFill/>
          <a:ln w="31750">
            <a:solidFill>
              <a:srgbClr val="C58A34"/>
            </a:solidFill>
            <a:prstDash val="solid"/>
          </a:ln>
        </p:spPr>
      </p:sp>
      <p:sp>
        <p:nvSpPr>
          <p:cNvPr id="19" name="Text 17"/>
          <p:cNvSpPr/>
          <p:nvPr/>
        </p:nvSpPr>
        <p:spPr>
          <a:xfrm>
            <a:off x="9509760" y="2971800"/>
            <a:ext cx="1371600" cy="274320"/>
          </a:xfrm>
          <a:prstGeom prst="rect">
            <a:avLst/>
          </a:prstGeom>
          <a:noFill/>
          <a:ln/>
        </p:spPr>
        <p:txBody>
          <a:bodyPr wrap="square" lIns="0" tIns="0" rIns="0" bIns="0" rtlCol="0" anchor="ctr"/>
          <a:lstStyle/>
          <a:p>
            <a:pPr algn="ctr" indent="0" marL="0">
              <a:buNone/>
            </a:pPr>
            <a:r>
              <a:rPr lang="en-US" sz="2000" b="1" dirty="0">
                <a:solidFill>
                  <a:srgbClr val="8C5921"/>
                </a:solidFill>
                <a:latin typeface="Aptos Display" pitchFamily="34" charset="0"/>
                <a:ea typeface="Aptos Display" pitchFamily="34" charset="-122"/>
                <a:cs typeface="Aptos Display" pitchFamily="34" charset="-120"/>
              </a:rPr>
              <a:t>HOPE</a:t>
            </a:r>
            <a:endParaRPr lang="en-US" sz="2000" dirty="0"/>
          </a:p>
        </p:txBody>
      </p:sp>
      <p:sp>
        <p:nvSpPr>
          <p:cNvPr id="20" name="Text 18"/>
          <p:cNvSpPr/>
          <p:nvPr/>
        </p:nvSpPr>
        <p:spPr>
          <a:xfrm>
            <a:off x="9281160" y="3401568"/>
            <a:ext cx="1828800" cy="658368"/>
          </a:xfrm>
          <a:prstGeom prst="rect">
            <a:avLst/>
          </a:prstGeom>
          <a:noFill/>
          <a:ln/>
        </p:spPr>
        <p:txBody>
          <a:bodyPr wrap="square" lIns="254" tIns="254" rIns="254" bIns="254" rtlCol="0" anchor="ctr">
            <a:normAutofit/>
          </a:bodyPr>
          <a:lstStyle/>
          <a:p>
            <a:pPr algn="ctr" indent="0" marL="0">
              <a:buNone/>
            </a:pPr>
            <a:r>
              <a:rPr lang="en-US" sz="1350" dirty="0">
                <a:solidFill>
                  <a:srgbClr val="2B2118"/>
                </a:solidFill>
                <a:latin typeface="Aptos" pitchFamily="34" charset="0"/>
                <a:ea typeface="Aptos" pitchFamily="34" charset="-122"/>
                <a:cs typeface="Aptos" pitchFamily="34" charset="-120"/>
              </a:rPr>
              <a:t>The journey ends in glory</a:t>
            </a:r>
            <a:endParaRPr lang="en-US" sz="1350" dirty="0"/>
          </a:p>
        </p:txBody>
      </p:sp>
      <p:sp>
        <p:nvSpPr>
          <p:cNvPr id="21" name="Text 19"/>
          <p:cNvSpPr/>
          <p:nvPr/>
        </p:nvSpPr>
        <p:spPr>
          <a:xfrm>
            <a:off x="1097280" y="4892040"/>
            <a:ext cx="9875520" cy="566928"/>
          </a:xfrm>
          <a:prstGeom prst="rect">
            <a:avLst/>
          </a:prstGeom>
          <a:noFill/>
          <a:ln/>
        </p:spPr>
        <p:txBody>
          <a:bodyPr wrap="square" lIns="762" tIns="762" rIns="762" bIns="762" rtlCol="0" anchor="ctr">
            <a:normAutofit/>
          </a:bodyPr>
          <a:lstStyle/>
          <a:p>
            <a:pPr algn="ctr" indent="0" marL="0">
              <a:buNone/>
            </a:pPr>
            <a:r>
              <a:rPr lang="en-US" sz="2200" i="1" dirty="0">
                <a:solidFill>
                  <a:srgbClr val="2B2118"/>
                </a:solidFill>
                <a:latin typeface="Aptos" pitchFamily="34" charset="0"/>
                <a:ea typeface="Aptos" pitchFamily="34" charset="-122"/>
                <a:cs typeface="Aptos" pitchFamily="34" charset="-120"/>
              </a:rPr>
              <a:t>The hymn’s pastoral power is its movement. It does not merely retell the story; it trains believers in the response of faith.</a:t>
            </a:r>
            <a:endParaRPr lang="en-US" sz="2200" dirty="0"/>
          </a:p>
        </p:txBody>
      </p:sp>
      <p:sp>
        <p:nvSpPr>
          <p:cNvPr id="22" name="Text 20"/>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23" name="Text 21"/>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Stanza 1: Guided Joy</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417320"/>
            <a:ext cx="5715000" cy="960120"/>
          </a:xfrm>
          <a:prstGeom prst="rect">
            <a:avLst/>
          </a:prstGeom>
          <a:noFill/>
          <a:ln/>
        </p:spPr>
        <p:txBody>
          <a:bodyPr wrap="square" lIns="762" tIns="762" rIns="762" bIns="762" rtlCol="0" anchor="ctr">
            <a:normAutofit/>
          </a:bodyPr>
          <a:lstStyle/>
          <a:p>
            <a:pPr algn="l" indent="0" marL="0">
              <a:buNone/>
            </a:pPr>
            <a:r>
              <a:rPr lang="en-US" sz="2100" dirty="0">
                <a:solidFill>
                  <a:srgbClr val="2B2118"/>
                </a:solidFill>
                <a:latin typeface="Aptos" pitchFamily="34" charset="0"/>
                <a:ea typeface="Aptos" pitchFamily="34" charset="-122"/>
                <a:cs typeface="Aptos" pitchFamily="34" charset="-120"/>
              </a:rPr>
              <a:t>The opening stanza remembers the wise men beholding the guiding star with gladness. Their joy becomes a prayer that believers may continue to see the splendor of Christ.</a:t>
            </a:r>
            <a:endParaRPr lang="en-US" sz="2100" dirty="0"/>
          </a:p>
        </p:txBody>
      </p:sp>
      <p:sp>
        <p:nvSpPr>
          <p:cNvPr id="7" name="Text 5"/>
          <p:cNvSpPr/>
          <p:nvPr/>
        </p:nvSpPr>
        <p:spPr>
          <a:xfrm>
            <a:off x="822960" y="2788920"/>
            <a:ext cx="36576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TEACHING EMPHASIS</a:t>
            </a:r>
            <a:endParaRPr lang="en-US" sz="870" dirty="0"/>
          </a:p>
        </p:txBody>
      </p:sp>
      <p:sp>
        <p:nvSpPr>
          <p:cNvPr id="8" name="Text 6"/>
          <p:cNvSpPr/>
          <p:nvPr/>
        </p:nvSpPr>
        <p:spPr>
          <a:xfrm>
            <a:off x="1005840" y="3127248"/>
            <a:ext cx="5394960" cy="1508760"/>
          </a:xfrm>
          <a:prstGeom prst="rect">
            <a:avLst/>
          </a:prstGeom>
          <a:noFill/>
          <a:ln/>
        </p:spPr>
        <p:txBody>
          <a:bodyPr wrap="square" lIns="508" tIns="508" rIns="508" bIns="508" rtlCol="0" anchor="ctr">
            <a:normAutofit/>
          </a:bodyPr>
          <a:lstStyle/>
          <a:p>
            <a:r>
              <a:rPr lang="en-US" sz="1900" dirty="0">
                <a:solidFill>
                  <a:srgbClr val="2B2118"/>
                </a:solidFill>
                <a:latin typeface="Aptos" pitchFamily="34" charset="0"/>
                <a:ea typeface="Aptos" pitchFamily="34" charset="-122"/>
                <a:cs typeface="Aptos" pitchFamily="34" charset="-120"/>
              </a:rPr>
              <a:t>God’s guidance is gracious before it is demanded.</a:t>
            </a:r>
            <a:endParaRPr lang="en-US" sz="1900" dirty="0"/>
          </a:p>
          <a:p>
            <a:r>
              <a:rPr lang="en-US" sz="1900" dirty="0">
                <a:solidFill>
                  <a:srgbClr val="2B2118"/>
                </a:solidFill>
                <a:latin typeface="Aptos" pitchFamily="34" charset="0"/>
                <a:ea typeface="Aptos" pitchFamily="34" charset="-122"/>
                <a:cs typeface="Aptos" pitchFamily="34" charset="-120"/>
              </a:rPr>
              <a:t>True guidance leads toward Christ, not away from him.</a:t>
            </a:r>
            <a:endParaRPr lang="en-US" sz="1900" dirty="0"/>
          </a:p>
          <a:p>
            <a:r>
              <a:rPr lang="en-US" sz="1900" dirty="0">
                <a:solidFill>
                  <a:srgbClr val="2B2118"/>
                </a:solidFill>
                <a:latin typeface="Aptos" pitchFamily="34" charset="0"/>
                <a:ea typeface="Aptos" pitchFamily="34" charset="-122"/>
                <a:cs typeface="Aptos" pitchFamily="34" charset="-120"/>
              </a:rPr>
              <a:t>Joy belongs to Christian obedience.</a:t>
            </a:r>
            <a:endParaRPr lang="en-US" sz="1900" dirty="0"/>
          </a:p>
        </p:txBody>
      </p:sp>
      <p:pic>
        <p:nvPicPr>
          <p:cNvPr id="9" name="Image 0" descr="/mnt/data/epiphany_journey.jpg">    </p:cNvPr>
          <p:cNvPicPr>
            <a:picLocks noChangeAspect="1"/>
          </p:cNvPicPr>
          <p:nvPr/>
        </p:nvPicPr>
        <p:blipFill>
          <a:blip r:embed="rId1"/>
          <a:srcRect l="18613" r="18613" t="0" b="0"/>
          <a:stretch/>
        </p:blipFill>
        <p:spPr>
          <a:xfrm>
            <a:off x="6995160" y="1389888"/>
            <a:ext cx="3977640" cy="3566160"/>
          </a:xfrm>
          <a:prstGeom prst="rect">
            <a:avLst/>
          </a:prstGeom>
        </p:spPr>
      </p:pic>
      <p:sp>
        <p:nvSpPr>
          <p:cNvPr id="10" name="Shape 7"/>
          <p:cNvSpPr/>
          <p:nvPr/>
        </p:nvSpPr>
        <p:spPr>
          <a:xfrm>
            <a:off x="6995160" y="1389888"/>
            <a:ext cx="3977640" cy="3566160"/>
          </a:xfrm>
          <a:prstGeom prst="rect">
            <a:avLst/>
          </a:prstGeom>
          <a:solidFill>
            <a:srgbClr val="FFFFFF">
              <a:alpha val="0"/>
            </a:srgbClr>
          </a:solidFill>
          <a:ln w="13970">
            <a:solidFill>
              <a:srgbClr val="C58A34">
                <a:alpha val="70000"/>
              </a:srgbClr>
            </a:solidFill>
            <a:prstDash val="solid"/>
          </a:ln>
        </p:spPr>
      </p:sp>
      <p:sp>
        <p:nvSpPr>
          <p:cNvPr id="11" name="Shape 8"/>
          <p:cNvSpPr/>
          <p:nvPr/>
        </p:nvSpPr>
        <p:spPr>
          <a:xfrm>
            <a:off x="685800" y="5285232"/>
            <a:ext cx="10835640" cy="777240"/>
          </a:xfrm>
          <a:prstGeom prst="rect">
            <a:avLst/>
          </a:prstGeom>
          <a:solidFill>
            <a:srgbClr val="4B321F">
              <a:alpha val="97000"/>
            </a:srgbClr>
          </a:solidFill>
          <a:ln w="12700">
            <a:solidFill>
              <a:srgbClr val="4B321F">
                <a:alpha val="0"/>
              </a:srgbClr>
            </a:solidFill>
            <a:prstDash val="solid"/>
          </a:ln>
        </p:spPr>
      </p:sp>
      <p:sp>
        <p:nvSpPr>
          <p:cNvPr id="12" name="Text 9"/>
          <p:cNvSpPr/>
          <p:nvPr/>
        </p:nvSpPr>
        <p:spPr>
          <a:xfrm>
            <a:off x="914400" y="5413248"/>
            <a:ext cx="8778240" cy="256032"/>
          </a:xfrm>
          <a:prstGeom prst="rect">
            <a:avLst/>
          </a:prstGeom>
          <a:noFill/>
          <a:ln/>
        </p:spPr>
        <p:txBody>
          <a:bodyPr wrap="square" lIns="0" tIns="0" rIns="0" bIns="0" rtlCol="0" anchor="ctr">
            <a:normAutofit/>
          </a:bodyPr>
          <a:lstStyle/>
          <a:p>
            <a:pPr indent="0" marL="0">
              <a:buNone/>
            </a:pPr>
            <a:r>
              <a:rPr lang="en-US" sz="1500" i="1" dirty="0">
                <a:solidFill>
                  <a:srgbClr val="FFF5E4"/>
                </a:solidFill>
                <a:latin typeface="Aptos" pitchFamily="34" charset="0"/>
                <a:ea typeface="Aptos" pitchFamily="34" charset="-122"/>
                <a:cs typeface="Aptos" pitchFamily="34" charset="-120"/>
              </a:rPr>
              <a:t>So, most gracious Lord, may we evermore your splendor see.</a:t>
            </a:r>
            <a:endParaRPr lang="en-US" sz="1500" dirty="0"/>
          </a:p>
        </p:txBody>
      </p:sp>
      <p:sp>
        <p:nvSpPr>
          <p:cNvPr id="13" name="Text 10"/>
          <p:cNvSpPr/>
          <p:nvPr/>
        </p:nvSpPr>
        <p:spPr>
          <a:xfrm>
            <a:off x="9646920" y="5705856"/>
            <a:ext cx="1627632" cy="182880"/>
          </a:xfrm>
          <a:prstGeom prst="rect">
            <a:avLst/>
          </a:prstGeom>
          <a:noFill/>
          <a:ln/>
        </p:spPr>
        <p:txBody>
          <a:bodyPr wrap="square" lIns="0" tIns="0" rIns="0" bIns="0" rtlCol="0" anchor="ctr"/>
          <a:lstStyle/>
          <a:p>
            <a:pPr algn="r" indent="0" marL="0">
              <a:buNone/>
            </a:pPr>
            <a:r>
              <a:rPr lang="en-US" sz="950" dirty="0">
                <a:solidFill>
                  <a:srgbClr val="E4B96F"/>
                </a:solidFill>
                <a:latin typeface="Aptos" pitchFamily="34" charset="0"/>
                <a:ea typeface="Aptos" pitchFamily="34" charset="-122"/>
                <a:cs typeface="Aptos" pitchFamily="34" charset="-120"/>
              </a:rPr>
              <a:t>Stanza 1</a:t>
            </a:r>
            <a:endParaRPr lang="en-US" sz="950" dirty="0"/>
          </a:p>
        </p:txBody>
      </p:sp>
      <p:sp>
        <p:nvSpPr>
          <p:cNvPr id="14" name="Text 11"/>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5" name="Text 12"/>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Stanza 2: Reverent Seeking</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417320"/>
            <a:ext cx="10149840" cy="777240"/>
          </a:xfrm>
          <a:prstGeom prst="rect">
            <a:avLst/>
          </a:prstGeom>
          <a:noFill/>
          <a:ln/>
        </p:spPr>
        <p:txBody>
          <a:bodyPr wrap="square" lIns="762" tIns="762" rIns="762" bIns="762" rtlCol="0" anchor="ctr">
            <a:normAutofit/>
          </a:bodyPr>
          <a:lstStyle/>
          <a:p>
            <a:pPr algn="l" indent="0" marL="0">
              <a:buNone/>
            </a:pPr>
            <a:r>
              <a:rPr lang="en-US" sz="2100" dirty="0">
                <a:solidFill>
                  <a:srgbClr val="2B2118"/>
                </a:solidFill>
                <a:latin typeface="Aptos" pitchFamily="34" charset="0"/>
                <a:ea typeface="Aptos" pitchFamily="34" charset="-122"/>
                <a:cs typeface="Aptos" pitchFamily="34" charset="-120"/>
              </a:rPr>
              <a:t>The second stanza moves from the journey to the act of worship. The wise men bow before Christ, and the church is invited to seek him with reverence and holy urgency.</a:t>
            </a:r>
            <a:endParaRPr lang="en-US" sz="2100" dirty="0"/>
          </a:p>
        </p:txBody>
      </p:sp>
      <p:sp>
        <p:nvSpPr>
          <p:cNvPr id="7" name="Text 5"/>
          <p:cNvSpPr/>
          <p:nvPr/>
        </p:nvSpPr>
        <p:spPr>
          <a:xfrm>
            <a:off x="1051560" y="2651760"/>
            <a:ext cx="9601200" cy="1417320"/>
          </a:xfrm>
          <a:prstGeom prst="rect">
            <a:avLst/>
          </a:prstGeom>
          <a:noFill/>
          <a:ln/>
        </p:spPr>
        <p:txBody>
          <a:bodyPr wrap="square" lIns="508" tIns="508" rIns="508" bIns="508" rtlCol="0" anchor="ctr">
            <a:normAutofit/>
          </a:bodyPr>
          <a:lstStyle/>
          <a:p>
            <a:r>
              <a:rPr lang="en-US" sz="2000" dirty="0">
                <a:solidFill>
                  <a:srgbClr val="2B2118"/>
                </a:solidFill>
                <a:latin typeface="Aptos" pitchFamily="34" charset="0"/>
                <a:ea typeface="Aptos" pitchFamily="34" charset="-122"/>
                <a:cs typeface="Aptos" pitchFamily="34" charset="-120"/>
              </a:rPr>
              <a:t>Worship is not mere admiration; it is surrender.</a:t>
            </a:r>
            <a:endParaRPr lang="en-US" sz="2000" dirty="0"/>
          </a:p>
          <a:p>
            <a:r>
              <a:rPr lang="en-US" sz="2000" dirty="0">
                <a:solidFill>
                  <a:srgbClr val="2B2118"/>
                </a:solidFill>
                <a:latin typeface="Aptos" pitchFamily="34" charset="0"/>
                <a:ea typeface="Aptos" pitchFamily="34" charset="-122"/>
                <a:cs typeface="Aptos" pitchFamily="34" charset="-120"/>
              </a:rPr>
              <a:t>The lowly manger reveals the King whom heaven and earth adore.</a:t>
            </a:r>
            <a:endParaRPr lang="en-US" sz="2000" dirty="0"/>
          </a:p>
          <a:p>
            <a:r>
              <a:rPr lang="en-US" sz="2000" dirty="0">
                <a:solidFill>
                  <a:srgbClr val="2B2118"/>
                </a:solidFill>
                <a:latin typeface="Aptos" pitchFamily="34" charset="0"/>
                <a:ea typeface="Aptos" pitchFamily="34" charset="-122"/>
                <a:cs typeface="Aptos" pitchFamily="34" charset="-120"/>
              </a:rPr>
              <a:t>The throne of grace is approached with humble confidence.</a:t>
            </a:r>
            <a:endParaRPr lang="en-US" sz="2000" dirty="0"/>
          </a:p>
        </p:txBody>
      </p:sp>
      <p:sp>
        <p:nvSpPr>
          <p:cNvPr id="8" name="Text 6"/>
          <p:cNvSpPr/>
          <p:nvPr/>
        </p:nvSpPr>
        <p:spPr>
          <a:xfrm>
            <a:off x="960120" y="4681728"/>
            <a:ext cx="10058400" cy="457200"/>
          </a:xfrm>
          <a:prstGeom prst="rect">
            <a:avLst/>
          </a:prstGeom>
          <a:noFill/>
          <a:ln/>
        </p:spPr>
        <p:txBody>
          <a:bodyPr wrap="square" lIns="762" tIns="762" rIns="762" bIns="762" rtlCol="0" anchor="ctr">
            <a:normAutofit/>
          </a:bodyPr>
          <a:lstStyle/>
          <a:p>
            <a:pPr algn="ctr" indent="0" marL="0">
              <a:buNone/>
            </a:pPr>
            <a:r>
              <a:rPr lang="en-US" sz="1800" i="1" dirty="0">
                <a:solidFill>
                  <a:srgbClr val="8C5921"/>
                </a:solidFill>
                <a:latin typeface="Aptos" pitchFamily="34" charset="0"/>
                <a:ea typeface="Aptos" pitchFamily="34" charset="-122"/>
                <a:cs typeface="Aptos" pitchFamily="34" charset="-120"/>
              </a:rPr>
              <a:t>Leader prompt: What keeps believers from “hurrying” toward Christ in prayer, worship, and obedience?</a:t>
            </a:r>
            <a:endParaRPr lang="en-US" sz="1800" dirty="0"/>
          </a:p>
        </p:txBody>
      </p:sp>
      <p:sp>
        <p:nvSpPr>
          <p:cNvPr id="9" name="Text 7"/>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0" name="Text 8"/>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A16"/>
        </a:solidFill>
      </p:bgPr>
    </p:bg>
    <p:spTree>
      <p:nvGrpSpPr>
        <p:cNvPr id="1" name=""/>
        <p:cNvGrpSpPr/>
        <p:nvPr/>
      </p:nvGrpSpPr>
      <p:grpSpPr>
        <a:xfrm>
          <a:off x="0" y="0"/>
          <a:ext cx="0" cy="0"/>
          <a:chOff x="0" y="0"/>
          <a:chExt cx="0" cy="0"/>
        </a:xfrm>
      </p:grpSpPr>
      <p:pic>
        <p:nvPicPr>
          <p:cNvPr id="2" name="Image 0" descr="/mnt/data/gifts_cross_dark.jpg">    </p:cNvPr>
          <p:cNvPicPr>
            <a:picLocks noChangeAspect="1"/>
          </p:cNvPicPr>
          <p:nvPr/>
        </p:nvPicPr>
        <p:blipFill>
          <a:blip r:embed="rId1"/>
          <a:srcRect l="0" r="0" t="25" b="25"/>
          <a:stretch/>
        </p:blipFill>
        <p:spPr>
          <a:xfrm>
            <a:off x="0" y="0"/>
            <a:ext cx="12191695" cy="6858000"/>
          </a:xfrm>
          <a:prstGeom prst="rect">
            <a:avLst/>
          </a:prstGeom>
        </p:spPr>
      </p:pic>
      <p:sp>
        <p:nvSpPr>
          <p:cNvPr id="3" name="Text 0"/>
          <p:cNvSpPr/>
          <p:nvPr/>
        </p:nvSpPr>
        <p:spPr>
          <a:xfrm>
            <a:off x="713232" y="685800"/>
            <a:ext cx="8961120" cy="475488"/>
          </a:xfrm>
          <a:prstGeom prst="rect">
            <a:avLst/>
          </a:prstGeom>
          <a:noFill/>
          <a:ln/>
        </p:spPr>
        <p:txBody>
          <a:bodyPr wrap="square" lIns="0" tIns="0" rIns="0" bIns="0" rtlCol="0" anchor="ctr"/>
          <a:lstStyle/>
          <a:p>
            <a:pPr indent="0" marL="0">
              <a:buNone/>
            </a:pPr>
            <a:r>
              <a:rPr lang="en-US" sz="3400" b="1" dirty="0">
                <a:solidFill>
                  <a:srgbClr val="FFF4E0"/>
                </a:solidFill>
                <a:latin typeface="Aptos Display" pitchFamily="34" charset="0"/>
                <a:ea typeface="Aptos Display" pitchFamily="34" charset="-122"/>
                <a:cs typeface="Aptos Display" pitchFamily="34" charset="-120"/>
              </a:rPr>
              <a:t>Stanza 3: Offering Our Best</a:t>
            </a:r>
            <a:endParaRPr lang="en-US" sz="3400" dirty="0"/>
          </a:p>
        </p:txBody>
      </p:sp>
      <p:sp>
        <p:nvSpPr>
          <p:cNvPr id="4" name="Text 1"/>
          <p:cNvSpPr/>
          <p:nvPr/>
        </p:nvSpPr>
        <p:spPr>
          <a:xfrm>
            <a:off x="749808" y="1481328"/>
            <a:ext cx="5989320" cy="1143000"/>
          </a:xfrm>
          <a:prstGeom prst="rect">
            <a:avLst/>
          </a:prstGeom>
          <a:noFill/>
          <a:ln/>
        </p:spPr>
        <p:txBody>
          <a:bodyPr wrap="square" lIns="762" tIns="762" rIns="762" bIns="762" rtlCol="0" anchor="ctr">
            <a:normAutofit/>
          </a:bodyPr>
          <a:lstStyle/>
          <a:p>
            <a:pPr algn="l" indent="0" marL="0">
              <a:buNone/>
            </a:pPr>
            <a:r>
              <a:rPr lang="en-US" sz="2100" dirty="0">
                <a:solidFill>
                  <a:srgbClr val="FFF8EA"/>
                </a:solidFill>
                <a:latin typeface="Aptos" pitchFamily="34" charset="0"/>
                <a:ea typeface="Aptos" pitchFamily="34" charset="-122"/>
                <a:cs typeface="Aptos" pitchFamily="34" charset="-120"/>
              </a:rPr>
              <a:t>The gifts of the wise men become a picture of whole-life consecration. We bring our “costliest treasures” not to purchase grace, but to honor Christ as heavenly King.</a:t>
            </a:r>
            <a:endParaRPr lang="en-US" sz="2100" dirty="0"/>
          </a:p>
        </p:txBody>
      </p:sp>
      <p:sp>
        <p:nvSpPr>
          <p:cNvPr id="5" name="Text 2"/>
          <p:cNvSpPr/>
          <p:nvPr/>
        </p:nvSpPr>
        <p:spPr>
          <a:xfrm>
            <a:off x="749808" y="2962656"/>
            <a:ext cx="438912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OFFERINGS TO NAME IN CLASS</a:t>
            </a:r>
            <a:endParaRPr lang="en-US" sz="870" dirty="0"/>
          </a:p>
        </p:txBody>
      </p:sp>
      <p:sp>
        <p:nvSpPr>
          <p:cNvPr id="6" name="Text 3"/>
          <p:cNvSpPr/>
          <p:nvPr/>
        </p:nvSpPr>
        <p:spPr>
          <a:xfrm>
            <a:off x="987552" y="3310128"/>
            <a:ext cx="5303520" cy="1828800"/>
          </a:xfrm>
          <a:prstGeom prst="rect">
            <a:avLst/>
          </a:prstGeom>
          <a:noFill/>
          <a:ln/>
        </p:spPr>
        <p:txBody>
          <a:bodyPr wrap="square" lIns="508" tIns="508" rIns="508" bIns="508" rtlCol="0" anchor="ctr">
            <a:normAutofit/>
          </a:bodyPr>
          <a:lstStyle/>
          <a:p>
            <a:r>
              <a:rPr lang="en-US" sz="1900" dirty="0">
                <a:solidFill>
                  <a:srgbClr val="FFF7EA"/>
                </a:solidFill>
                <a:latin typeface="Aptos" pitchFamily="34" charset="0"/>
                <a:ea typeface="Aptos" pitchFamily="34" charset="-122"/>
                <a:cs typeface="Aptos" pitchFamily="34" charset="-120"/>
              </a:rPr>
              <a:t>Time and attention</a:t>
            </a:r>
            <a:endParaRPr lang="en-US" sz="1900" dirty="0"/>
          </a:p>
          <a:p>
            <a:r>
              <a:rPr lang="en-US" sz="1900" dirty="0">
                <a:solidFill>
                  <a:srgbClr val="FFF7EA"/>
                </a:solidFill>
                <a:latin typeface="Aptos" pitchFamily="34" charset="0"/>
                <a:ea typeface="Aptos" pitchFamily="34" charset="-122"/>
                <a:cs typeface="Aptos" pitchFamily="34" charset="-120"/>
              </a:rPr>
              <a:t>Obedience in a costly area</a:t>
            </a:r>
            <a:endParaRPr lang="en-US" sz="1900" dirty="0"/>
          </a:p>
          <a:p>
            <a:r>
              <a:rPr lang="en-US" sz="1900" dirty="0">
                <a:solidFill>
                  <a:srgbClr val="FFF7EA"/>
                </a:solidFill>
                <a:latin typeface="Aptos" pitchFamily="34" charset="0"/>
                <a:ea typeface="Aptos" pitchFamily="34" charset="-122"/>
                <a:cs typeface="Aptos" pitchFamily="34" charset="-120"/>
              </a:rPr>
              <a:t>Generosity and service</a:t>
            </a:r>
            <a:endParaRPr lang="en-US" sz="1900" dirty="0"/>
          </a:p>
          <a:p>
            <a:r>
              <a:rPr lang="en-US" sz="1900" dirty="0">
                <a:solidFill>
                  <a:srgbClr val="FFF7EA"/>
                </a:solidFill>
                <a:latin typeface="Aptos" pitchFamily="34" charset="0"/>
                <a:ea typeface="Aptos" pitchFamily="34" charset="-122"/>
                <a:cs typeface="Aptos" pitchFamily="34" charset="-120"/>
              </a:rPr>
              <a:t>Repentance and surrendered pride</a:t>
            </a:r>
            <a:endParaRPr lang="en-US" sz="1900" dirty="0"/>
          </a:p>
          <a:p>
            <a:r>
              <a:rPr lang="en-US" sz="1900" dirty="0">
                <a:solidFill>
                  <a:srgbClr val="FFF7EA"/>
                </a:solidFill>
                <a:latin typeface="Aptos" pitchFamily="34" charset="0"/>
                <a:ea typeface="Aptos" pitchFamily="34" charset="-122"/>
                <a:cs typeface="Aptos" pitchFamily="34" charset="-120"/>
              </a:rPr>
              <a:t>Skills used for the church’s good</a:t>
            </a:r>
            <a:endParaRPr lang="en-US" sz="1900" dirty="0"/>
          </a:p>
        </p:txBody>
      </p:sp>
      <p:sp>
        <p:nvSpPr>
          <p:cNvPr id="7" name="Text 4"/>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EADDC8"/>
                </a:solidFill>
                <a:latin typeface="Aptos" pitchFamily="34" charset="0"/>
                <a:ea typeface="Aptos" pitchFamily="34" charset="-122"/>
                <a:cs typeface="Aptos" pitchFamily="34" charset="-120"/>
              </a:rPr>
              <a:t>Prepared for teaching and small group use - hymninfo.com</a:t>
            </a:r>
            <a:endParaRPr lang="en-US" sz="750" dirty="0"/>
          </a:p>
        </p:txBody>
      </p:sp>
      <p:sp>
        <p:nvSpPr>
          <p:cNvPr id="8" name="Text 5"/>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F3D99F"/>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Stanza 4: Pilgrim Perseverance</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444752"/>
            <a:ext cx="5715000" cy="960120"/>
          </a:xfrm>
          <a:prstGeom prst="rect">
            <a:avLst/>
          </a:prstGeom>
          <a:noFill/>
          <a:ln/>
        </p:spPr>
        <p:txBody>
          <a:bodyPr wrap="square" lIns="762" tIns="762" rIns="762" bIns="762" rtlCol="0" anchor="ctr">
            <a:normAutofit/>
          </a:bodyPr>
          <a:lstStyle/>
          <a:p>
            <a:pPr algn="l" indent="0" marL="0">
              <a:buNone/>
            </a:pPr>
            <a:r>
              <a:rPr lang="en-US" sz="2100" dirty="0">
                <a:solidFill>
                  <a:srgbClr val="2B2118"/>
                </a:solidFill>
                <a:latin typeface="Aptos" pitchFamily="34" charset="0"/>
                <a:ea typeface="Aptos" pitchFamily="34" charset="-122"/>
                <a:cs typeface="Aptos" pitchFamily="34" charset="-120"/>
              </a:rPr>
              <a:t>The hymn becomes a prayer for Christ to remain with his people and help them walk in his holy way. The Epiphany journey turns into a lifelong pilgrimage of obedience.</a:t>
            </a:r>
            <a:endParaRPr lang="en-US" sz="2100" dirty="0"/>
          </a:p>
        </p:txBody>
      </p:sp>
      <p:sp>
        <p:nvSpPr>
          <p:cNvPr id="7" name="Text 5"/>
          <p:cNvSpPr/>
          <p:nvPr/>
        </p:nvSpPr>
        <p:spPr>
          <a:xfrm>
            <a:off x="822960" y="2816352"/>
            <a:ext cx="36576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PASTORAL CONNECTIONS</a:t>
            </a:r>
            <a:endParaRPr lang="en-US" sz="870" dirty="0"/>
          </a:p>
        </p:txBody>
      </p:sp>
      <p:sp>
        <p:nvSpPr>
          <p:cNvPr id="8" name="Text 6"/>
          <p:cNvSpPr/>
          <p:nvPr/>
        </p:nvSpPr>
        <p:spPr>
          <a:xfrm>
            <a:off x="1024128" y="3163824"/>
            <a:ext cx="5486400" cy="1508760"/>
          </a:xfrm>
          <a:prstGeom prst="rect">
            <a:avLst/>
          </a:prstGeom>
          <a:noFill/>
          <a:ln/>
        </p:spPr>
        <p:txBody>
          <a:bodyPr wrap="square" lIns="508" tIns="508" rIns="508" bIns="508" rtlCol="0" anchor="ctr">
            <a:normAutofit/>
          </a:bodyPr>
          <a:lstStyle/>
          <a:p>
            <a:r>
              <a:rPr lang="en-US" sz="1900" dirty="0">
                <a:solidFill>
                  <a:srgbClr val="2B2118"/>
                </a:solidFill>
                <a:latin typeface="Aptos" pitchFamily="34" charset="0"/>
                <a:ea typeface="Aptos" pitchFamily="34" charset="-122"/>
                <a:cs typeface="Aptos" pitchFamily="34" charset="-120"/>
              </a:rPr>
              <a:t>For the weary: Christ walks with pilgrims.</a:t>
            </a:r>
            <a:endParaRPr lang="en-US" sz="1900" dirty="0"/>
          </a:p>
          <a:p>
            <a:r>
              <a:rPr lang="en-US" sz="1900" dirty="0">
                <a:solidFill>
                  <a:srgbClr val="2B2118"/>
                </a:solidFill>
                <a:latin typeface="Aptos" pitchFamily="34" charset="0"/>
                <a:ea typeface="Aptos" pitchFamily="34" charset="-122"/>
                <a:cs typeface="Aptos" pitchFamily="34" charset="-120"/>
              </a:rPr>
              <a:t>For the wandering: Christ calls us back to his holy way.</a:t>
            </a:r>
            <a:endParaRPr lang="en-US" sz="1900" dirty="0"/>
          </a:p>
          <a:p>
            <a:r>
              <a:rPr lang="en-US" sz="1900" dirty="0">
                <a:solidFill>
                  <a:srgbClr val="2B2118"/>
                </a:solidFill>
                <a:latin typeface="Aptos" pitchFamily="34" charset="0"/>
                <a:ea typeface="Aptos" pitchFamily="34" charset="-122"/>
                <a:cs typeface="Aptos" pitchFamily="34" charset="-120"/>
              </a:rPr>
              <a:t>For the hopeful: earthly things are passing, but the kingdom remains.</a:t>
            </a:r>
            <a:endParaRPr lang="en-US" sz="1900" dirty="0"/>
          </a:p>
        </p:txBody>
      </p:sp>
      <p:pic>
        <p:nvPicPr>
          <p:cNvPr id="9" name="Image 0" descr="/mnt/data/church_bible.jpg">    </p:cNvPr>
          <p:cNvPicPr>
            <a:picLocks noChangeAspect="1"/>
          </p:cNvPicPr>
          <p:nvPr/>
        </p:nvPicPr>
        <p:blipFill>
          <a:blip r:embed="rId1"/>
          <a:srcRect l="21669" r="21669" t="0" b="0"/>
          <a:stretch/>
        </p:blipFill>
        <p:spPr>
          <a:xfrm>
            <a:off x="6967728" y="1325880"/>
            <a:ext cx="4069080" cy="4041648"/>
          </a:xfrm>
          <a:prstGeom prst="rect">
            <a:avLst/>
          </a:prstGeom>
        </p:spPr>
      </p:pic>
      <p:sp>
        <p:nvSpPr>
          <p:cNvPr id="10" name="Shape 7"/>
          <p:cNvSpPr/>
          <p:nvPr/>
        </p:nvSpPr>
        <p:spPr>
          <a:xfrm>
            <a:off x="6967728" y="1325880"/>
            <a:ext cx="4069080" cy="4041648"/>
          </a:xfrm>
          <a:prstGeom prst="rect">
            <a:avLst/>
          </a:prstGeom>
          <a:solidFill>
            <a:srgbClr val="FFFFFF">
              <a:alpha val="0"/>
            </a:srgbClr>
          </a:solidFill>
          <a:ln w="13970">
            <a:solidFill>
              <a:srgbClr val="C58A34">
                <a:alpha val="70000"/>
              </a:srgbClr>
            </a:solidFill>
            <a:prstDash val="solid"/>
          </a:ln>
        </p:spPr>
      </p:sp>
      <p:sp>
        <p:nvSpPr>
          <p:cNvPr id="11" name="Text 8"/>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2" name="Text 9"/>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A16"/>
        </a:solidFill>
      </p:bgPr>
    </p:bg>
    <p:spTree>
      <p:nvGrpSpPr>
        <p:cNvPr id="1" name=""/>
        <p:cNvGrpSpPr/>
        <p:nvPr/>
      </p:nvGrpSpPr>
      <p:grpSpPr>
        <a:xfrm>
          <a:off x="0" y="0"/>
          <a:ext cx="0" cy="0"/>
          <a:chOff x="0" y="0"/>
          <a:chExt cx="0" cy="0"/>
        </a:xfrm>
      </p:grpSpPr>
      <p:pic>
        <p:nvPicPr>
          <p:cNvPr id="2" name="Image 0" descr="/mnt/data/heavenly_city_dark.jpg">    </p:cNvPr>
          <p:cNvPicPr>
            <a:picLocks noChangeAspect="1"/>
          </p:cNvPicPr>
          <p:nvPr/>
        </p:nvPicPr>
        <p:blipFill>
          <a:blip r:embed="rId1"/>
          <a:srcRect l="0" r="0" t="25" b="25"/>
          <a:stretch/>
        </p:blipFill>
        <p:spPr>
          <a:xfrm>
            <a:off x="0" y="0"/>
            <a:ext cx="12191695" cy="6858000"/>
          </a:xfrm>
          <a:prstGeom prst="rect">
            <a:avLst/>
          </a:prstGeom>
        </p:spPr>
      </p:pic>
      <p:sp>
        <p:nvSpPr>
          <p:cNvPr id="3" name="Text 0"/>
          <p:cNvSpPr/>
          <p:nvPr/>
        </p:nvSpPr>
        <p:spPr>
          <a:xfrm>
            <a:off x="685800" y="685800"/>
            <a:ext cx="8686800" cy="475488"/>
          </a:xfrm>
          <a:prstGeom prst="rect">
            <a:avLst/>
          </a:prstGeom>
          <a:noFill/>
          <a:ln/>
        </p:spPr>
        <p:txBody>
          <a:bodyPr wrap="square" lIns="0" tIns="0" rIns="0" bIns="0" rtlCol="0" anchor="ctr"/>
          <a:lstStyle/>
          <a:p>
            <a:pPr indent="0" marL="0">
              <a:buNone/>
            </a:pPr>
            <a:r>
              <a:rPr lang="en-US" sz="3400" b="1" dirty="0">
                <a:solidFill>
                  <a:srgbClr val="FFF4E0"/>
                </a:solidFill>
                <a:latin typeface="Aptos Display" pitchFamily="34" charset="0"/>
                <a:ea typeface="Aptos Display" pitchFamily="34" charset="-122"/>
                <a:cs typeface="Aptos Display" pitchFamily="34" charset="-120"/>
              </a:rPr>
              <a:t>Stanza 5: The Heavenly City</a:t>
            </a:r>
            <a:endParaRPr lang="en-US" sz="3400" dirty="0"/>
          </a:p>
        </p:txBody>
      </p:sp>
      <p:sp>
        <p:nvSpPr>
          <p:cNvPr id="4" name="Text 1"/>
          <p:cNvSpPr/>
          <p:nvPr/>
        </p:nvSpPr>
        <p:spPr>
          <a:xfrm>
            <a:off x="749808" y="1508760"/>
            <a:ext cx="5943600" cy="960120"/>
          </a:xfrm>
          <a:prstGeom prst="rect">
            <a:avLst/>
          </a:prstGeom>
          <a:noFill/>
          <a:ln/>
        </p:spPr>
        <p:txBody>
          <a:bodyPr wrap="square" lIns="762" tIns="762" rIns="762" bIns="762" rtlCol="0" anchor="ctr">
            <a:normAutofit/>
          </a:bodyPr>
          <a:lstStyle/>
          <a:p>
            <a:pPr algn="l" indent="0" marL="0">
              <a:buNone/>
            </a:pPr>
            <a:r>
              <a:rPr lang="en-US" sz="2200" dirty="0">
                <a:solidFill>
                  <a:srgbClr val="FFF8EA"/>
                </a:solidFill>
                <a:latin typeface="Aptos" pitchFamily="34" charset="0"/>
                <a:ea typeface="Aptos" pitchFamily="34" charset="-122"/>
                <a:cs typeface="Aptos" pitchFamily="34" charset="-120"/>
              </a:rPr>
              <a:t>The final stanza lifts the congregation beyond earthly signs to the city where Christ himself is light, joy, crown, and everlasting sun.</a:t>
            </a:r>
            <a:endParaRPr lang="en-US" sz="2200" dirty="0"/>
          </a:p>
        </p:txBody>
      </p:sp>
      <p:sp>
        <p:nvSpPr>
          <p:cNvPr id="5" name="Text 2"/>
          <p:cNvSpPr/>
          <p:nvPr/>
        </p:nvSpPr>
        <p:spPr>
          <a:xfrm>
            <a:off x="1005840" y="2889504"/>
            <a:ext cx="5303520" cy="1600200"/>
          </a:xfrm>
          <a:prstGeom prst="rect">
            <a:avLst/>
          </a:prstGeom>
          <a:noFill/>
          <a:ln/>
        </p:spPr>
        <p:txBody>
          <a:bodyPr wrap="square" lIns="508" tIns="508" rIns="508" bIns="508" rtlCol="0" anchor="ctr">
            <a:normAutofit/>
          </a:bodyPr>
          <a:lstStyle/>
          <a:p>
            <a:r>
              <a:rPr lang="en-US" sz="2000" dirty="0">
                <a:solidFill>
                  <a:srgbClr val="FFF7EA"/>
                </a:solidFill>
                <a:latin typeface="Aptos" pitchFamily="34" charset="0"/>
                <a:ea typeface="Aptos" pitchFamily="34" charset="-122"/>
                <a:cs typeface="Aptos" pitchFamily="34" charset="-120"/>
              </a:rPr>
              <a:t>No created light is needed.</a:t>
            </a:r>
            <a:endParaRPr lang="en-US" sz="2000" dirty="0"/>
          </a:p>
          <a:p>
            <a:r>
              <a:rPr lang="en-US" sz="2000" dirty="0">
                <a:solidFill>
                  <a:srgbClr val="FFF7EA"/>
                </a:solidFill>
                <a:latin typeface="Aptos" pitchFamily="34" charset="0"/>
                <a:ea typeface="Aptos" pitchFamily="34" charset="-122"/>
                <a:cs typeface="Aptos" pitchFamily="34" charset="-120"/>
              </a:rPr>
              <a:t>No clouds hide his glory.</a:t>
            </a:r>
            <a:endParaRPr lang="en-US" sz="2000" dirty="0"/>
          </a:p>
          <a:p>
            <a:r>
              <a:rPr lang="en-US" sz="2000" dirty="0">
                <a:solidFill>
                  <a:srgbClr val="FFF7EA"/>
                </a:solidFill>
                <a:latin typeface="Aptos" pitchFamily="34" charset="0"/>
                <a:ea typeface="Aptos" pitchFamily="34" charset="-122"/>
                <a:cs typeface="Aptos" pitchFamily="34" charset="-120"/>
              </a:rPr>
              <a:t>The journey ends in praise.</a:t>
            </a:r>
            <a:endParaRPr lang="en-US" sz="2000" dirty="0"/>
          </a:p>
          <a:p>
            <a:r>
              <a:rPr lang="en-US" sz="2000" dirty="0">
                <a:solidFill>
                  <a:srgbClr val="FFF7EA"/>
                </a:solidFill>
                <a:latin typeface="Aptos" pitchFamily="34" charset="0"/>
                <a:ea typeface="Aptos" pitchFamily="34" charset="-122"/>
                <a:cs typeface="Aptos" pitchFamily="34" charset="-120"/>
              </a:rPr>
              <a:t>The nations walk in the Lamb’s light.</a:t>
            </a:r>
            <a:endParaRPr lang="en-US" sz="2000" dirty="0"/>
          </a:p>
        </p:txBody>
      </p:sp>
      <p:sp>
        <p:nvSpPr>
          <p:cNvPr id="6" name="Shape 3"/>
          <p:cNvSpPr/>
          <p:nvPr/>
        </p:nvSpPr>
        <p:spPr>
          <a:xfrm>
            <a:off x="685800" y="5285232"/>
            <a:ext cx="10835640" cy="777240"/>
          </a:xfrm>
          <a:prstGeom prst="rect">
            <a:avLst/>
          </a:prstGeom>
          <a:solidFill>
            <a:srgbClr val="4B321F">
              <a:alpha val="97000"/>
            </a:srgbClr>
          </a:solidFill>
          <a:ln w="12700">
            <a:solidFill>
              <a:srgbClr val="4B321F">
                <a:alpha val="0"/>
              </a:srgbClr>
            </a:solidFill>
            <a:prstDash val="solid"/>
          </a:ln>
        </p:spPr>
      </p:sp>
      <p:sp>
        <p:nvSpPr>
          <p:cNvPr id="7" name="Text 4"/>
          <p:cNvSpPr/>
          <p:nvPr/>
        </p:nvSpPr>
        <p:spPr>
          <a:xfrm>
            <a:off x="914400" y="5413248"/>
            <a:ext cx="8778240" cy="256032"/>
          </a:xfrm>
          <a:prstGeom prst="rect">
            <a:avLst/>
          </a:prstGeom>
          <a:noFill/>
          <a:ln/>
        </p:spPr>
        <p:txBody>
          <a:bodyPr wrap="square" lIns="0" tIns="0" rIns="0" bIns="0" rtlCol="0" anchor="ctr">
            <a:normAutofit/>
          </a:bodyPr>
          <a:lstStyle/>
          <a:p>
            <a:pPr indent="0" marL="0">
              <a:buNone/>
            </a:pPr>
            <a:r>
              <a:rPr lang="en-US" sz="1500" i="1" dirty="0">
                <a:solidFill>
                  <a:srgbClr val="FFF5E4"/>
                </a:solidFill>
                <a:latin typeface="Aptos" pitchFamily="34" charset="0"/>
                <a:ea typeface="Aptos" pitchFamily="34" charset="-122"/>
                <a:cs typeface="Aptos" pitchFamily="34" charset="-120"/>
              </a:rPr>
              <a:t>The city has no need for the sun... for the very glory of God illuminated it.</a:t>
            </a:r>
            <a:endParaRPr lang="en-US" sz="1500" dirty="0"/>
          </a:p>
        </p:txBody>
      </p:sp>
      <p:sp>
        <p:nvSpPr>
          <p:cNvPr id="8" name="Text 5"/>
          <p:cNvSpPr/>
          <p:nvPr/>
        </p:nvSpPr>
        <p:spPr>
          <a:xfrm>
            <a:off x="9646920" y="5705856"/>
            <a:ext cx="1627632" cy="182880"/>
          </a:xfrm>
          <a:prstGeom prst="rect">
            <a:avLst/>
          </a:prstGeom>
          <a:noFill/>
          <a:ln/>
        </p:spPr>
        <p:txBody>
          <a:bodyPr wrap="square" lIns="0" tIns="0" rIns="0" bIns="0" rtlCol="0" anchor="ctr"/>
          <a:lstStyle/>
          <a:p>
            <a:pPr algn="r" indent="0" marL="0">
              <a:buNone/>
            </a:pPr>
            <a:r>
              <a:rPr lang="en-US" sz="950" dirty="0">
                <a:solidFill>
                  <a:srgbClr val="E4B96F"/>
                </a:solidFill>
                <a:latin typeface="Aptos" pitchFamily="34" charset="0"/>
                <a:ea typeface="Aptos" pitchFamily="34" charset="-122"/>
                <a:cs typeface="Aptos" pitchFamily="34" charset="-120"/>
              </a:rPr>
              <a:t>Revelation 21:23</a:t>
            </a:r>
            <a:endParaRPr lang="en-US" sz="950" dirty="0"/>
          </a:p>
        </p:txBody>
      </p:sp>
      <p:sp>
        <p:nvSpPr>
          <p:cNvPr id="9" name="Text 6"/>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EADDC8"/>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0" name="Text 7"/>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F3D99F"/>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Theological Themes</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914400" y="1325880"/>
            <a:ext cx="192024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REVELATION</a:t>
            </a:r>
            <a:endParaRPr lang="en-US" sz="870" dirty="0"/>
          </a:p>
        </p:txBody>
      </p:sp>
      <p:sp>
        <p:nvSpPr>
          <p:cNvPr id="7" name="Text 5"/>
          <p:cNvSpPr/>
          <p:nvPr/>
        </p:nvSpPr>
        <p:spPr>
          <a:xfrm>
            <a:off x="3063240" y="1307592"/>
            <a:ext cx="763524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God graciously gives light and draws seekers to Christ.</a:t>
            </a:r>
            <a:endParaRPr lang="en-US" sz="1850" dirty="0"/>
          </a:p>
        </p:txBody>
      </p:sp>
      <p:sp>
        <p:nvSpPr>
          <p:cNvPr id="8" name="Text 6"/>
          <p:cNvSpPr/>
          <p:nvPr/>
        </p:nvSpPr>
        <p:spPr>
          <a:xfrm>
            <a:off x="914400" y="2130552"/>
            <a:ext cx="192024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WORSHIP</a:t>
            </a:r>
            <a:endParaRPr lang="en-US" sz="870" dirty="0"/>
          </a:p>
        </p:txBody>
      </p:sp>
      <p:sp>
        <p:nvSpPr>
          <p:cNvPr id="9" name="Text 7"/>
          <p:cNvSpPr/>
          <p:nvPr/>
        </p:nvSpPr>
        <p:spPr>
          <a:xfrm>
            <a:off x="3063240" y="2112264"/>
            <a:ext cx="763524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The proper response to Christ is humble adoration.</a:t>
            </a:r>
            <a:endParaRPr lang="en-US" sz="1850" dirty="0"/>
          </a:p>
        </p:txBody>
      </p:sp>
      <p:sp>
        <p:nvSpPr>
          <p:cNvPr id="10" name="Text 8"/>
          <p:cNvSpPr/>
          <p:nvPr/>
        </p:nvSpPr>
        <p:spPr>
          <a:xfrm>
            <a:off x="914400" y="2935224"/>
            <a:ext cx="192024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OFFERING</a:t>
            </a:r>
            <a:endParaRPr lang="en-US" sz="870" dirty="0"/>
          </a:p>
        </p:txBody>
      </p:sp>
      <p:sp>
        <p:nvSpPr>
          <p:cNvPr id="11" name="Text 9"/>
          <p:cNvSpPr/>
          <p:nvPr/>
        </p:nvSpPr>
        <p:spPr>
          <a:xfrm>
            <a:off x="3063240" y="2916936"/>
            <a:ext cx="763524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True worship brings the whole self to the King.</a:t>
            </a:r>
            <a:endParaRPr lang="en-US" sz="1850" dirty="0"/>
          </a:p>
        </p:txBody>
      </p:sp>
      <p:sp>
        <p:nvSpPr>
          <p:cNvPr id="12" name="Text 10"/>
          <p:cNvSpPr/>
          <p:nvPr/>
        </p:nvSpPr>
        <p:spPr>
          <a:xfrm>
            <a:off x="914400" y="3739896"/>
            <a:ext cx="192024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DISCIPLESHIP</a:t>
            </a:r>
            <a:endParaRPr lang="en-US" sz="870" dirty="0"/>
          </a:p>
        </p:txBody>
      </p:sp>
      <p:sp>
        <p:nvSpPr>
          <p:cNvPr id="13" name="Text 11"/>
          <p:cNvSpPr/>
          <p:nvPr/>
        </p:nvSpPr>
        <p:spPr>
          <a:xfrm>
            <a:off x="3063240" y="3721608"/>
            <a:ext cx="763524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Guidance becomes holy walking.</a:t>
            </a:r>
            <a:endParaRPr lang="en-US" sz="1850" dirty="0"/>
          </a:p>
        </p:txBody>
      </p:sp>
      <p:sp>
        <p:nvSpPr>
          <p:cNvPr id="14" name="Text 12"/>
          <p:cNvSpPr/>
          <p:nvPr/>
        </p:nvSpPr>
        <p:spPr>
          <a:xfrm>
            <a:off x="914400" y="4544568"/>
            <a:ext cx="192024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HOPE</a:t>
            </a:r>
            <a:endParaRPr lang="en-US" sz="870" dirty="0"/>
          </a:p>
        </p:txBody>
      </p:sp>
      <p:sp>
        <p:nvSpPr>
          <p:cNvPr id="15" name="Text 13"/>
          <p:cNvSpPr/>
          <p:nvPr/>
        </p:nvSpPr>
        <p:spPr>
          <a:xfrm>
            <a:off x="3063240" y="4526280"/>
            <a:ext cx="763524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The pilgrim road ends in the unveiled glory of God.</a:t>
            </a:r>
            <a:endParaRPr lang="en-US" sz="1850" dirty="0"/>
          </a:p>
        </p:txBody>
      </p:sp>
      <p:sp>
        <p:nvSpPr>
          <p:cNvPr id="16" name="Text 14"/>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7" name="Text 15"/>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Christ the Light of the World</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68680" y="1417320"/>
            <a:ext cx="10058400" cy="658368"/>
          </a:xfrm>
          <a:prstGeom prst="rect">
            <a:avLst/>
          </a:prstGeom>
          <a:noFill/>
          <a:ln/>
        </p:spPr>
        <p:txBody>
          <a:bodyPr wrap="square" lIns="762" tIns="762" rIns="762" bIns="762" rtlCol="0" anchor="ctr">
            <a:normAutofit/>
          </a:bodyPr>
          <a:lstStyle/>
          <a:p>
            <a:pPr algn="ctr" indent="0" marL="0">
              <a:buNone/>
            </a:pPr>
            <a:r>
              <a:rPr lang="en-US" sz="2300" i="1" dirty="0">
                <a:solidFill>
                  <a:srgbClr val="8C5921"/>
                </a:solidFill>
                <a:latin typeface="Aptos" pitchFamily="34" charset="0"/>
                <a:ea typeface="Aptos" pitchFamily="34" charset="-122"/>
                <a:cs typeface="Aptos" pitchFamily="34" charset="-120"/>
              </a:rPr>
              <a:t>The star is temporary. Christ is eternal. Epiphany faith learns to receive signs gratefully without mistaking them for the Savior.</a:t>
            </a:r>
            <a:endParaRPr lang="en-US" sz="2300" dirty="0"/>
          </a:p>
        </p:txBody>
      </p:sp>
      <p:sp>
        <p:nvSpPr>
          <p:cNvPr id="7" name="Text 5"/>
          <p:cNvSpPr/>
          <p:nvPr/>
        </p:nvSpPr>
        <p:spPr>
          <a:xfrm>
            <a:off x="914400" y="2606040"/>
            <a:ext cx="36576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FROM PROPHECY TO FULFILLMENT</a:t>
            </a:r>
            <a:endParaRPr lang="en-US" sz="870" dirty="0"/>
          </a:p>
        </p:txBody>
      </p:sp>
      <p:sp>
        <p:nvSpPr>
          <p:cNvPr id="8" name="Text 6"/>
          <p:cNvSpPr/>
          <p:nvPr/>
        </p:nvSpPr>
        <p:spPr>
          <a:xfrm>
            <a:off x="1097280" y="2953512"/>
            <a:ext cx="9692640" cy="1554480"/>
          </a:xfrm>
          <a:prstGeom prst="rect">
            <a:avLst/>
          </a:prstGeom>
          <a:noFill/>
          <a:ln/>
        </p:spPr>
        <p:txBody>
          <a:bodyPr wrap="square" lIns="508" tIns="508" rIns="508" bIns="508" rtlCol="0" anchor="ctr">
            <a:normAutofit/>
          </a:bodyPr>
          <a:lstStyle/>
          <a:p>
            <a:r>
              <a:rPr lang="en-US" sz="2000" dirty="0">
                <a:solidFill>
                  <a:srgbClr val="2B2118"/>
                </a:solidFill>
                <a:latin typeface="Aptos" pitchFamily="34" charset="0"/>
                <a:ea typeface="Aptos" pitchFamily="34" charset="-122"/>
                <a:cs typeface="Aptos" pitchFamily="34" charset="-120"/>
              </a:rPr>
              <a:t>Isaiah: nations come to the brightness of God’s rising.</a:t>
            </a:r>
            <a:endParaRPr lang="en-US" sz="2000" dirty="0"/>
          </a:p>
          <a:p>
            <a:r>
              <a:rPr lang="en-US" sz="2000" dirty="0">
                <a:solidFill>
                  <a:srgbClr val="2B2118"/>
                </a:solidFill>
                <a:latin typeface="Aptos" pitchFamily="34" charset="0"/>
                <a:ea typeface="Aptos" pitchFamily="34" charset="-122"/>
                <a:cs typeface="Aptos" pitchFamily="34" charset="-120"/>
              </a:rPr>
              <a:t>Matthew: the wise men rejoice and worship Christ.</a:t>
            </a:r>
            <a:endParaRPr lang="en-US" sz="2000" dirty="0"/>
          </a:p>
          <a:p>
            <a:r>
              <a:rPr lang="en-US" sz="2000" dirty="0">
                <a:solidFill>
                  <a:srgbClr val="2B2118"/>
                </a:solidFill>
                <a:latin typeface="Aptos" pitchFamily="34" charset="0"/>
                <a:ea typeface="Aptos" pitchFamily="34" charset="-122"/>
                <a:cs typeface="Aptos" pitchFamily="34" charset="-120"/>
              </a:rPr>
              <a:t>John: Jesus declares himself the Light of the world.</a:t>
            </a:r>
            <a:endParaRPr lang="en-US" sz="2000" dirty="0"/>
          </a:p>
          <a:p>
            <a:r>
              <a:rPr lang="en-US" sz="2000" dirty="0">
                <a:solidFill>
                  <a:srgbClr val="2B2118"/>
                </a:solidFill>
                <a:latin typeface="Aptos" pitchFamily="34" charset="0"/>
                <a:ea typeface="Aptos" pitchFamily="34" charset="-122"/>
                <a:cs typeface="Aptos" pitchFamily="34" charset="-120"/>
              </a:rPr>
              <a:t>Revelation: the Lamb illumines the redeemed city.</a:t>
            </a:r>
            <a:endParaRPr lang="en-US" sz="2000" dirty="0"/>
          </a:p>
        </p:txBody>
      </p:sp>
      <p:sp>
        <p:nvSpPr>
          <p:cNvPr id="9" name="Text 7"/>
          <p:cNvSpPr/>
          <p:nvPr/>
        </p:nvSpPr>
        <p:spPr>
          <a:xfrm>
            <a:off x="1097280" y="5074920"/>
            <a:ext cx="9692640" cy="347472"/>
          </a:xfrm>
          <a:prstGeom prst="rect">
            <a:avLst/>
          </a:prstGeom>
          <a:noFill/>
          <a:ln/>
        </p:spPr>
        <p:txBody>
          <a:bodyPr wrap="square" lIns="762" tIns="762" rIns="762" bIns="762" rtlCol="0" anchor="ctr">
            <a:normAutofit/>
          </a:bodyPr>
          <a:lstStyle/>
          <a:p>
            <a:pPr algn="ctr" indent="0" marL="0">
              <a:buNone/>
            </a:pPr>
            <a:r>
              <a:rPr lang="en-US" sz="1800" b="1" dirty="0">
                <a:solidFill>
                  <a:srgbClr val="8C5921"/>
                </a:solidFill>
                <a:latin typeface="Aptos" pitchFamily="34" charset="0"/>
                <a:ea typeface="Aptos" pitchFamily="34" charset="-122"/>
                <a:cs typeface="Aptos" pitchFamily="34" charset="-120"/>
              </a:rPr>
              <a:t>Teaching caution: the star is a guide; Christ is the goal.</a:t>
            </a:r>
            <a:endParaRPr lang="en-US" sz="1800" dirty="0"/>
          </a:p>
        </p:txBody>
      </p:sp>
      <p:sp>
        <p:nvSpPr>
          <p:cNvPr id="10" name="Text 8"/>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1" name="Text 9"/>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Literary and Musical Observations</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22960" y="1417320"/>
            <a:ext cx="32004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TEXT MOVEMENT</a:t>
            </a:r>
            <a:endParaRPr lang="en-US" sz="870" dirty="0"/>
          </a:p>
        </p:txBody>
      </p:sp>
      <p:sp>
        <p:nvSpPr>
          <p:cNvPr id="7" name="Text 5"/>
          <p:cNvSpPr/>
          <p:nvPr/>
        </p:nvSpPr>
        <p:spPr>
          <a:xfrm>
            <a:off x="1005840" y="1755648"/>
            <a:ext cx="5029200" cy="1463040"/>
          </a:xfrm>
          <a:prstGeom prst="rect">
            <a:avLst/>
          </a:prstGeom>
          <a:noFill/>
          <a:ln/>
        </p:spPr>
        <p:txBody>
          <a:bodyPr wrap="square" lIns="508" tIns="508" rIns="508" bIns="508" rtlCol="0" anchor="ctr">
            <a:normAutofit/>
          </a:bodyPr>
          <a:lstStyle/>
          <a:p>
            <a:r>
              <a:rPr lang="en-US" sz="1850" dirty="0">
                <a:solidFill>
                  <a:srgbClr val="2B2118"/>
                </a:solidFill>
                <a:latin typeface="Aptos" pitchFamily="34" charset="0"/>
                <a:ea typeface="Aptos" pitchFamily="34" charset="-122"/>
                <a:cs typeface="Aptos" pitchFamily="34" charset="-120"/>
              </a:rPr>
              <a:t>Biblical narrative becomes prayer.</a:t>
            </a:r>
            <a:endParaRPr lang="en-US" sz="1850" dirty="0"/>
          </a:p>
          <a:p>
            <a:r>
              <a:rPr lang="en-US" sz="1850" dirty="0">
                <a:solidFill>
                  <a:srgbClr val="2B2118"/>
                </a:solidFill>
                <a:latin typeface="Aptos" pitchFamily="34" charset="0"/>
                <a:ea typeface="Aptos" pitchFamily="34" charset="-122"/>
                <a:cs typeface="Aptos" pitchFamily="34" charset="-120"/>
              </a:rPr>
              <a:t>The repeated “as...so” pattern connects the wise men with today’s worshipers.</a:t>
            </a:r>
            <a:endParaRPr lang="en-US" sz="1850" dirty="0"/>
          </a:p>
          <a:p>
            <a:r>
              <a:rPr lang="en-US" sz="1850" dirty="0">
                <a:solidFill>
                  <a:srgbClr val="2B2118"/>
                </a:solidFill>
                <a:latin typeface="Aptos" pitchFamily="34" charset="0"/>
                <a:ea typeface="Aptos" pitchFamily="34" charset="-122"/>
                <a:cs typeface="Aptos" pitchFamily="34" charset="-120"/>
              </a:rPr>
              <a:t>The emotional tone is reverent, bright, and pilgrim-like.</a:t>
            </a:r>
            <a:endParaRPr lang="en-US" sz="1850" dirty="0"/>
          </a:p>
        </p:txBody>
      </p:sp>
      <p:sp>
        <p:nvSpPr>
          <p:cNvPr id="8" name="Text 6"/>
          <p:cNvSpPr/>
          <p:nvPr/>
        </p:nvSpPr>
        <p:spPr>
          <a:xfrm>
            <a:off x="6400800" y="1417320"/>
            <a:ext cx="32004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TUNE CHARACTER</a:t>
            </a:r>
            <a:endParaRPr lang="en-US" sz="870" dirty="0"/>
          </a:p>
        </p:txBody>
      </p:sp>
      <p:sp>
        <p:nvSpPr>
          <p:cNvPr id="9" name="Text 7"/>
          <p:cNvSpPr/>
          <p:nvPr/>
        </p:nvSpPr>
        <p:spPr>
          <a:xfrm>
            <a:off x="6583680" y="1755648"/>
            <a:ext cx="4663440" cy="1463040"/>
          </a:xfrm>
          <a:prstGeom prst="rect">
            <a:avLst/>
          </a:prstGeom>
          <a:noFill/>
          <a:ln/>
        </p:spPr>
        <p:txBody>
          <a:bodyPr wrap="square" lIns="508" tIns="508" rIns="508" bIns="508" rtlCol="0" anchor="ctr">
            <a:normAutofit/>
          </a:bodyPr>
          <a:lstStyle/>
          <a:p>
            <a:r>
              <a:rPr lang="en-US" sz="1850" dirty="0">
                <a:solidFill>
                  <a:srgbClr val="2B2118"/>
                </a:solidFill>
                <a:latin typeface="Aptos" pitchFamily="34" charset="0"/>
                <a:ea typeface="Aptos" pitchFamily="34" charset="-122"/>
                <a:cs typeface="Aptos" pitchFamily="34" charset="-120"/>
              </a:rPr>
              <a:t>DIX is balanced and dignified.</a:t>
            </a:r>
            <a:endParaRPr lang="en-US" sz="1850" dirty="0"/>
          </a:p>
          <a:p>
            <a:r>
              <a:rPr lang="en-US" sz="1850" dirty="0">
                <a:solidFill>
                  <a:srgbClr val="2B2118"/>
                </a:solidFill>
                <a:latin typeface="Aptos" pitchFamily="34" charset="0"/>
                <a:ea typeface="Aptos" pitchFamily="34" charset="-122"/>
                <a:cs typeface="Aptos" pitchFamily="34" charset="-120"/>
              </a:rPr>
              <a:t>The 7.7.7.7.7.7 meter supports clear congregational phrasing.</a:t>
            </a:r>
            <a:endParaRPr lang="en-US" sz="1850" dirty="0"/>
          </a:p>
          <a:p>
            <a:r>
              <a:rPr lang="en-US" sz="1850" dirty="0">
                <a:solidFill>
                  <a:srgbClr val="2B2118"/>
                </a:solidFill>
                <a:latin typeface="Aptos" pitchFamily="34" charset="0"/>
                <a:ea typeface="Aptos" pitchFamily="34" charset="-122"/>
                <a:cs typeface="Aptos" pitchFamily="34" charset="-120"/>
              </a:rPr>
              <a:t>A steady tempo helps the hymn feel like faithful forward motion.</a:t>
            </a:r>
            <a:endParaRPr lang="en-US" sz="1850" dirty="0"/>
          </a:p>
        </p:txBody>
      </p:sp>
      <p:sp>
        <p:nvSpPr>
          <p:cNvPr id="10" name="Text 8"/>
          <p:cNvSpPr/>
          <p:nvPr/>
        </p:nvSpPr>
        <p:spPr>
          <a:xfrm>
            <a:off x="822960" y="4251960"/>
            <a:ext cx="356616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CHOIR AND CONGREGATION</a:t>
            </a:r>
            <a:endParaRPr lang="en-US" sz="870" dirty="0"/>
          </a:p>
        </p:txBody>
      </p:sp>
      <p:sp>
        <p:nvSpPr>
          <p:cNvPr id="11" name="Text 9"/>
          <p:cNvSpPr/>
          <p:nvPr/>
        </p:nvSpPr>
        <p:spPr>
          <a:xfrm>
            <a:off x="1005840" y="4553712"/>
            <a:ext cx="10058400" cy="658368"/>
          </a:xfrm>
          <a:prstGeom prst="rect">
            <a:avLst/>
          </a:prstGeom>
          <a:noFill/>
          <a:ln/>
        </p:spPr>
        <p:txBody>
          <a:bodyPr wrap="square" lIns="762" tIns="762" rIns="762" bIns="762" rtlCol="0" anchor="ctr">
            <a:normAutofit/>
          </a:bodyPr>
          <a:lstStyle/>
          <a:p>
            <a:pPr algn="l" indent="0" marL="0">
              <a:buNone/>
            </a:pPr>
            <a:r>
              <a:rPr lang="en-US" sz="2000" dirty="0">
                <a:solidFill>
                  <a:srgbClr val="2B2118"/>
                </a:solidFill>
                <a:latin typeface="Aptos" pitchFamily="34" charset="0"/>
                <a:ea typeface="Aptos" pitchFamily="34" charset="-122"/>
                <a:cs typeface="Aptos" pitchFamily="34" charset="-120"/>
              </a:rPr>
              <a:t>Choirs can shape each stanza with gentle dynamic growth, especially from the earthly journey to the final vision of heavenly light.</a:t>
            </a:r>
            <a:endParaRPr lang="en-US" sz="2000" dirty="0"/>
          </a:p>
        </p:txBody>
      </p:sp>
      <p:sp>
        <p:nvSpPr>
          <p:cNvPr id="12" name="Text 10"/>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3" name="Text 11"/>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Pastoral and Worship Use</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pic>
        <p:nvPicPr>
          <p:cNvPr id="6" name="Image 0" descr="/mnt/data/church_bible.jpg">    </p:cNvPr>
          <p:cNvPicPr>
            <a:picLocks noChangeAspect="1"/>
          </p:cNvPicPr>
          <p:nvPr/>
        </p:nvPicPr>
        <p:blipFill>
          <a:blip r:embed="rId1"/>
          <a:srcRect l="21860" r="21860" t="0" b="0"/>
          <a:stretch/>
        </p:blipFill>
        <p:spPr>
          <a:xfrm>
            <a:off x="749808" y="1234440"/>
            <a:ext cx="4251960" cy="4251960"/>
          </a:xfrm>
          <a:prstGeom prst="rect">
            <a:avLst/>
          </a:prstGeom>
        </p:spPr>
      </p:pic>
      <p:sp>
        <p:nvSpPr>
          <p:cNvPr id="7" name="Shape 4"/>
          <p:cNvSpPr/>
          <p:nvPr/>
        </p:nvSpPr>
        <p:spPr>
          <a:xfrm>
            <a:off x="749808" y="1234440"/>
            <a:ext cx="4251960" cy="4251960"/>
          </a:xfrm>
          <a:prstGeom prst="rect">
            <a:avLst/>
          </a:prstGeom>
          <a:solidFill>
            <a:srgbClr val="FFFFFF">
              <a:alpha val="0"/>
            </a:srgbClr>
          </a:solidFill>
          <a:ln w="13970">
            <a:solidFill>
              <a:srgbClr val="C58A34">
                <a:alpha val="70000"/>
              </a:srgbClr>
            </a:solidFill>
            <a:prstDash val="solid"/>
          </a:ln>
        </p:spPr>
      </p:sp>
      <p:sp>
        <p:nvSpPr>
          <p:cNvPr id="8" name="Text 5"/>
          <p:cNvSpPr/>
          <p:nvPr/>
        </p:nvSpPr>
        <p:spPr>
          <a:xfrm>
            <a:off x="5486400" y="1417320"/>
            <a:ext cx="36576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USEFUL OCCASIONS</a:t>
            </a:r>
            <a:endParaRPr lang="en-US" sz="870" dirty="0"/>
          </a:p>
        </p:txBody>
      </p:sp>
      <p:sp>
        <p:nvSpPr>
          <p:cNvPr id="9" name="Text 6"/>
          <p:cNvSpPr/>
          <p:nvPr/>
        </p:nvSpPr>
        <p:spPr>
          <a:xfrm>
            <a:off x="5669280" y="1737360"/>
            <a:ext cx="5120640" cy="1920240"/>
          </a:xfrm>
          <a:prstGeom prst="rect">
            <a:avLst/>
          </a:prstGeom>
          <a:noFill/>
          <a:ln/>
        </p:spPr>
        <p:txBody>
          <a:bodyPr wrap="square" lIns="508" tIns="508" rIns="508" bIns="508" rtlCol="0" anchor="ctr">
            <a:normAutofit/>
          </a:bodyPr>
          <a:lstStyle/>
          <a:p>
            <a:r>
              <a:rPr lang="en-US" sz="1950" dirty="0">
                <a:solidFill>
                  <a:srgbClr val="2B2118"/>
                </a:solidFill>
                <a:latin typeface="Aptos" pitchFamily="34" charset="0"/>
                <a:ea typeface="Aptos" pitchFamily="34" charset="-122"/>
                <a:cs typeface="Aptos" pitchFamily="34" charset="-120"/>
              </a:rPr>
              <a:t>Epiphany and the Christmas season</a:t>
            </a:r>
            <a:endParaRPr lang="en-US" sz="1950" dirty="0"/>
          </a:p>
          <a:p>
            <a:r>
              <a:rPr lang="en-US" sz="1950" dirty="0">
                <a:solidFill>
                  <a:srgbClr val="2B2118"/>
                </a:solidFill>
                <a:latin typeface="Aptos" pitchFamily="34" charset="0"/>
                <a:ea typeface="Aptos" pitchFamily="34" charset="-122"/>
                <a:cs typeface="Aptos" pitchFamily="34" charset="-120"/>
              </a:rPr>
              <a:t>Services about Christ as Light and King</a:t>
            </a:r>
            <a:endParaRPr lang="en-US" sz="1950" dirty="0"/>
          </a:p>
          <a:p>
            <a:r>
              <a:rPr lang="en-US" sz="1950" dirty="0">
                <a:solidFill>
                  <a:srgbClr val="2B2118"/>
                </a:solidFill>
                <a:latin typeface="Aptos" pitchFamily="34" charset="0"/>
                <a:ea typeface="Aptos" pitchFamily="34" charset="-122"/>
                <a:cs typeface="Aptos" pitchFamily="34" charset="-120"/>
              </a:rPr>
              <a:t>Mission or nations-focused worship</a:t>
            </a:r>
            <a:endParaRPr lang="en-US" sz="1950" dirty="0"/>
          </a:p>
          <a:p>
            <a:r>
              <a:rPr lang="en-US" sz="1950" dirty="0">
                <a:solidFill>
                  <a:srgbClr val="2B2118"/>
                </a:solidFill>
                <a:latin typeface="Aptos" pitchFamily="34" charset="0"/>
                <a:ea typeface="Aptos" pitchFamily="34" charset="-122"/>
                <a:cs typeface="Aptos" pitchFamily="34" charset="-120"/>
              </a:rPr>
              <a:t>Offering or consecration themes</a:t>
            </a:r>
            <a:endParaRPr lang="en-US" sz="1950" dirty="0"/>
          </a:p>
          <a:p>
            <a:r>
              <a:rPr lang="en-US" sz="1950" dirty="0">
                <a:solidFill>
                  <a:srgbClr val="2B2118"/>
                </a:solidFill>
                <a:latin typeface="Aptos" pitchFamily="34" charset="0"/>
                <a:ea typeface="Aptos" pitchFamily="34" charset="-122"/>
                <a:cs typeface="Aptos" pitchFamily="34" charset="-120"/>
              </a:rPr>
              <a:t>Lessons on guidance, pilgrimage, and hope</a:t>
            </a:r>
            <a:endParaRPr lang="en-US" sz="1950" dirty="0"/>
          </a:p>
        </p:txBody>
      </p:sp>
      <p:sp>
        <p:nvSpPr>
          <p:cNvPr id="10" name="Text 7"/>
          <p:cNvSpPr/>
          <p:nvPr/>
        </p:nvSpPr>
        <p:spPr>
          <a:xfrm>
            <a:off x="5486400" y="4187952"/>
            <a:ext cx="36576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SERVICE PLACEMENT</a:t>
            </a:r>
            <a:endParaRPr lang="en-US" sz="870" dirty="0"/>
          </a:p>
        </p:txBody>
      </p:sp>
      <p:sp>
        <p:nvSpPr>
          <p:cNvPr id="11" name="Text 8"/>
          <p:cNvSpPr/>
          <p:nvPr/>
        </p:nvSpPr>
        <p:spPr>
          <a:xfrm>
            <a:off x="5669280" y="4480560"/>
            <a:ext cx="5120640" cy="731520"/>
          </a:xfrm>
          <a:prstGeom prst="rect">
            <a:avLst/>
          </a:prstGeom>
          <a:noFill/>
          <a:ln/>
        </p:spPr>
        <p:txBody>
          <a:bodyPr wrap="square" lIns="762" tIns="762" rIns="762" bIns="762" rtlCol="0" anchor="ctr">
            <a:normAutofit/>
          </a:bodyPr>
          <a:lstStyle/>
          <a:p>
            <a:pPr algn="l" indent="0" marL="0">
              <a:buNone/>
            </a:pPr>
            <a:r>
              <a:rPr lang="en-US" sz="1900" dirty="0">
                <a:solidFill>
                  <a:srgbClr val="2B2118"/>
                </a:solidFill>
                <a:latin typeface="Aptos" pitchFamily="34" charset="0"/>
                <a:ea typeface="Aptos" pitchFamily="34" charset="-122"/>
                <a:cs typeface="Aptos" pitchFamily="34" charset="-120"/>
              </a:rPr>
              <a:t>Opening hymn, hymn after Scripture, response to sermon, or closing hymn that sends the congregation to follow Christ’s light.</a:t>
            </a:r>
            <a:endParaRPr lang="en-US" sz="1900" dirty="0"/>
          </a:p>
        </p:txBody>
      </p:sp>
      <p:sp>
        <p:nvSpPr>
          <p:cNvPr id="12" name="Text 9"/>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3" name="Text 10"/>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Teaching Questions</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1005840" y="1508760"/>
            <a:ext cx="10058400" cy="3017520"/>
          </a:xfrm>
          <a:prstGeom prst="rect">
            <a:avLst/>
          </a:prstGeom>
          <a:noFill/>
          <a:ln/>
        </p:spPr>
        <p:txBody>
          <a:bodyPr wrap="square" lIns="508" tIns="508" rIns="508" bIns="508" rtlCol="0" anchor="ctr">
            <a:normAutofit/>
          </a:bodyPr>
          <a:lstStyle/>
          <a:p>
            <a:r>
              <a:rPr lang="en-US" sz="2100" dirty="0">
                <a:solidFill>
                  <a:srgbClr val="2B2118"/>
                </a:solidFill>
                <a:latin typeface="Aptos" pitchFamily="34" charset="0"/>
                <a:ea typeface="Aptos" pitchFamily="34" charset="-122"/>
                <a:cs typeface="Aptos" pitchFamily="34" charset="-120"/>
              </a:rPr>
              <a:t>How does Matthew 2:10-11 shape the hymn’s central message?</a:t>
            </a:r>
            <a:endParaRPr lang="en-US" sz="2100" dirty="0"/>
          </a:p>
          <a:p>
            <a:r>
              <a:rPr lang="en-US" sz="2100" dirty="0">
                <a:solidFill>
                  <a:srgbClr val="2B2118"/>
                </a:solidFill>
                <a:latin typeface="Aptos" pitchFamily="34" charset="0"/>
                <a:ea typeface="Aptos" pitchFamily="34" charset="-122"/>
                <a:cs typeface="Aptos" pitchFamily="34" charset="-120"/>
              </a:rPr>
              <a:t>What does the image of light teach about Christ and Christian discipleship?</a:t>
            </a:r>
            <a:endParaRPr lang="en-US" sz="2100" dirty="0"/>
          </a:p>
          <a:p>
            <a:r>
              <a:rPr lang="en-US" sz="2100" dirty="0">
                <a:solidFill>
                  <a:srgbClr val="2B2118"/>
                </a:solidFill>
                <a:latin typeface="Aptos" pitchFamily="34" charset="0"/>
                <a:ea typeface="Aptos" pitchFamily="34" charset="-122"/>
                <a:cs typeface="Aptos" pitchFamily="34" charset="-120"/>
              </a:rPr>
              <a:t>How does the hymn turn the wise men’s journey into a model for believers?</a:t>
            </a:r>
            <a:endParaRPr lang="en-US" sz="2100" dirty="0"/>
          </a:p>
          <a:p>
            <a:r>
              <a:rPr lang="en-US" sz="2100" dirty="0">
                <a:solidFill>
                  <a:srgbClr val="2B2118"/>
                </a:solidFill>
                <a:latin typeface="Aptos" pitchFamily="34" charset="0"/>
                <a:ea typeface="Aptos" pitchFamily="34" charset="-122"/>
                <a:cs typeface="Aptos" pitchFamily="34" charset="-120"/>
              </a:rPr>
              <a:t>What might it mean to bring your best to Christ in ordinary life?</a:t>
            </a:r>
            <a:endParaRPr lang="en-US" sz="2100" dirty="0"/>
          </a:p>
          <a:p>
            <a:r>
              <a:rPr lang="en-US" sz="2100" dirty="0">
                <a:solidFill>
                  <a:srgbClr val="2B2118"/>
                </a:solidFill>
                <a:latin typeface="Aptos" pitchFamily="34" charset="0"/>
                <a:ea typeface="Aptos" pitchFamily="34" charset="-122"/>
                <a:cs typeface="Aptos" pitchFamily="34" charset="-120"/>
              </a:rPr>
              <a:t>How does the final stanza encourage weary pilgrims?</a:t>
            </a:r>
            <a:endParaRPr lang="en-US" sz="2100" dirty="0"/>
          </a:p>
        </p:txBody>
      </p:sp>
      <p:sp>
        <p:nvSpPr>
          <p:cNvPr id="7" name="Text 5"/>
          <p:cNvSpPr/>
          <p:nvPr/>
        </p:nvSpPr>
        <p:spPr>
          <a:xfrm>
            <a:off x="1005840" y="5166360"/>
            <a:ext cx="10058400" cy="502920"/>
          </a:xfrm>
          <a:prstGeom prst="rect">
            <a:avLst/>
          </a:prstGeom>
          <a:noFill/>
          <a:ln/>
        </p:spPr>
        <p:txBody>
          <a:bodyPr wrap="square" lIns="762" tIns="762" rIns="762" bIns="762" rtlCol="0" anchor="ctr">
            <a:normAutofit/>
          </a:bodyPr>
          <a:lstStyle/>
          <a:p>
            <a:pPr algn="ctr" indent="0" marL="0">
              <a:buNone/>
            </a:pPr>
            <a:r>
              <a:rPr lang="en-US" sz="1900" i="1" dirty="0">
                <a:solidFill>
                  <a:srgbClr val="8C5921"/>
                </a:solidFill>
                <a:latin typeface="Aptos" pitchFamily="34" charset="0"/>
                <a:ea typeface="Aptos" pitchFamily="34" charset="-122"/>
                <a:cs typeface="Aptos" pitchFamily="34" charset="-120"/>
              </a:rPr>
              <a:t>Invite learners to move from observation to response: What will I seek, bow before, bring, and hope for this week?</a:t>
            </a:r>
            <a:endParaRPr lang="en-US" sz="1900" dirty="0"/>
          </a:p>
        </p:txBody>
      </p:sp>
      <p:sp>
        <p:nvSpPr>
          <p:cNvPr id="8" name="Text 6"/>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9" name="Text 7"/>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Application: Follow the Light</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Shape 4"/>
          <p:cNvSpPr/>
          <p:nvPr/>
        </p:nvSpPr>
        <p:spPr>
          <a:xfrm>
            <a:off x="868680" y="1444752"/>
            <a:ext cx="548640" cy="0"/>
          </a:xfrm>
          <a:prstGeom prst="line">
            <a:avLst/>
          </a:prstGeom>
          <a:noFill/>
          <a:ln w="25400">
            <a:solidFill>
              <a:srgbClr val="C58A34"/>
            </a:solidFill>
            <a:prstDash val="solid"/>
          </a:ln>
        </p:spPr>
      </p:sp>
      <p:sp>
        <p:nvSpPr>
          <p:cNvPr id="7" name="Text 5"/>
          <p:cNvSpPr/>
          <p:nvPr/>
        </p:nvSpPr>
        <p:spPr>
          <a:xfrm>
            <a:off x="1572768" y="1325880"/>
            <a:ext cx="1234440" cy="256032"/>
          </a:xfrm>
          <a:prstGeom prst="rect">
            <a:avLst/>
          </a:prstGeom>
          <a:noFill/>
          <a:ln/>
        </p:spPr>
        <p:txBody>
          <a:bodyPr wrap="square" lIns="0" tIns="0" rIns="0" bIns="0" rtlCol="0" anchor="ctr"/>
          <a:lstStyle/>
          <a:p>
            <a:pPr indent="0" marL="0">
              <a:buNone/>
            </a:pPr>
            <a:r>
              <a:rPr lang="en-US" sz="1800" b="1" dirty="0">
                <a:solidFill>
                  <a:srgbClr val="8C5921"/>
                </a:solidFill>
                <a:latin typeface="Aptos Display" pitchFamily="34" charset="0"/>
                <a:ea typeface="Aptos Display" pitchFamily="34" charset="-122"/>
                <a:cs typeface="Aptos Display" pitchFamily="34" charset="-120"/>
              </a:rPr>
              <a:t>Seek</a:t>
            </a:r>
            <a:endParaRPr lang="en-US" sz="1800" dirty="0"/>
          </a:p>
        </p:txBody>
      </p:sp>
      <p:sp>
        <p:nvSpPr>
          <p:cNvPr id="8" name="Text 6"/>
          <p:cNvSpPr/>
          <p:nvPr/>
        </p:nvSpPr>
        <p:spPr>
          <a:xfrm>
            <a:off x="2834640" y="1307592"/>
            <a:ext cx="777240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Begin each day by asking Christ to guide one concrete decision.</a:t>
            </a:r>
            <a:endParaRPr lang="en-US" sz="1850" dirty="0"/>
          </a:p>
        </p:txBody>
      </p:sp>
      <p:sp>
        <p:nvSpPr>
          <p:cNvPr id="9" name="Shape 7"/>
          <p:cNvSpPr/>
          <p:nvPr/>
        </p:nvSpPr>
        <p:spPr>
          <a:xfrm>
            <a:off x="868680" y="2240280"/>
            <a:ext cx="548640" cy="0"/>
          </a:xfrm>
          <a:prstGeom prst="line">
            <a:avLst/>
          </a:prstGeom>
          <a:noFill/>
          <a:ln w="25400">
            <a:solidFill>
              <a:srgbClr val="C58A34"/>
            </a:solidFill>
            <a:prstDash val="solid"/>
          </a:ln>
        </p:spPr>
      </p:sp>
      <p:sp>
        <p:nvSpPr>
          <p:cNvPr id="10" name="Text 8"/>
          <p:cNvSpPr/>
          <p:nvPr/>
        </p:nvSpPr>
        <p:spPr>
          <a:xfrm>
            <a:off x="1572768" y="2121408"/>
            <a:ext cx="1234440" cy="256032"/>
          </a:xfrm>
          <a:prstGeom prst="rect">
            <a:avLst/>
          </a:prstGeom>
          <a:noFill/>
          <a:ln/>
        </p:spPr>
        <p:txBody>
          <a:bodyPr wrap="square" lIns="0" tIns="0" rIns="0" bIns="0" rtlCol="0" anchor="ctr"/>
          <a:lstStyle/>
          <a:p>
            <a:pPr indent="0" marL="0">
              <a:buNone/>
            </a:pPr>
            <a:r>
              <a:rPr lang="en-US" sz="1800" b="1" dirty="0">
                <a:solidFill>
                  <a:srgbClr val="8C5921"/>
                </a:solidFill>
                <a:latin typeface="Aptos Display" pitchFamily="34" charset="0"/>
                <a:ea typeface="Aptos Display" pitchFamily="34" charset="-122"/>
                <a:cs typeface="Aptos Display" pitchFamily="34" charset="-120"/>
              </a:rPr>
              <a:t>Bow</a:t>
            </a:r>
            <a:endParaRPr lang="en-US" sz="1800" dirty="0"/>
          </a:p>
        </p:txBody>
      </p:sp>
      <p:sp>
        <p:nvSpPr>
          <p:cNvPr id="11" name="Text 9"/>
          <p:cNvSpPr/>
          <p:nvPr/>
        </p:nvSpPr>
        <p:spPr>
          <a:xfrm>
            <a:off x="2834640" y="2103120"/>
            <a:ext cx="777240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Practice reverent prayer before rushing into requests.</a:t>
            </a:r>
            <a:endParaRPr lang="en-US" sz="1850" dirty="0"/>
          </a:p>
        </p:txBody>
      </p:sp>
      <p:sp>
        <p:nvSpPr>
          <p:cNvPr id="12" name="Shape 10"/>
          <p:cNvSpPr/>
          <p:nvPr/>
        </p:nvSpPr>
        <p:spPr>
          <a:xfrm>
            <a:off x="868680" y="3035808"/>
            <a:ext cx="548640" cy="0"/>
          </a:xfrm>
          <a:prstGeom prst="line">
            <a:avLst/>
          </a:prstGeom>
          <a:noFill/>
          <a:ln w="25400">
            <a:solidFill>
              <a:srgbClr val="C58A34"/>
            </a:solidFill>
            <a:prstDash val="solid"/>
          </a:ln>
        </p:spPr>
      </p:sp>
      <p:sp>
        <p:nvSpPr>
          <p:cNvPr id="13" name="Text 11"/>
          <p:cNvSpPr/>
          <p:nvPr/>
        </p:nvSpPr>
        <p:spPr>
          <a:xfrm>
            <a:off x="1572768" y="2916936"/>
            <a:ext cx="1234440" cy="256032"/>
          </a:xfrm>
          <a:prstGeom prst="rect">
            <a:avLst/>
          </a:prstGeom>
          <a:noFill/>
          <a:ln/>
        </p:spPr>
        <p:txBody>
          <a:bodyPr wrap="square" lIns="0" tIns="0" rIns="0" bIns="0" rtlCol="0" anchor="ctr"/>
          <a:lstStyle/>
          <a:p>
            <a:pPr indent="0" marL="0">
              <a:buNone/>
            </a:pPr>
            <a:r>
              <a:rPr lang="en-US" sz="1800" b="1" dirty="0">
                <a:solidFill>
                  <a:srgbClr val="8C5921"/>
                </a:solidFill>
                <a:latin typeface="Aptos Display" pitchFamily="34" charset="0"/>
                <a:ea typeface="Aptos Display" pitchFamily="34" charset="-122"/>
                <a:cs typeface="Aptos Display" pitchFamily="34" charset="-120"/>
              </a:rPr>
              <a:t>Bring</a:t>
            </a:r>
            <a:endParaRPr lang="en-US" sz="1800" dirty="0"/>
          </a:p>
        </p:txBody>
      </p:sp>
      <p:sp>
        <p:nvSpPr>
          <p:cNvPr id="14" name="Text 12"/>
          <p:cNvSpPr/>
          <p:nvPr/>
        </p:nvSpPr>
        <p:spPr>
          <a:xfrm>
            <a:off x="2834640" y="2898648"/>
            <a:ext cx="777240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Offer one costly act of obedience, generosity, or service.</a:t>
            </a:r>
            <a:endParaRPr lang="en-US" sz="1850" dirty="0"/>
          </a:p>
        </p:txBody>
      </p:sp>
      <p:sp>
        <p:nvSpPr>
          <p:cNvPr id="15" name="Shape 13"/>
          <p:cNvSpPr/>
          <p:nvPr/>
        </p:nvSpPr>
        <p:spPr>
          <a:xfrm>
            <a:off x="868680" y="3831336"/>
            <a:ext cx="548640" cy="0"/>
          </a:xfrm>
          <a:prstGeom prst="line">
            <a:avLst/>
          </a:prstGeom>
          <a:noFill/>
          <a:ln w="25400">
            <a:solidFill>
              <a:srgbClr val="C58A34"/>
            </a:solidFill>
            <a:prstDash val="solid"/>
          </a:ln>
        </p:spPr>
      </p:sp>
      <p:sp>
        <p:nvSpPr>
          <p:cNvPr id="16" name="Text 14"/>
          <p:cNvSpPr/>
          <p:nvPr/>
        </p:nvSpPr>
        <p:spPr>
          <a:xfrm>
            <a:off x="1572768" y="3712464"/>
            <a:ext cx="1234440" cy="256032"/>
          </a:xfrm>
          <a:prstGeom prst="rect">
            <a:avLst/>
          </a:prstGeom>
          <a:noFill/>
          <a:ln/>
        </p:spPr>
        <p:txBody>
          <a:bodyPr wrap="square" lIns="0" tIns="0" rIns="0" bIns="0" rtlCol="0" anchor="ctr"/>
          <a:lstStyle/>
          <a:p>
            <a:pPr indent="0" marL="0">
              <a:buNone/>
            </a:pPr>
            <a:r>
              <a:rPr lang="en-US" sz="1800" b="1" dirty="0">
                <a:solidFill>
                  <a:srgbClr val="8C5921"/>
                </a:solidFill>
                <a:latin typeface="Aptos Display" pitchFamily="34" charset="0"/>
                <a:ea typeface="Aptos Display" pitchFamily="34" charset="-122"/>
                <a:cs typeface="Aptos Display" pitchFamily="34" charset="-120"/>
              </a:rPr>
              <a:t>Walk</a:t>
            </a:r>
            <a:endParaRPr lang="en-US" sz="1800" dirty="0"/>
          </a:p>
        </p:txBody>
      </p:sp>
      <p:sp>
        <p:nvSpPr>
          <p:cNvPr id="17" name="Text 15"/>
          <p:cNvSpPr/>
          <p:nvPr/>
        </p:nvSpPr>
        <p:spPr>
          <a:xfrm>
            <a:off x="2834640" y="3694176"/>
            <a:ext cx="777240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Take one step away from darkness and toward Christ’s holy way.</a:t>
            </a:r>
            <a:endParaRPr lang="en-US" sz="1850" dirty="0"/>
          </a:p>
        </p:txBody>
      </p:sp>
      <p:sp>
        <p:nvSpPr>
          <p:cNvPr id="18" name="Shape 16"/>
          <p:cNvSpPr/>
          <p:nvPr/>
        </p:nvSpPr>
        <p:spPr>
          <a:xfrm>
            <a:off x="868680" y="4626864"/>
            <a:ext cx="548640" cy="0"/>
          </a:xfrm>
          <a:prstGeom prst="line">
            <a:avLst/>
          </a:prstGeom>
          <a:noFill/>
          <a:ln w="25400">
            <a:solidFill>
              <a:srgbClr val="C58A34"/>
            </a:solidFill>
            <a:prstDash val="solid"/>
          </a:ln>
        </p:spPr>
      </p:sp>
      <p:sp>
        <p:nvSpPr>
          <p:cNvPr id="19" name="Text 17"/>
          <p:cNvSpPr/>
          <p:nvPr/>
        </p:nvSpPr>
        <p:spPr>
          <a:xfrm>
            <a:off x="1572768" y="4507992"/>
            <a:ext cx="1234440" cy="256032"/>
          </a:xfrm>
          <a:prstGeom prst="rect">
            <a:avLst/>
          </a:prstGeom>
          <a:noFill/>
          <a:ln/>
        </p:spPr>
        <p:txBody>
          <a:bodyPr wrap="square" lIns="0" tIns="0" rIns="0" bIns="0" rtlCol="0" anchor="ctr"/>
          <a:lstStyle/>
          <a:p>
            <a:pPr indent="0" marL="0">
              <a:buNone/>
            </a:pPr>
            <a:r>
              <a:rPr lang="en-US" sz="1800" b="1" dirty="0">
                <a:solidFill>
                  <a:srgbClr val="8C5921"/>
                </a:solidFill>
                <a:latin typeface="Aptos Display" pitchFamily="34" charset="0"/>
                <a:ea typeface="Aptos Display" pitchFamily="34" charset="-122"/>
                <a:cs typeface="Aptos Display" pitchFamily="34" charset="-120"/>
              </a:rPr>
              <a:t>Hope</a:t>
            </a:r>
            <a:endParaRPr lang="en-US" sz="1800" dirty="0"/>
          </a:p>
        </p:txBody>
      </p:sp>
      <p:sp>
        <p:nvSpPr>
          <p:cNvPr id="20" name="Text 18"/>
          <p:cNvSpPr/>
          <p:nvPr/>
        </p:nvSpPr>
        <p:spPr>
          <a:xfrm>
            <a:off x="2834640" y="4489704"/>
            <a:ext cx="7772400" cy="320040"/>
          </a:xfrm>
          <a:prstGeom prst="rect">
            <a:avLst/>
          </a:prstGeom>
          <a:noFill/>
          <a:ln/>
        </p:spPr>
        <p:txBody>
          <a:bodyPr wrap="square" lIns="762" tIns="762" rIns="762" bIns="762" rtlCol="0" anchor="ctr">
            <a:normAutofit/>
          </a:bodyPr>
          <a:lstStyle/>
          <a:p>
            <a:pPr algn="l" indent="0" marL="0">
              <a:buNone/>
            </a:pPr>
            <a:r>
              <a:rPr lang="en-US" sz="1850" dirty="0">
                <a:solidFill>
                  <a:srgbClr val="2B2118"/>
                </a:solidFill>
                <a:latin typeface="Aptos" pitchFamily="34" charset="0"/>
                <a:ea typeface="Aptos" pitchFamily="34" charset="-122"/>
                <a:cs typeface="Aptos" pitchFamily="34" charset="-120"/>
              </a:rPr>
              <a:t>Read Revelation 21:23-24 and pray for endurance.</a:t>
            </a:r>
            <a:endParaRPr lang="en-US" sz="1850" dirty="0"/>
          </a:p>
        </p:txBody>
      </p:sp>
      <p:sp>
        <p:nvSpPr>
          <p:cNvPr id="21" name="Text 19"/>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22" name="Text 20"/>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7E8"/>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58A34"/>
          </a:solidFill>
          <a:ln w="12700">
            <a:solidFill>
              <a:srgbClr val="C58A34">
                <a:alpha val="0"/>
              </a:srgbClr>
            </a:solidFill>
            <a:prstDash val="solid"/>
          </a:ln>
        </p:spPr>
      </p:sp>
      <p:sp>
        <p:nvSpPr>
          <p:cNvPr id="3" name="Shape 1"/>
          <p:cNvSpPr/>
          <p:nvPr/>
        </p:nvSpPr>
        <p:spPr>
          <a:xfrm>
            <a:off x="164592" y="0"/>
            <a:ext cx="45720" cy="6858000"/>
          </a:xfrm>
          <a:prstGeom prst="rect">
            <a:avLst/>
          </a:prstGeom>
          <a:solidFill>
            <a:srgbClr val="E7BE7C"/>
          </a:solidFill>
          <a:ln w="12700">
            <a:solidFill>
              <a:srgbClr val="E7BE7C">
                <a:alpha val="0"/>
              </a:srgbClr>
            </a:solidFill>
            <a:prstDash val="solid"/>
          </a:ln>
        </p:spPr>
      </p:sp>
      <p:sp>
        <p:nvSpPr>
          <p:cNvPr id="4" name="Text 2"/>
          <p:cNvSpPr/>
          <p:nvPr/>
        </p:nvSpPr>
        <p:spPr>
          <a:xfrm>
            <a:off x="658368" y="438912"/>
            <a:ext cx="10789920" cy="502920"/>
          </a:xfrm>
          <a:prstGeom prst="rect">
            <a:avLst/>
          </a:prstGeom>
          <a:noFill/>
          <a:ln/>
        </p:spPr>
        <p:txBody>
          <a:bodyPr wrap="square" lIns="0" tIns="0" rIns="0" bIns="0" rtlCol="0" anchor="ctr">
            <a:normAutofit/>
          </a:bodyPr>
          <a:lstStyle/>
          <a:p>
            <a:pPr indent="0" marL="0">
              <a:buNone/>
            </a:pPr>
            <a:r>
              <a:rPr lang="en-US" sz="3000" b="1" dirty="0">
                <a:solidFill>
                  <a:srgbClr val="2B2118"/>
                </a:solidFill>
                <a:latin typeface="Aptos Display" pitchFamily="34" charset="0"/>
                <a:ea typeface="Aptos Display" pitchFamily="34" charset="-122"/>
                <a:cs typeface="Aptos Display" pitchFamily="34" charset="-120"/>
              </a:rPr>
              <a:t>Suggested Lesson Flow</a:t>
            </a:r>
            <a:endParaRPr lang="en-US" sz="3000" dirty="0"/>
          </a:p>
        </p:txBody>
      </p:sp>
      <p:sp>
        <p:nvSpPr>
          <p:cNvPr id="5" name="Shape 3"/>
          <p:cNvSpPr/>
          <p:nvPr/>
        </p:nvSpPr>
        <p:spPr>
          <a:xfrm>
            <a:off x="658368" y="1024128"/>
            <a:ext cx="1417320" cy="0"/>
          </a:xfrm>
          <a:prstGeom prst="line">
            <a:avLst/>
          </a:prstGeom>
          <a:noFill/>
          <a:ln w="25400">
            <a:solidFill>
              <a:srgbClr val="C58A34"/>
            </a:solidFill>
            <a:prstDash val="solid"/>
          </a:ln>
        </p:spPr>
      </p:sp>
      <p:sp>
        <p:nvSpPr>
          <p:cNvPr id="6" name="Text 4"/>
          <p:cNvSpPr/>
          <p:nvPr/>
        </p:nvSpPr>
        <p:spPr>
          <a:xfrm>
            <a:off x="868680" y="1417320"/>
            <a:ext cx="32004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30-MINUTE LESSON</a:t>
            </a:r>
            <a:endParaRPr lang="en-US" sz="870" dirty="0"/>
          </a:p>
        </p:txBody>
      </p:sp>
      <p:sp>
        <p:nvSpPr>
          <p:cNvPr id="7" name="Text 5"/>
          <p:cNvSpPr/>
          <p:nvPr/>
        </p:nvSpPr>
        <p:spPr>
          <a:xfrm>
            <a:off x="1060704" y="1737360"/>
            <a:ext cx="4709160" cy="2011680"/>
          </a:xfrm>
          <a:prstGeom prst="rect">
            <a:avLst/>
          </a:prstGeom>
          <a:noFill/>
          <a:ln/>
        </p:spPr>
        <p:txBody>
          <a:bodyPr wrap="square" lIns="508" tIns="508" rIns="508" bIns="508" rtlCol="0" anchor="ctr">
            <a:normAutofit/>
          </a:bodyPr>
          <a:lstStyle/>
          <a:p>
            <a:r>
              <a:rPr lang="en-US" sz="1850" dirty="0">
                <a:solidFill>
                  <a:srgbClr val="2B2118"/>
                </a:solidFill>
                <a:latin typeface="Aptos" pitchFamily="34" charset="0"/>
                <a:ea typeface="Aptos" pitchFamily="34" charset="-122"/>
                <a:cs typeface="Aptos" pitchFamily="34" charset="-120"/>
              </a:rPr>
              <a:t>Read Matthew 2:10-11 and sing one stanza.</a:t>
            </a:r>
            <a:endParaRPr lang="en-US" sz="1850" dirty="0"/>
          </a:p>
          <a:p>
            <a:r>
              <a:rPr lang="en-US" sz="1850" dirty="0">
                <a:solidFill>
                  <a:srgbClr val="2B2118"/>
                </a:solidFill>
                <a:latin typeface="Aptos" pitchFamily="34" charset="0"/>
                <a:ea typeface="Aptos" pitchFamily="34" charset="-122"/>
                <a:cs typeface="Aptos" pitchFamily="34" charset="-120"/>
              </a:rPr>
              <a:t>Explain hymn identity and Epiphany setting.</a:t>
            </a:r>
            <a:endParaRPr lang="en-US" sz="1850" dirty="0"/>
          </a:p>
          <a:p>
            <a:r>
              <a:rPr lang="en-US" sz="1850" dirty="0">
                <a:solidFill>
                  <a:srgbClr val="2B2118"/>
                </a:solidFill>
                <a:latin typeface="Aptos" pitchFamily="34" charset="0"/>
                <a:ea typeface="Aptos" pitchFamily="34" charset="-122"/>
                <a:cs typeface="Aptos" pitchFamily="34" charset="-120"/>
              </a:rPr>
              <a:t>Teach the five movements: see, seek, bow, bring, hope.</a:t>
            </a:r>
            <a:endParaRPr lang="en-US" sz="1850" dirty="0"/>
          </a:p>
          <a:p>
            <a:r>
              <a:rPr lang="en-US" sz="1850" dirty="0">
                <a:solidFill>
                  <a:srgbClr val="2B2118"/>
                </a:solidFill>
                <a:latin typeface="Aptos" pitchFamily="34" charset="0"/>
                <a:ea typeface="Aptos" pitchFamily="34" charset="-122"/>
                <a:cs typeface="Aptos" pitchFamily="34" charset="-120"/>
              </a:rPr>
              <a:t>Discuss one application question and close in prayer.</a:t>
            </a:r>
            <a:endParaRPr lang="en-US" sz="1850" dirty="0"/>
          </a:p>
        </p:txBody>
      </p:sp>
      <p:sp>
        <p:nvSpPr>
          <p:cNvPr id="8" name="Text 6"/>
          <p:cNvSpPr/>
          <p:nvPr/>
        </p:nvSpPr>
        <p:spPr>
          <a:xfrm>
            <a:off x="6400800" y="1417320"/>
            <a:ext cx="3200400" cy="164592"/>
          </a:xfrm>
          <a:prstGeom prst="rect">
            <a:avLst/>
          </a:prstGeom>
          <a:noFill/>
          <a:ln/>
        </p:spPr>
        <p:txBody>
          <a:bodyPr wrap="square" lIns="0" tIns="0" rIns="0" bIns="0" rtlCol="0" anchor="ctr"/>
          <a:lstStyle/>
          <a:p>
            <a:pPr indent="0" marL="0">
              <a:buNone/>
            </a:pPr>
            <a:r>
              <a:rPr lang="en-US" sz="870" b="1" dirty="0">
                <a:solidFill>
                  <a:srgbClr val="C58A34"/>
                </a:solidFill>
                <a:latin typeface="Aptos" pitchFamily="34" charset="0"/>
                <a:ea typeface="Aptos" pitchFamily="34" charset="-122"/>
                <a:cs typeface="Aptos" pitchFamily="34" charset="-120"/>
              </a:rPr>
              <a:t>60-MINUTE LESSON</a:t>
            </a:r>
            <a:endParaRPr lang="en-US" sz="870" dirty="0"/>
          </a:p>
        </p:txBody>
      </p:sp>
      <p:sp>
        <p:nvSpPr>
          <p:cNvPr id="9" name="Text 7"/>
          <p:cNvSpPr/>
          <p:nvPr/>
        </p:nvSpPr>
        <p:spPr>
          <a:xfrm>
            <a:off x="6601968" y="1737360"/>
            <a:ext cx="4663440" cy="2240280"/>
          </a:xfrm>
          <a:prstGeom prst="rect">
            <a:avLst/>
          </a:prstGeom>
          <a:noFill/>
          <a:ln/>
        </p:spPr>
        <p:txBody>
          <a:bodyPr wrap="square" lIns="508" tIns="508" rIns="508" bIns="508" rtlCol="0" anchor="ctr">
            <a:normAutofit/>
          </a:bodyPr>
          <a:lstStyle/>
          <a:p>
            <a:r>
              <a:rPr lang="en-US" sz="1850" dirty="0">
                <a:solidFill>
                  <a:srgbClr val="2B2118"/>
                </a:solidFill>
                <a:latin typeface="Aptos" pitchFamily="34" charset="0"/>
                <a:ea typeface="Aptos" pitchFamily="34" charset="-122"/>
                <a:cs typeface="Aptos" pitchFamily="34" charset="-120"/>
              </a:rPr>
              <a:t>Read Matthew 2, Isaiah 60:3, and Revelation 21:23-24.</a:t>
            </a:r>
            <a:endParaRPr lang="en-US" sz="1850" dirty="0"/>
          </a:p>
          <a:p>
            <a:r>
              <a:rPr lang="en-US" sz="1850" dirty="0">
                <a:solidFill>
                  <a:srgbClr val="2B2118"/>
                </a:solidFill>
                <a:latin typeface="Aptos" pitchFamily="34" charset="0"/>
                <a:ea typeface="Aptos" pitchFamily="34" charset="-122"/>
                <a:cs typeface="Aptos" pitchFamily="34" charset="-120"/>
              </a:rPr>
              <a:t>Walk stanza by stanza with Scripture connections.</a:t>
            </a:r>
            <a:endParaRPr lang="en-US" sz="1850" dirty="0"/>
          </a:p>
          <a:p>
            <a:r>
              <a:rPr lang="en-US" sz="1850" dirty="0">
                <a:solidFill>
                  <a:srgbClr val="2B2118"/>
                </a:solidFill>
                <a:latin typeface="Aptos" pitchFamily="34" charset="0"/>
                <a:ea typeface="Aptos" pitchFamily="34" charset="-122"/>
                <a:cs typeface="Aptos" pitchFamily="34" charset="-120"/>
              </a:rPr>
              <a:t>Discuss offering as whole-life consecration.</a:t>
            </a:r>
            <a:endParaRPr lang="en-US" sz="1850" dirty="0"/>
          </a:p>
          <a:p>
            <a:r>
              <a:rPr lang="en-US" sz="1850" dirty="0">
                <a:solidFill>
                  <a:srgbClr val="2B2118"/>
                </a:solidFill>
                <a:latin typeface="Aptos" pitchFamily="34" charset="0"/>
                <a:ea typeface="Aptos" pitchFamily="34" charset="-122"/>
                <a:cs typeface="Aptos" pitchFamily="34" charset="-120"/>
              </a:rPr>
              <a:t>Plan one congregational or personal response.</a:t>
            </a:r>
            <a:endParaRPr lang="en-US" sz="1850" dirty="0"/>
          </a:p>
          <a:p>
            <a:r>
              <a:rPr lang="en-US" sz="1850" dirty="0">
                <a:solidFill>
                  <a:srgbClr val="2B2118"/>
                </a:solidFill>
                <a:latin typeface="Aptos" pitchFamily="34" charset="0"/>
                <a:ea typeface="Aptos" pitchFamily="34" charset="-122"/>
                <a:cs typeface="Aptos" pitchFamily="34" charset="-120"/>
              </a:rPr>
              <a:t>Close by singing the final stanza.</a:t>
            </a:r>
            <a:endParaRPr lang="en-US" sz="1850" dirty="0"/>
          </a:p>
        </p:txBody>
      </p:sp>
      <p:sp>
        <p:nvSpPr>
          <p:cNvPr id="10" name="Text 8"/>
          <p:cNvSpPr/>
          <p:nvPr/>
        </p:nvSpPr>
        <p:spPr>
          <a:xfrm>
            <a:off x="1005840" y="5074920"/>
            <a:ext cx="10058400" cy="420624"/>
          </a:xfrm>
          <a:prstGeom prst="rect">
            <a:avLst/>
          </a:prstGeom>
          <a:noFill/>
          <a:ln/>
        </p:spPr>
        <p:txBody>
          <a:bodyPr wrap="square" lIns="762" tIns="762" rIns="762" bIns="762" rtlCol="0" anchor="ctr">
            <a:normAutofit/>
          </a:bodyPr>
          <a:lstStyle/>
          <a:p>
            <a:pPr algn="ctr" indent="0" marL="0">
              <a:buNone/>
            </a:pPr>
            <a:r>
              <a:rPr lang="en-US" sz="1800" i="1" dirty="0">
                <a:solidFill>
                  <a:srgbClr val="8C5921"/>
                </a:solidFill>
                <a:latin typeface="Aptos" pitchFamily="34" charset="0"/>
                <a:ea typeface="Aptos" pitchFamily="34" charset="-122"/>
                <a:cs typeface="Aptos" pitchFamily="34" charset="-120"/>
              </a:rPr>
              <a:t>For choirs: use the lesson to deepen phrasing, tone, and theological intention before rehearsal.</a:t>
            </a:r>
            <a:endParaRPr lang="en-US" sz="1800" dirty="0"/>
          </a:p>
        </p:txBody>
      </p:sp>
      <p:sp>
        <p:nvSpPr>
          <p:cNvPr id="11" name="Text 9"/>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7A6A5A"/>
                </a:solidFill>
                <a:latin typeface="Aptos" pitchFamily="34" charset="0"/>
                <a:ea typeface="Aptos" pitchFamily="34" charset="-122"/>
                <a:cs typeface="Aptos" pitchFamily="34" charset="-120"/>
              </a:rPr>
              <a:t>Prepared for teaching and small group use - hymninfo.com</a:t>
            </a:r>
            <a:endParaRPr lang="en-US" sz="750" dirty="0"/>
          </a:p>
        </p:txBody>
      </p:sp>
      <p:sp>
        <p:nvSpPr>
          <p:cNvPr id="12" name="Text 10"/>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8C5921"/>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A16"/>
        </a:solidFill>
      </p:bgPr>
    </p:bg>
    <p:spTree>
      <p:nvGrpSpPr>
        <p:cNvPr id="1" name=""/>
        <p:cNvGrpSpPr/>
        <p:nvPr/>
      </p:nvGrpSpPr>
      <p:grpSpPr>
        <a:xfrm>
          <a:off x="0" y="0"/>
          <a:ext cx="0" cy="0"/>
          <a:chOff x="0" y="0"/>
          <a:chExt cx="0" cy="0"/>
        </a:xfrm>
      </p:grpSpPr>
      <p:pic>
        <p:nvPicPr>
          <p:cNvPr id="2" name="Image 0" descr="/mnt/data/heavenly_city_dark.jpg">    </p:cNvPr>
          <p:cNvPicPr>
            <a:picLocks noChangeAspect="1"/>
          </p:cNvPicPr>
          <p:nvPr/>
        </p:nvPicPr>
        <p:blipFill>
          <a:blip r:embed="rId1"/>
          <a:srcRect l="0" r="0" t="25" b="25"/>
          <a:stretch/>
        </p:blipFill>
        <p:spPr>
          <a:xfrm>
            <a:off x="0" y="0"/>
            <a:ext cx="12191695" cy="6858000"/>
          </a:xfrm>
          <a:prstGeom prst="rect">
            <a:avLst/>
          </a:prstGeom>
        </p:spPr>
      </p:pic>
      <p:sp>
        <p:nvSpPr>
          <p:cNvPr id="3" name="Text 0"/>
          <p:cNvSpPr/>
          <p:nvPr/>
        </p:nvSpPr>
        <p:spPr>
          <a:xfrm>
            <a:off x="731520" y="658368"/>
            <a:ext cx="9601200" cy="502920"/>
          </a:xfrm>
          <a:prstGeom prst="rect">
            <a:avLst/>
          </a:prstGeom>
          <a:noFill/>
          <a:ln/>
        </p:spPr>
        <p:txBody>
          <a:bodyPr wrap="square" lIns="0" tIns="0" rIns="0" bIns="0" rtlCol="0" anchor="ctr"/>
          <a:lstStyle/>
          <a:p>
            <a:pPr indent="0" marL="0">
              <a:buNone/>
            </a:pPr>
            <a:r>
              <a:rPr lang="en-US" sz="3400" b="1" dirty="0">
                <a:solidFill>
                  <a:srgbClr val="FFF4E0"/>
                </a:solidFill>
                <a:latin typeface="Aptos Display" pitchFamily="34" charset="0"/>
                <a:ea typeface="Aptos Display" pitchFamily="34" charset="-122"/>
                <a:cs typeface="Aptos Display" pitchFamily="34" charset="-120"/>
              </a:rPr>
              <a:t>Closing Summary and Prayer</a:t>
            </a:r>
            <a:endParaRPr lang="en-US" sz="3400" dirty="0"/>
          </a:p>
        </p:txBody>
      </p:sp>
      <p:sp>
        <p:nvSpPr>
          <p:cNvPr id="4" name="Text 1"/>
          <p:cNvSpPr/>
          <p:nvPr/>
        </p:nvSpPr>
        <p:spPr>
          <a:xfrm>
            <a:off x="786384" y="1481328"/>
            <a:ext cx="6172200" cy="1051560"/>
          </a:xfrm>
          <a:prstGeom prst="rect">
            <a:avLst/>
          </a:prstGeom>
          <a:noFill/>
          <a:ln/>
        </p:spPr>
        <p:txBody>
          <a:bodyPr wrap="square" lIns="762" tIns="762" rIns="762" bIns="762" rtlCol="0" anchor="ctr">
            <a:normAutofit/>
          </a:bodyPr>
          <a:lstStyle/>
          <a:p>
            <a:pPr algn="l" indent="0" marL="0">
              <a:buNone/>
            </a:pPr>
            <a:r>
              <a:rPr lang="en-US" sz="2100" dirty="0">
                <a:solidFill>
                  <a:srgbClr val="FFF8EA"/>
                </a:solidFill>
                <a:latin typeface="Aptos" pitchFamily="34" charset="0"/>
                <a:ea typeface="Aptos" pitchFamily="34" charset="-122"/>
                <a:cs typeface="Aptos" pitchFamily="34" charset="-120"/>
              </a:rPr>
              <a:t>As with Gladness Men of Old leads worshipers from the star to Christ, from seeking to worship, from gifts to whole-life offering, and from earthly pilgrimage to the unveiled light of God’s city.</a:t>
            </a:r>
            <a:endParaRPr lang="en-US" sz="2100" dirty="0"/>
          </a:p>
        </p:txBody>
      </p:sp>
      <p:sp>
        <p:nvSpPr>
          <p:cNvPr id="5" name="Text 2"/>
          <p:cNvSpPr/>
          <p:nvPr/>
        </p:nvSpPr>
        <p:spPr>
          <a:xfrm>
            <a:off x="786384" y="2971800"/>
            <a:ext cx="6172200" cy="1024128"/>
          </a:xfrm>
          <a:prstGeom prst="rect">
            <a:avLst/>
          </a:prstGeom>
          <a:noFill/>
          <a:ln/>
        </p:spPr>
        <p:txBody>
          <a:bodyPr wrap="square" lIns="762" tIns="762" rIns="762" bIns="762" rtlCol="0" anchor="ctr">
            <a:normAutofit/>
          </a:bodyPr>
          <a:lstStyle/>
          <a:p>
            <a:pPr algn="l" indent="0" marL="0">
              <a:buNone/>
            </a:pPr>
            <a:r>
              <a:rPr lang="en-US" sz="2050" i="1" dirty="0">
                <a:solidFill>
                  <a:srgbClr val="FFF8EA"/>
                </a:solidFill>
                <a:latin typeface="Aptos" pitchFamily="34" charset="0"/>
                <a:ea typeface="Aptos" pitchFamily="34" charset="-122"/>
                <a:cs typeface="Aptos" pitchFamily="34" charset="-120"/>
              </a:rPr>
              <a:t>Lord Jesus Christ, Light of the world, guide us to seek you with joy, worship you with reverence, offer you our best, and walk in hope until we see your glory fully. Amen.</a:t>
            </a:r>
            <a:endParaRPr lang="en-US" sz="2050" dirty="0"/>
          </a:p>
        </p:txBody>
      </p:sp>
      <p:sp>
        <p:nvSpPr>
          <p:cNvPr id="6" name="Shape 3"/>
          <p:cNvSpPr/>
          <p:nvPr/>
        </p:nvSpPr>
        <p:spPr>
          <a:xfrm>
            <a:off x="777240" y="4873752"/>
            <a:ext cx="9966960" cy="475488"/>
          </a:xfrm>
          <a:prstGeom prst="rect">
            <a:avLst/>
          </a:prstGeom>
          <a:solidFill>
            <a:srgbClr val="000000">
              <a:alpha val="55000"/>
            </a:srgbClr>
          </a:solidFill>
          <a:ln w="12700">
            <a:solidFill>
              <a:srgbClr val="FFFFFF">
                <a:alpha val="0"/>
              </a:srgbClr>
            </a:solidFill>
            <a:prstDash val="solid"/>
          </a:ln>
        </p:spPr>
      </p:sp>
      <p:sp>
        <p:nvSpPr>
          <p:cNvPr id="7" name="Text 4"/>
          <p:cNvSpPr/>
          <p:nvPr/>
        </p:nvSpPr>
        <p:spPr>
          <a:xfrm>
            <a:off x="950976" y="5010912"/>
            <a:ext cx="9601200" cy="164592"/>
          </a:xfrm>
          <a:prstGeom prst="rect">
            <a:avLst/>
          </a:prstGeom>
          <a:noFill/>
          <a:ln/>
        </p:spPr>
        <p:txBody>
          <a:bodyPr wrap="square" lIns="0" tIns="0" rIns="0" bIns="0" rtlCol="0" anchor="ctr">
            <a:normAutofit/>
          </a:bodyPr>
          <a:lstStyle/>
          <a:p>
            <a:pPr algn="ctr" indent="0" marL="0">
              <a:buNone/>
            </a:pPr>
            <a:r>
              <a:rPr lang="en-US" sz="750" dirty="0">
                <a:solidFill>
                  <a:srgbClr val="EBD7B6"/>
                </a:solidFill>
                <a:latin typeface="Aptos" pitchFamily="34" charset="0"/>
                <a:ea typeface="Aptos" pitchFamily="34" charset="-122"/>
                <a:cs typeface="Aptos" pitchFamily="34" charset="-120"/>
              </a:rPr>
              <a:t>© HymnInfo.com. Free for personal, church, classroom, and small-group teaching use. Please do not sell, repost, or redistribute as downloadable files without permission.</a:t>
            </a:r>
            <a:endParaRPr lang="en-US" sz="750" dirty="0"/>
          </a:p>
        </p:txBody>
      </p:sp>
      <p:sp>
        <p:nvSpPr>
          <p:cNvPr id="8" name="Text 5"/>
          <p:cNvSpPr/>
          <p:nvPr/>
        </p:nvSpPr>
        <p:spPr>
          <a:xfrm>
            <a:off x="411480" y="6510528"/>
            <a:ext cx="7498080" cy="164592"/>
          </a:xfrm>
          <a:prstGeom prst="rect">
            <a:avLst/>
          </a:prstGeom>
          <a:noFill/>
          <a:ln/>
        </p:spPr>
        <p:txBody>
          <a:bodyPr wrap="square" lIns="0" tIns="0" rIns="0" bIns="0" rtlCol="0" anchor="ctr"/>
          <a:lstStyle/>
          <a:p>
            <a:pPr indent="0" marL="0">
              <a:buNone/>
            </a:pPr>
            <a:r>
              <a:rPr lang="en-US" sz="750" dirty="0">
                <a:solidFill>
                  <a:srgbClr val="EADDC8"/>
                </a:solidFill>
                <a:latin typeface="Aptos" pitchFamily="34" charset="0"/>
                <a:ea typeface="Aptos" pitchFamily="34" charset="-122"/>
                <a:cs typeface="Aptos" pitchFamily="34" charset="-120"/>
              </a:rPr>
              <a:t>Prepared for teaching and small group use - hymninfo.com</a:t>
            </a:r>
            <a:endParaRPr lang="en-US" sz="750" dirty="0"/>
          </a:p>
        </p:txBody>
      </p:sp>
      <p:sp>
        <p:nvSpPr>
          <p:cNvPr id="9" name="Text 6"/>
          <p:cNvSpPr/>
          <p:nvPr/>
        </p:nvSpPr>
        <p:spPr>
          <a:xfrm>
            <a:off x="9966960" y="6473952"/>
            <a:ext cx="1810512" cy="201168"/>
          </a:xfrm>
          <a:prstGeom prst="rect">
            <a:avLst/>
          </a:prstGeom>
          <a:noFill/>
          <a:ln/>
        </p:spPr>
        <p:txBody>
          <a:bodyPr wrap="square" lIns="0" tIns="0" rIns="0" bIns="0" rtlCol="0" anchor="ctr"/>
          <a:lstStyle/>
          <a:p>
            <a:pPr algn="r" indent="0" marL="0">
              <a:buNone/>
            </a:pPr>
            <a:r>
              <a:rPr lang="en-US" sz="830" b="1" dirty="0">
                <a:solidFill>
                  <a:srgbClr val="F3D99F"/>
                </a:solidFill>
                <a:latin typeface="Aptos" pitchFamily="34" charset="0"/>
                <a:ea typeface="Aptos" pitchFamily="34" charset="-122"/>
                <a:cs typeface="Aptos" pitchFamily="34" charset="-120"/>
              </a:rPr>
              <a:t>HymnInfo.com</a:t>
            </a:r>
            <a:endParaRPr lang="en-US" sz="8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HymnInfo.com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with Gladness Men of Old Teaching Guide</dc:title>
  <dc:subject>Hymn study resource</dc:subject>
  <dc:creator>HymnInfo.com</dc:creator>
  <cp:lastModifiedBy>HymnInfo.com</cp:lastModifiedBy>
  <cp:revision>1</cp:revision>
  <dcterms:created xsi:type="dcterms:W3CDTF">2026-07-04T07:57:51Z</dcterms:created>
  <dcterms:modified xsi:type="dcterms:W3CDTF">2026-07-04T07:57:51Z</dcterms:modified>
</cp:coreProperties>
</file>