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07008"/>
            <a:ext cx="6949440" cy="41148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600" b="1">
                <a:solidFill>
                  <a:srgbClr val="D7A54B"/>
                </a:solidFill>
                <a:latin typeface="Aptos"/>
              </a:defRPr>
            </a:pPr>
            <a:r>
              <a:t>Hymn Study Teaching Guide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1673352"/>
            <a:ext cx="7680960" cy="13716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4300" b="1">
                <a:solidFill>
                  <a:srgbClr val="FFFFFF"/>
                </a:solidFill>
                <a:latin typeface="Georgia"/>
              </a:defRPr>
            </a:pPr>
            <a:r>
              <a:t>Begin, My Tongue, Some Heavenly Theme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154680"/>
            <a:ext cx="6675120" cy="36576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600" b="0">
                <a:solidFill>
                  <a:srgbClr val="F8EFDE"/>
                </a:solidFill>
                <a:latin typeface="Aptos"/>
              </a:defRPr>
            </a:pPr>
            <a:r>
              <a:t>First line: Begin, my tongue, some heavenly theme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657600"/>
            <a:ext cx="7406640" cy="73152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500" b="0">
                <a:solidFill>
                  <a:srgbClr val="E6DDCC"/>
                </a:solidFill>
                <a:latin typeface="Aptos"/>
              </a:defRPr>
            </a:pPr>
            <a:r>
              <a:t>Isaac Watts • 1707</a:t>
            </a:r>
            <a:br/>
            <a:r>
              <a:t>Common Meter • often sung to MANOAH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983480"/>
            <a:ext cx="4754880" cy="50292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500" b="1">
                <a:solidFill>
                  <a:srgbClr val="D7A54B"/>
                </a:solidFill>
                <a:latin typeface="Aptos"/>
              </a:defRPr>
            </a:pPr>
            <a:r>
              <a:t>Primary Scripture: Psalm 89:1-2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E6DDCC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5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192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64592"/>
            <a:ext cx="11064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Georgia"/>
              </a:defRPr>
            </a:pPr>
            <a:r>
              <a:t>Stanza 2: God’s Promise Is Sweet and Strong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143000"/>
            <a:ext cx="5212080" cy="443484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1508760"/>
            <a:ext cx="4434840" cy="141732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000" b="0">
                <a:solidFill>
                  <a:srgbClr val="192230"/>
                </a:solidFill>
                <a:latin typeface="Georgia"/>
              </a:defRPr>
            </a:pPr>
            <a:r>
              <a:t>Watts points the singer toward God’s faithfulness, power, grace, love, and truth. Promise and character belong together.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325880"/>
            <a:ext cx="4892040" cy="4069080"/>
          </a:xfrm>
          <a:prstGeom prst="roundRect">
            <a:avLst/>
          </a:prstGeom>
          <a:solidFill>
            <a:srgbClr val="F4E8CF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29400" y="1627632"/>
            <a:ext cx="4114800" cy="329184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800" b="1">
                <a:solidFill>
                  <a:srgbClr val="5B3E22"/>
                </a:solidFill>
                <a:latin typeface="Aptos"/>
              </a:defRPr>
            </a:pPr>
            <a:r>
              <a:t>Teaching emphasis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2148840"/>
            <a:ext cx="4114800" cy="246888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Assurance is grounded in who God is.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Promises are “sweet” because they come from a faithful Lord.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The church sings hope so the heart can learn trust.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5B3E2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1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192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64592"/>
            <a:ext cx="11064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Georgia"/>
              </a:defRPr>
            </a:pPr>
            <a:r>
              <a:t>Stanza 3: The Word That Built the Skies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143000"/>
            <a:ext cx="5212080" cy="443484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1508760"/>
            <a:ext cx="4434840" cy="141732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000" b="0">
                <a:solidFill>
                  <a:srgbClr val="192230"/>
                </a:solidFill>
                <a:latin typeface="Georgia"/>
              </a:defRPr>
            </a:pPr>
            <a:r>
              <a:t>The hymn joins creation and revelation: the word that displays power in the heavens also speaks grace to God’s people.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325880"/>
            <a:ext cx="4892040" cy="4069080"/>
          </a:xfrm>
          <a:prstGeom prst="roundRect">
            <a:avLst/>
          </a:prstGeom>
          <a:solidFill>
            <a:srgbClr val="F4E8CF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29400" y="1627632"/>
            <a:ext cx="4114800" cy="329184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800" b="1">
                <a:solidFill>
                  <a:srgbClr val="5B3E22"/>
                </a:solidFill>
                <a:latin typeface="Aptos"/>
              </a:defRPr>
            </a:pPr>
            <a:r>
              <a:t>Teaching emphasis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2148840"/>
            <a:ext cx="4114800" cy="246888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Use Hebrews 1:3: Christ upholds all things by his word.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The same God who sustains creation sustains faith.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Do not separate cosmic power from covenant mercy.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5B3E2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4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192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64592"/>
            <a:ext cx="11064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Georgia"/>
              </a:defRPr>
            </a:pPr>
            <a:r>
              <a:t>Stanza 4: Assurance Heard Personally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143000"/>
            <a:ext cx="5212080" cy="443484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1508760"/>
            <a:ext cx="4434840" cy="141732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000" b="0">
                <a:solidFill>
                  <a:srgbClr val="192230"/>
                </a:solidFill>
                <a:latin typeface="Georgia"/>
              </a:defRPr>
            </a:pPr>
            <a:r>
              <a:t>The closing movement turns the doctrine of promise into personal comfort: God’s word raises the song of the believer.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325880"/>
            <a:ext cx="4892040" cy="4069080"/>
          </a:xfrm>
          <a:prstGeom prst="roundRect">
            <a:avLst/>
          </a:prstGeom>
          <a:solidFill>
            <a:srgbClr val="F4E8CF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29400" y="1627632"/>
            <a:ext cx="4114800" cy="329184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800" b="1">
                <a:solidFill>
                  <a:srgbClr val="5B3E22"/>
                </a:solidFill>
                <a:latin typeface="Aptos"/>
              </a:defRPr>
            </a:pPr>
            <a:r>
              <a:t>Teaching emphasis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2148840"/>
            <a:ext cx="4114800" cy="246888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God’s promise becomes pastoral consolation.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Assurance should lead to praise, not spiritual pride.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Christ is the “Yes” of God’s promises.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5B3E2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5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192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64592"/>
            <a:ext cx="11064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Georgia"/>
              </a:defRPr>
            </a:pPr>
            <a:r>
              <a:t>Theological Themes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1051560"/>
            <a:ext cx="10515600" cy="32004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700" b="1">
                <a:solidFill>
                  <a:srgbClr val="5B3E22"/>
                </a:solidFill>
                <a:latin typeface="Aptos"/>
              </a:defRPr>
            </a:pPr>
            <a:r>
              <a:t>Six truths to listen for when teaching or singing this hymn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691640"/>
            <a:ext cx="3154680" cy="105156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892808"/>
            <a:ext cx="2651760" cy="2286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800" b="1">
                <a:solidFill>
                  <a:srgbClr val="192230"/>
                </a:solidFill>
                <a:latin typeface="Georgia"/>
              </a:defRPr>
            </a:pPr>
            <a:r>
              <a:t>Faithfulness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258568"/>
            <a:ext cx="2606040" cy="2286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250" b="0">
                <a:solidFill>
                  <a:srgbClr val="5B3E22"/>
                </a:solidFill>
                <a:latin typeface="Aptos"/>
              </a:defRPr>
            </a:pPr>
            <a:r>
              <a:t>God keeps his word.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80560" y="1691640"/>
            <a:ext cx="3154680" cy="105156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709160" y="1892808"/>
            <a:ext cx="2651760" cy="2286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800" b="1">
                <a:solidFill>
                  <a:srgbClr val="192230"/>
                </a:solidFill>
                <a:latin typeface="Georgia"/>
              </a:defRPr>
            </a:pPr>
            <a:r>
              <a:t>Promise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09160" y="2258568"/>
            <a:ext cx="2606040" cy="2286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250" b="0">
                <a:solidFill>
                  <a:srgbClr val="5B3E22"/>
                </a:solidFill>
                <a:latin typeface="Aptos"/>
              </a:defRPr>
            </a:pPr>
            <a:r>
              <a:t>Christian hope rests on revelation.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75320" y="1691640"/>
            <a:ext cx="3154680" cy="105156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503920" y="1892808"/>
            <a:ext cx="2651760" cy="2286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800" b="1">
                <a:solidFill>
                  <a:srgbClr val="192230"/>
                </a:solidFill>
                <a:latin typeface="Georgia"/>
              </a:defRPr>
            </a:pPr>
            <a:r>
              <a:t>Providence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03920" y="2258568"/>
            <a:ext cx="2606040" cy="2286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250" b="0">
                <a:solidFill>
                  <a:srgbClr val="5B3E22"/>
                </a:solidFill>
                <a:latin typeface="Aptos"/>
              </a:defRPr>
            </a:pPr>
            <a:r>
              <a:t>The Creator sustains what he has made.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5800" y="3383280"/>
            <a:ext cx="3154680" cy="105156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3584448"/>
            <a:ext cx="2651760" cy="2286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800" b="1">
                <a:solidFill>
                  <a:srgbClr val="192230"/>
                </a:solidFill>
                <a:latin typeface="Georgia"/>
              </a:defRPr>
            </a:pPr>
            <a:r>
              <a:t>Assurance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3950208"/>
            <a:ext cx="2606040" cy="2286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250" b="0">
                <a:solidFill>
                  <a:srgbClr val="5B3E22"/>
                </a:solidFill>
                <a:latin typeface="Aptos"/>
              </a:defRPr>
            </a:pPr>
            <a:r>
              <a:t>Confidence grows from God’s character.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480560" y="3383280"/>
            <a:ext cx="3154680" cy="105156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709160" y="3584448"/>
            <a:ext cx="2651760" cy="2286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800" b="1">
                <a:solidFill>
                  <a:srgbClr val="192230"/>
                </a:solidFill>
                <a:latin typeface="Georgia"/>
              </a:defRPr>
            </a:pPr>
            <a:r>
              <a:t>Praise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09160" y="3950208"/>
            <a:ext cx="2606040" cy="2286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250" b="0">
                <a:solidFill>
                  <a:srgbClr val="5B3E22"/>
                </a:solidFill>
                <a:latin typeface="Aptos"/>
              </a:defRPr>
            </a:pPr>
            <a:r>
              <a:t>The tongue becomes witness.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275320" y="3383280"/>
            <a:ext cx="3154680" cy="105156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503920" y="3584448"/>
            <a:ext cx="2651760" cy="2286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800" b="1">
                <a:solidFill>
                  <a:srgbClr val="192230"/>
                </a:solidFill>
                <a:latin typeface="Georgia"/>
              </a:defRPr>
            </a:pPr>
            <a:r>
              <a:t>Christ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03920" y="3950208"/>
            <a:ext cx="2606040" cy="2286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250" b="0">
                <a:solidFill>
                  <a:srgbClr val="5B3E22"/>
                </a:solidFill>
                <a:latin typeface="Aptos"/>
              </a:defRPr>
            </a:pPr>
            <a:r>
              <a:t>God’s promises find their Yes in the Son.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5B3E2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126480" cy="6858000"/>
          </a:xfrm>
          <a:prstGeom prst="rect">
            <a:avLst/>
          </a:prstGeom>
          <a:solidFill>
            <a:srgbClr val="151E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64592"/>
            <a:ext cx="11064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9ED"/>
                </a:solidFill>
                <a:latin typeface="Georgia"/>
              </a:defRPr>
            </a:pPr>
            <a:r>
              <a:t>Literary and Musical Observations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143000"/>
            <a:ext cx="5212080" cy="4572000"/>
          </a:xfrm>
          <a:prstGeom prst="roundRect">
            <a:avLst/>
          </a:prstGeom>
          <a:solidFill>
            <a:srgbClr val="222832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481328"/>
            <a:ext cx="4206240" cy="36576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Georgia"/>
              </a:defRPr>
            </a:pPr>
            <a:r>
              <a:t>Textual movement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2011680"/>
            <a:ext cx="4297680" cy="269748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620">
                <a:solidFill>
                  <a:srgbClr val="F8EFDE"/>
                </a:solidFill>
                <a:latin typeface="Aptos"/>
              </a:defRPr>
            </a:pPr>
            <a:r>
              <a:t>Speech is summoned to a high subject.</a:t>
            </a:r>
          </a:p>
          <a:p>
            <a:pPr>
              <a:spcAft>
                <a:spcPts val="700"/>
              </a:spcAft>
              <a:defRPr sz="1620">
                <a:solidFill>
                  <a:srgbClr val="F8EFDE"/>
                </a:solidFill>
                <a:latin typeface="Aptos"/>
              </a:defRPr>
            </a:pPr>
            <a:r>
              <a:t>God’s works and name are greater than the singer can exhaust.</a:t>
            </a:r>
          </a:p>
          <a:p>
            <a:pPr>
              <a:spcAft>
                <a:spcPts val="700"/>
              </a:spcAft>
              <a:defRPr sz="1620">
                <a:solidFill>
                  <a:srgbClr val="F8EFDE"/>
                </a:solidFill>
                <a:latin typeface="Aptos"/>
              </a:defRPr>
            </a:pPr>
            <a:r>
              <a:t>The hymn moves from doctrine to assurance.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92240" y="1143000"/>
            <a:ext cx="4754880" cy="457200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12280" y="1481328"/>
            <a:ext cx="3931920" cy="36576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200" b="1">
                <a:solidFill>
                  <a:srgbClr val="192230"/>
                </a:solidFill>
                <a:latin typeface="Georgia"/>
              </a:defRPr>
            </a:pPr>
            <a:r>
              <a:t>Musical use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2280" y="2011680"/>
            <a:ext cx="3977639" cy="265176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Common Meter (8.6.8.6): familiar, sturdy, and singable.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MANOAH carries gentle strength and clear phrasing.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Choose a tempo that lets the congregation hear “word,” “promise,” and “faithfulness.”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E6DDCC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3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192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64592"/>
            <a:ext cx="11064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Georgia"/>
              </a:defRPr>
            </a:pPr>
            <a:r>
              <a:t>Pastoral and Worship Use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143000"/>
            <a:ext cx="3383280" cy="448056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508760"/>
            <a:ext cx="2834640" cy="27432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000" b="1">
                <a:solidFill>
                  <a:srgbClr val="192230"/>
                </a:solidFill>
                <a:latin typeface="Georgia"/>
              </a:defRPr>
            </a:pPr>
            <a:r>
              <a:t>Use it when...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965960"/>
            <a:ext cx="2788920" cy="297180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Opening a service of praise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Responding to Scripture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Teaching assurance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Giving thanks for providence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1143000"/>
            <a:ext cx="3383280" cy="448056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709160" y="1508760"/>
            <a:ext cx="2834640" cy="27432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000" b="1">
                <a:solidFill>
                  <a:srgbClr val="192230"/>
                </a:solidFill>
                <a:latin typeface="Georgia"/>
              </a:defRPr>
            </a:pPr>
            <a:r>
              <a:t>Lead it with...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09160" y="1965960"/>
            <a:ext cx="2788920" cy="297180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Clear diction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Moderate tempo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A spoken Scripture frame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Brief explanation of promise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0" y="1143000"/>
            <a:ext cx="2743200" cy="448056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503920" y="1508760"/>
            <a:ext cx="2286000" cy="27432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000" b="1">
                <a:solidFill>
                  <a:srgbClr val="192230"/>
                </a:solidFill>
                <a:latin typeface="Georgia"/>
              </a:defRPr>
            </a:pPr>
            <a:r>
              <a:t>Best paired with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03920" y="1965960"/>
            <a:ext cx="2103120" cy="297180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Psalm 89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Hebrews 10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2 Corinthians 1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Sermons on God’s promises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5B3E2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4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192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64592"/>
            <a:ext cx="11064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Georgia"/>
              </a:defRPr>
            </a:pPr>
            <a:r>
              <a:t>Teaching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143000"/>
            <a:ext cx="10835640" cy="480060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1481328"/>
            <a:ext cx="411480" cy="32004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ctr">
              <a:defRPr sz="1800" b="1">
                <a:solidFill>
                  <a:srgbClr val="D7A54B"/>
                </a:solidFill>
                <a:latin typeface="Georgia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17320" y="1508760"/>
            <a:ext cx="9509760" cy="38404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650" b="0">
                <a:solidFill>
                  <a:srgbClr val="192230"/>
                </a:solidFill>
                <a:latin typeface="Aptos"/>
              </a:defRPr>
            </a:pPr>
            <a:r>
              <a:t>What does it mean for Christian speech to take up a heavenly theme?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2286000"/>
            <a:ext cx="411480" cy="32004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ctr">
              <a:defRPr sz="1800" b="1">
                <a:solidFill>
                  <a:srgbClr val="D7A54B"/>
                </a:solidFill>
                <a:latin typeface="Georgia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313432"/>
            <a:ext cx="9509760" cy="38404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650" b="0">
                <a:solidFill>
                  <a:srgbClr val="192230"/>
                </a:solidFill>
                <a:latin typeface="Aptos"/>
              </a:defRPr>
            </a:pPr>
            <a:r>
              <a:t>How does the hymn connect God’s mighty works with God’s faithful promises?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120" y="3090672"/>
            <a:ext cx="411480" cy="32004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ctr">
              <a:defRPr sz="1800" b="1">
                <a:solidFill>
                  <a:srgbClr val="D7A54B"/>
                </a:solidFill>
                <a:latin typeface="Georgia"/>
              </a:defRPr>
            </a:pPr>
            <a: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3118103"/>
            <a:ext cx="9509760" cy="38404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650" b="0">
                <a:solidFill>
                  <a:srgbClr val="192230"/>
                </a:solidFill>
                <a:latin typeface="Aptos"/>
              </a:defRPr>
            </a:pPr>
            <a:r>
              <a:t>Why is the faithfulness of God important when a believer feels weak?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" y="3895344"/>
            <a:ext cx="411480" cy="32004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ctr">
              <a:defRPr sz="1800" b="1">
                <a:solidFill>
                  <a:srgbClr val="D7A54B"/>
                </a:solidFill>
                <a:latin typeface="Georgia"/>
              </a:defRPr>
            </a:pPr>
            <a: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7320" y="3922776"/>
            <a:ext cx="9509760" cy="38404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650" b="0">
                <a:solidFill>
                  <a:srgbClr val="192230"/>
                </a:solidFill>
                <a:latin typeface="Aptos"/>
              </a:defRPr>
            </a:pPr>
            <a:r>
              <a:t>How does Hebrews 10:23 sharpen the hymn’s message?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" y="4700016"/>
            <a:ext cx="411480" cy="32004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ctr">
              <a:defRPr sz="1800" b="1">
                <a:solidFill>
                  <a:srgbClr val="D7A54B"/>
                </a:solidFill>
                <a:latin typeface="Georgia"/>
              </a:defRPr>
            </a:pPr>
            <a: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727448"/>
            <a:ext cx="9509760" cy="38404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650" b="0">
                <a:solidFill>
                  <a:srgbClr val="192230"/>
                </a:solidFill>
                <a:latin typeface="Aptos"/>
              </a:defRPr>
            </a:pPr>
            <a:r>
              <a:t>How can congregational singing help people remember God’s promises?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5B3E2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1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192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64592"/>
            <a:ext cx="11064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Georgia"/>
              </a:defRPr>
            </a:pPr>
            <a:r>
              <a:t>Application and Lesson Flow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051560"/>
            <a:ext cx="5303520" cy="480060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371600"/>
            <a:ext cx="4206240" cy="347472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100" b="1">
                <a:solidFill>
                  <a:srgbClr val="192230"/>
                </a:solidFill>
                <a:latin typeface="Georgia"/>
              </a:defRPr>
            </a:pPr>
            <a:r>
              <a:t>Practice this week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1920240"/>
            <a:ext cx="4526280" cy="306324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Choose one promise of God to memorize.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Speak one testimony of God’s faithfulness to another believer.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Begin prayer by naming God’s works before asking for needs.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Sing a Common Meter tune slowly and listen for the doctrine.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5080" y="1051560"/>
            <a:ext cx="5074920" cy="480060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629400" y="1371600"/>
            <a:ext cx="4297680" cy="347472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100" b="1">
                <a:solidFill>
                  <a:srgbClr val="192230"/>
                </a:solidFill>
                <a:latin typeface="Georgia"/>
              </a:defRPr>
            </a:pPr>
            <a:r>
              <a:t>Suggested lesson flow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920240"/>
            <a:ext cx="4297680" cy="297180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520">
                <a:solidFill>
                  <a:srgbClr val="192230"/>
                </a:solidFill>
                <a:latin typeface="Aptos"/>
              </a:defRPr>
            </a:pPr>
            <a:r>
              <a:t>30 minutes: Scripture, hymn identity, one stanza, discussion, prayer.</a:t>
            </a:r>
          </a:p>
          <a:p>
            <a:pPr>
              <a:spcAft>
                <a:spcPts val="700"/>
              </a:spcAft>
              <a:defRPr sz="1520">
                <a:solidFill>
                  <a:srgbClr val="192230"/>
                </a:solidFill>
                <a:latin typeface="Aptos"/>
              </a:defRPr>
            </a:pPr>
            <a:r>
              <a:t>60 minutes: Add historical background, full hymn movement, tune notes, and applications.</a:t>
            </a:r>
          </a:p>
          <a:p>
            <a:pPr>
              <a:spcAft>
                <a:spcPts val="700"/>
              </a:spcAft>
              <a:defRPr sz="1520">
                <a:solidFill>
                  <a:srgbClr val="192230"/>
                </a:solidFill>
                <a:latin typeface="Aptos"/>
              </a:defRPr>
            </a:pPr>
            <a:r>
              <a:t>Close by asking: Which promise of God do we need to hold fast today?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5B3E2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731520" y="914400"/>
            <a:ext cx="6172200" cy="4206240"/>
          </a:xfrm>
          <a:prstGeom prst="roundRect">
            <a:avLst/>
          </a:prstGeom>
          <a:solidFill>
            <a:srgbClr val="181E27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51560" y="1234440"/>
            <a:ext cx="5212080" cy="41148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Georgia"/>
              </a:defRPr>
            </a:pPr>
            <a:r>
              <a:t>Closing Summary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" y="1828800"/>
            <a:ext cx="5166360" cy="178308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580">
                <a:solidFill>
                  <a:srgbClr val="F8EFDE"/>
                </a:solidFill>
                <a:latin typeface="Aptos"/>
              </a:defRPr>
            </a:pPr>
            <a:r>
              <a:t>God’s promises are trustworthy because God is faithful.</a:t>
            </a:r>
          </a:p>
          <a:p>
            <a:pPr>
              <a:spcAft>
                <a:spcPts val="700"/>
              </a:spcAft>
              <a:defRPr sz="1580">
                <a:solidFill>
                  <a:srgbClr val="F8EFDE"/>
                </a:solidFill>
                <a:latin typeface="Aptos"/>
              </a:defRPr>
            </a:pPr>
            <a:r>
              <a:t>The Word that sustains creation also speaks grace.</a:t>
            </a:r>
          </a:p>
          <a:p>
            <a:pPr>
              <a:spcAft>
                <a:spcPts val="700"/>
              </a:spcAft>
              <a:defRPr sz="1580">
                <a:solidFill>
                  <a:srgbClr val="F8EFDE"/>
                </a:solidFill>
                <a:latin typeface="Aptos"/>
              </a:defRPr>
            </a:pPr>
            <a:r>
              <a:t>Praise becomes testimony when the church sings what God has promised.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3886200"/>
            <a:ext cx="5166360" cy="54864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600" b="0">
                <a:solidFill>
                  <a:srgbClr val="D7A54B"/>
                </a:solidFill>
                <a:latin typeface="Georgia"/>
              </a:defRPr>
            </a:pPr>
            <a:r>
              <a:t>Lord, tune our speech to your faithfulness, steady our hope in your promises, and raise our song through Jesus Christ. Amen.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961888"/>
            <a:ext cx="10698480" cy="29260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850" b="0">
                <a:solidFill>
                  <a:srgbClr val="E6DDCC"/>
                </a:solidFill>
                <a:latin typeface="Aptos"/>
              </a:defRPr>
            </a:pPr>
            <a: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E6DDCC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3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192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64592"/>
            <a:ext cx="11064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Georgia"/>
              </a:defRPr>
            </a:pPr>
            <a:r>
              <a:t>Teaching Aim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143000"/>
            <a:ext cx="10972800" cy="448056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17320"/>
            <a:ext cx="9784080" cy="36576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300" b="1">
                <a:solidFill>
                  <a:srgbClr val="192230"/>
                </a:solidFill>
                <a:latin typeface="Georgia"/>
              </a:defRPr>
            </a:pPr>
            <a:r>
              <a:t>By the end of the lesson, learners should be able to:</a:t>
            </a:r>
          </a:p>
        </p:txBody>
      </p:sp>
      <p:sp>
        <p:nvSpPr>
          <p:cNvPr id="8" name="Oval 7"/>
          <p:cNvSpPr/>
          <p:nvPr/>
        </p:nvSpPr>
        <p:spPr>
          <a:xfrm>
            <a:off x="1856231" y="2011679"/>
            <a:ext cx="640080" cy="640080"/>
          </a:xfrm>
          <a:prstGeom prst="ellipse">
            <a:avLst/>
          </a:prstGeom>
          <a:solidFill>
            <a:srgbClr val="D7A5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020824" y="2167127"/>
            <a:ext cx="310896" cy="310896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</a:defRPr>
            </a:pPr>
            <a: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39" y="2770632"/>
            <a:ext cx="1426464" cy="219456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ctr">
              <a:defRPr sz="1150" b="1">
                <a:solidFill>
                  <a:srgbClr val="192230"/>
                </a:solidFill>
                <a:latin typeface="Aptos"/>
              </a:defRPr>
            </a:pPr>
            <a:r>
              <a:t>Understand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3154680"/>
            <a:ext cx="2971800" cy="128016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92230"/>
                </a:solidFill>
                <a:latin typeface="Aptos"/>
              </a:defRPr>
            </a:pPr>
            <a:r>
              <a:t>God's promises rest on his unchanging faithfulness.</a:t>
            </a:r>
          </a:p>
        </p:txBody>
      </p:sp>
      <p:sp>
        <p:nvSpPr>
          <p:cNvPr id="12" name="Oval 11"/>
          <p:cNvSpPr/>
          <p:nvPr/>
        </p:nvSpPr>
        <p:spPr>
          <a:xfrm>
            <a:off x="5422392" y="2011679"/>
            <a:ext cx="640080" cy="640080"/>
          </a:xfrm>
          <a:prstGeom prst="ellipse">
            <a:avLst/>
          </a:prstGeom>
          <a:solidFill>
            <a:srgbClr val="5569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586983" y="2167127"/>
            <a:ext cx="310896" cy="310896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</a:defRPr>
            </a:pPr>
            <a:r>
              <a:t>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199" y="2770632"/>
            <a:ext cx="1426464" cy="219456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ctr">
              <a:defRPr sz="1150" b="1">
                <a:solidFill>
                  <a:srgbClr val="192230"/>
                </a:solidFill>
                <a:latin typeface="Aptos"/>
              </a:defRPr>
            </a:pPr>
            <a:r>
              <a:t>Feel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34840" y="3154680"/>
            <a:ext cx="2971800" cy="128016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92230"/>
                </a:solidFill>
                <a:latin typeface="Aptos"/>
              </a:defRPr>
            </a:pPr>
            <a:r>
              <a:t>Assurance that Christian hope is grounded in God's word, not mood.</a:t>
            </a:r>
          </a:p>
        </p:txBody>
      </p:sp>
      <p:sp>
        <p:nvSpPr>
          <p:cNvPr id="16" name="Oval 15"/>
          <p:cNvSpPr/>
          <p:nvPr/>
        </p:nvSpPr>
        <p:spPr>
          <a:xfrm>
            <a:off x="8988552" y="2011679"/>
            <a:ext cx="640080" cy="640080"/>
          </a:xfrm>
          <a:prstGeom prst="ellipse">
            <a:avLst/>
          </a:prstGeom>
          <a:solidFill>
            <a:srgbClr val="905C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53144" y="2167127"/>
            <a:ext cx="310896" cy="310896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</a:defRPr>
            </a:pPr>
            <a:r>
              <a:t>→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95360" y="2770632"/>
            <a:ext cx="1426464" cy="219456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ctr">
              <a:defRPr sz="1150" b="1">
                <a:solidFill>
                  <a:srgbClr val="192230"/>
                </a:solidFill>
                <a:latin typeface="Aptos"/>
              </a:defRPr>
            </a:pPr>
            <a:r>
              <a:t>Practice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01000" y="3154680"/>
            <a:ext cx="2971800" cy="128016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92230"/>
                </a:solidFill>
                <a:latin typeface="Aptos"/>
              </a:defRPr>
            </a:pPr>
            <a:r>
              <a:t>Answer God's revealed faithfulness with praise, trust, and testimony.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5B3E2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5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192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64592"/>
            <a:ext cx="11064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Georgia"/>
              </a:defRPr>
            </a:pPr>
            <a:r>
              <a:t>Hymn Identity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051560"/>
            <a:ext cx="4846320" cy="475488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298448"/>
            <a:ext cx="1188720" cy="219456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850" b="1">
                <a:solidFill>
                  <a:srgbClr val="875D2E"/>
                </a:solidFill>
                <a:latin typeface="Aptos"/>
              </a:defRPr>
            </a:pPr>
            <a:r>
              <a:t>TITLE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7400" y="1271016"/>
            <a:ext cx="3063240" cy="29260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320" b="0">
                <a:solidFill>
                  <a:srgbClr val="192230"/>
                </a:solidFill>
                <a:latin typeface="Aptos"/>
              </a:defRPr>
            </a:pPr>
            <a:r>
              <a:t>Begin, My Tongue, Some Heavenly Theme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1965960"/>
            <a:ext cx="1188720" cy="219456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850" b="1">
                <a:solidFill>
                  <a:srgbClr val="875D2E"/>
                </a:solidFill>
                <a:latin typeface="Aptos"/>
              </a:defRPr>
            </a:pPr>
            <a:r>
              <a:t>FIRST LINE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7400" y="1938528"/>
            <a:ext cx="3063240" cy="29260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320" b="0">
                <a:solidFill>
                  <a:srgbClr val="192230"/>
                </a:solidFill>
                <a:latin typeface="Aptos"/>
              </a:defRPr>
            </a:pPr>
            <a:r>
              <a:t>Begin, my tongue, some heavenly theme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633472"/>
            <a:ext cx="1188720" cy="219456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850" b="1">
                <a:solidFill>
                  <a:srgbClr val="875D2E"/>
                </a:solidFill>
                <a:latin typeface="Aptos"/>
              </a:defRPr>
            </a:pPr>
            <a:r>
              <a:t>AUTHOR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57400" y="2606040"/>
            <a:ext cx="3063240" cy="29260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320" b="0">
                <a:solidFill>
                  <a:srgbClr val="192230"/>
                </a:solidFill>
                <a:latin typeface="Aptos"/>
              </a:defRPr>
            </a:pPr>
            <a:r>
              <a:t>Isaac Watts (1674-1748)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3300984"/>
            <a:ext cx="1188720" cy="219456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850" b="1">
                <a:solidFill>
                  <a:srgbClr val="875D2E"/>
                </a:solidFill>
                <a:latin typeface="Aptos"/>
              </a:defRPr>
            </a:pPr>
            <a:r>
              <a:t>COMMON TUNE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3273552"/>
            <a:ext cx="3063240" cy="29260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320" b="0">
                <a:solidFill>
                  <a:srgbClr val="192230"/>
                </a:solidFill>
                <a:latin typeface="Aptos"/>
              </a:defRPr>
            </a:pPr>
            <a:r>
              <a:t>MANOAH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3968496"/>
            <a:ext cx="1188720" cy="219456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850" b="1">
                <a:solidFill>
                  <a:srgbClr val="875D2E"/>
                </a:solidFill>
                <a:latin typeface="Aptos"/>
              </a:defRPr>
            </a:pPr>
            <a:r>
              <a:t>METER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57400" y="3941063"/>
            <a:ext cx="3063240" cy="29260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320" b="0">
                <a:solidFill>
                  <a:srgbClr val="192230"/>
                </a:solidFill>
                <a:latin typeface="Aptos"/>
              </a:defRPr>
            </a:pPr>
            <a:r>
              <a:t>Common Meter (8.6.8.6)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4636008"/>
            <a:ext cx="1188720" cy="219456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850" b="1">
                <a:solidFill>
                  <a:srgbClr val="875D2E"/>
                </a:solidFill>
                <a:latin typeface="Aptos"/>
              </a:defRPr>
            </a:pPr>
            <a:r>
              <a:t>SETTING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57400" y="4608576"/>
            <a:ext cx="3063240" cy="29260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320" b="0">
                <a:solidFill>
                  <a:srgbClr val="192230"/>
                </a:solidFill>
                <a:latin typeface="Aptos"/>
              </a:defRPr>
            </a:pPr>
            <a:r>
              <a:t>Watts’s Hymns and Spiritual Songs, 1707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89320" y="1051560"/>
            <a:ext cx="5440680" cy="475488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55080" y="1371600"/>
            <a:ext cx="4480560" cy="41148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200" b="1">
                <a:solidFill>
                  <a:srgbClr val="192230"/>
                </a:solidFill>
                <a:latin typeface="Georgia"/>
              </a:defRPr>
            </a:pPr>
            <a:r>
              <a:t>Core emphasis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55080" y="1938528"/>
            <a:ext cx="4663440" cy="297180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92230"/>
                </a:solidFill>
                <a:latin typeface="Aptos"/>
              </a:defRPr>
            </a:pPr>
            <a:r>
              <a:t>Praise begins with God’s own revealed faithfulness.</a:t>
            </a:r>
          </a:p>
          <a:p>
            <a:pPr>
              <a:spcAft>
                <a:spcPts val="700"/>
              </a:spcAft>
              <a:defRPr sz="1700">
                <a:solidFill>
                  <a:srgbClr val="192230"/>
                </a:solidFill>
                <a:latin typeface="Aptos"/>
              </a:defRPr>
            </a:pPr>
            <a:r>
              <a:t>Creation, providence, and grace all display one reliable Lord.</a:t>
            </a:r>
          </a:p>
          <a:p>
            <a:pPr>
              <a:spcAft>
                <a:spcPts val="700"/>
              </a:spcAft>
              <a:defRPr sz="1700">
                <a:solidFill>
                  <a:srgbClr val="192230"/>
                </a:solidFill>
                <a:latin typeface="Aptos"/>
              </a:defRPr>
            </a:pPr>
            <a:r>
              <a:t>The church sings because God’s promise can be trusted.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5B3E2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65960"/>
            <a:ext cx="7315200" cy="4572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600" b="1">
                <a:solidFill>
                  <a:srgbClr val="D7A54B"/>
                </a:solidFill>
                <a:latin typeface="Aptos"/>
              </a:defRPr>
            </a:pPr>
            <a:r>
              <a:t>Section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542032"/>
            <a:ext cx="8138160" cy="118872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3900" b="1">
                <a:solidFill>
                  <a:srgbClr val="FFFFFF"/>
                </a:solidFill>
                <a:latin typeface="Georgia"/>
              </a:defRPr>
            </a:pPr>
            <a:r>
              <a:t>The Faithfulness of God in His Promises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977639"/>
            <a:ext cx="6583680" cy="41148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600" b="0">
                <a:solidFill>
                  <a:srgbClr val="F8EFDE"/>
                </a:solidFill>
                <a:latin typeface="Aptos"/>
              </a:defRPr>
            </a:pPr>
            <a:r>
              <a:t>A hymn that teaches praise as confident testimony.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E6DDCC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5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192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64592"/>
            <a:ext cx="11064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Georgia"/>
              </a:defRPr>
            </a:pPr>
            <a:r>
              <a:t>Historical Background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078992"/>
            <a:ext cx="10927080" cy="489204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371600"/>
            <a:ext cx="4754880" cy="38404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200" b="1">
                <a:solidFill>
                  <a:srgbClr val="192230"/>
                </a:solidFill>
                <a:latin typeface="Georgia"/>
              </a:defRPr>
            </a:pPr>
            <a:r>
              <a:t>Isaac Watts and English hymnody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1901952"/>
            <a:ext cx="4983480" cy="347472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600">
                <a:solidFill>
                  <a:srgbClr val="192230"/>
                </a:solidFill>
                <a:latin typeface="Aptos"/>
              </a:defRPr>
            </a:pPr>
            <a:r>
              <a:t>Published in 1707 in Hymns and Spiritual Songs.</a:t>
            </a:r>
          </a:p>
          <a:p>
            <a:pPr>
              <a:spcAft>
                <a:spcPts val="700"/>
              </a:spcAft>
              <a:defRPr sz="1600">
                <a:solidFill>
                  <a:srgbClr val="192230"/>
                </a:solidFill>
                <a:latin typeface="Aptos"/>
              </a:defRPr>
            </a:pPr>
            <a:r>
              <a:t>Identified in older indexes under “The faithfulness of God in his promises.”</a:t>
            </a:r>
          </a:p>
          <a:p>
            <a:pPr>
              <a:spcAft>
                <a:spcPts val="700"/>
              </a:spcAft>
              <a:defRPr sz="1600">
                <a:solidFill>
                  <a:srgbClr val="192230"/>
                </a:solidFill>
                <a:latin typeface="Aptos"/>
              </a:defRPr>
            </a:pPr>
            <a:r>
              <a:t>Watts helped English-speaking churches sing Christian doctrine in congregational form.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536192"/>
            <a:ext cx="4526280" cy="3611880"/>
          </a:xfrm>
          <a:prstGeom prst="roundRect">
            <a:avLst/>
          </a:prstGeom>
          <a:solidFill>
            <a:srgbClr val="F2E5C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65392" y="1847088"/>
            <a:ext cx="3886200" cy="32004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800" b="1">
                <a:solidFill>
                  <a:srgbClr val="5B3E22"/>
                </a:solidFill>
                <a:latin typeface="Aptos"/>
              </a:defRPr>
            </a:pPr>
            <a:r>
              <a:t>Teaching caution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65392" y="2331720"/>
            <a:ext cx="3886200" cy="214884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450">
                <a:solidFill>
                  <a:srgbClr val="192230"/>
                </a:solidFill>
                <a:latin typeface="Aptos"/>
              </a:defRPr>
            </a:pPr>
            <a:r>
              <a:t>The text appears with several Common Meter tunes.</a:t>
            </a:r>
          </a:p>
          <a:p>
            <a:pPr>
              <a:spcAft>
                <a:spcPts val="700"/>
              </a:spcAft>
              <a:defRPr sz="1450">
                <a:solidFill>
                  <a:srgbClr val="192230"/>
                </a:solidFill>
                <a:latin typeface="Aptos"/>
              </a:defRPr>
            </a:pPr>
            <a:r>
              <a:t>MANOAH is a frequent pairing; ST. MAGNUS and ST. ANNE also appear in hymnals.</a:t>
            </a:r>
          </a:p>
          <a:p>
            <a:pPr>
              <a:spcAft>
                <a:spcPts val="700"/>
              </a:spcAft>
              <a:defRPr sz="1450">
                <a:solidFill>
                  <a:srgbClr val="192230"/>
                </a:solidFill>
                <a:latin typeface="Aptos"/>
              </a:defRPr>
            </a:pPr>
            <a:r>
              <a:t>DUKE STREET is Long Meter and is not a natural fit.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5B3E2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126480" cy="6858000"/>
          </a:xfrm>
          <a:prstGeom prst="rect">
            <a:avLst/>
          </a:prstGeom>
          <a:solidFill>
            <a:srgbClr val="151E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64592"/>
            <a:ext cx="11064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9ED"/>
                </a:solidFill>
                <a:latin typeface="Georgia"/>
              </a:defRPr>
            </a:pPr>
            <a:r>
              <a:t>Why This Hymn Matters Today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188720"/>
            <a:ext cx="5166360" cy="4526280"/>
          </a:xfrm>
          <a:prstGeom prst="roundRect">
            <a:avLst/>
          </a:prstGeom>
          <a:solidFill>
            <a:srgbClr val="202A38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81912"/>
            <a:ext cx="4297680" cy="4572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500" b="1">
                <a:solidFill>
                  <a:srgbClr val="FFFFFF"/>
                </a:solidFill>
                <a:latin typeface="Georgia"/>
              </a:defRPr>
            </a:pPr>
            <a:r>
              <a:t>Faith needs a stronger anchor than feeling.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2331720"/>
            <a:ext cx="4389120" cy="251460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650">
                <a:solidFill>
                  <a:srgbClr val="F8EFDE"/>
                </a:solidFill>
                <a:latin typeface="Aptos"/>
              </a:defRPr>
            </a:pPr>
            <a:r>
              <a:t>An anxious church needs songs of settled promise.</a:t>
            </a:r>
          </a:p>
          <a:p>
            <a:pPr>
              <a:spcAft>
                <a:spcPts val="700"/>
              </a:spcAft>
              <a:defRPr sz="1650">
                <a:solidFill>
                  <a:srgbClr val="F8EFDE"/>
                </a:solidFill>
                <a:latin typeface="Aptos"/>
              </a:defRPr>
            </a:pPr>
            <a:r>
              <a:t>A distracted church needs words that train the tongue to praise.</a:t>
            </a:r>
          </a:p>
          <a:p>
            <a:pPr>
              <a:spcAft>
                <a:spcPts val="700"/>
              </a:spcAft>
              <a:defRPr sz="1650">
                <a:solidFill>
                  <a:srgbClr val="F8EFDE"/>
                </a:solidFill>
                <a:latin typeface="Aptos"/>
              </a:defRPr>
            </a:pPr>
            <a:r>
              <a:t>A weary church needs assurance rooted in God’s character.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1417320"/>
            <a:ext cx="4389120" cy="41148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100" b="1">
                <a:solidFill>
                  <a:srgbClr val="192230"/>
                </a:solidFill>
                <a:latin typeface="Georgia"/>
              </a:defRPr>
            </a:pPr>
            <a:r>
              <a:t>Ministry value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0" y="2011680"/>
            <a:ext cx="4526280" cy="50292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29400" y="2112264"/>
            <a:ext cx="4023360" cy="20116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450" b="0">
                <a:solidFill>
                  <a:srgbClr val="192230"/>
                </a:solidFill>
                <a:latin typeface="Aptos"/>
              </a:defRPr>
            </a:pPr>
            <a:r>
              <a:t>Worship: opens or answers Scripture reading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0" y="2779776"/>
            <a:ext cx="4526280" cy="50292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29400" y="2880360"/>
            <a:ext cx="4023360" cy="20116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450" b="0">
                <a:solidFill>
                  <a:srgbClr val="192230"/>
                </a:solidFill>
                <a:latin typeface="Aptos"/>
              </a:defRPr>
            </a:pPr>
            <a:r>
              <a:t>Teaching: ties doctrine to song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0" y="3547872"/>
            <a:ext cx="4526280" cy="50292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629400" y="3648456"/>
            <a:ext cx="4023360" cy="20116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450" b="0">
                <a:solidFill>
                  <a:srgbClr val="192230"/>
                </a:solidFill>
                <a:latin typeface="Aptos"/>
              </a:defRPr>
            </a:pPr>
            <a:r>
              <a:t>Pastoral care: steadies hope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0" y="4315968"/>
            <a:ext cx="4526280" cy="50292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629400" y="4416552"/>
            <a:ext cx="4023360" cy="20116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450" b="0">
                <a:solidFill>
                  <a:srgbClr val="192230"/>
                </a:solidFill>
                <a:latin typeface="Aptos"/>
              </a:defRPr>
            </a:pPr>
            <a:r>
              <a:t>Choir: rewards clear textual singing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5B3E2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64592"/>
            <a:ext cx="11064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9ED"/>
                </a:solidFill>
                <a:latin typeface="Georgia"/>
              </a:defRPr>
            </a:pPr>
            <a:r>
              <a:t>Biblical Foundation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143000"/>
            <a:ext cx="5166360" cy="4709160"/>
          </a:xfrm>
          <a:prstGeom prst="roundRect">
            <a:avLst/>
          </a:prstGeom>
          <a:solidFill>
            <a:srgbClr val="1C202A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4389120" cy="36576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600" b="1">
                <a:solidFill>
                  <a:srgbClr val="D7A54B"/>
                </a:solidFill>
                <a:latin typeface="Aptos"/>
              </a:defRPr>
            </a:pPr>
            <a:r>
              <a:t>Primary text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20240"/>
            <a:ext cx="4343400" cy="86868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3000" b="1">
                <a:solidFill>
                  <a:srgbClr val="FFFFFF"/>
                </a:solidFill>
                <a:latin typeface="Georgia"/>
              </a:defRPr>
            </a:pPr>
            <a:r>
              <a:t>Psalm 89:1-2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2926080"/>
            <a:ext cx="4434840" cy="173736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650">
                <a:solidFill>
                  <a:srgbClr val="F8EFDE"/>
                </a:solidFill>
                <a:latin typeface="Aptos"/>
              </a:defRPr>
            </a:pPr>
            <a:r>
              <a:t>The mouth makes God’s faithfulness known.</a:t>
            </a:r>
          </a:p>
          <a:p>
            <a:pPr>
              <a:spcAft>
                <a:spcPts val="700"/>
              </a:spcAft>
              <a:defRPr sz="1650">
                <a:solidFill>
                  <a:srgbClr val="F8EFDE"/>
                </a:solidFill>
                <a:latin typeface="Aptos"/>
              </a:defRPr>
            </a:pPr>
            <a:r>
              <a:t>Love stands firm forever.</a:t>
            </a:r>
          </a:p>
          <a:p>
            <a:pPr>
              <a:spcAft>
                <a:spcPts val="700"/>
              </a:spcAft>
              <a:defRPr sz="1650">
                <a:solidFill>
                  <a:srgbClr val="F8EFDE"/>
                </a:solidFill>
                <a:latin typeface="Aptos"/>
              </a:defRPr>
            </a:pPr>
            <a:r>
              <a:t>Faithfulness is established in the heavens.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0" y="1143000"/>
            <a:ext cx="4983480" cy="470916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93408" y="1508760"/>
            <a:ext cx="4206240" cy="32004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800" b="1">
                <a:solidFill>
                  <a:srgbClr val="5B3E22"/>
                </a:solidFill>
                <a:latin typeface="Aptos"/>
              </a:defRPr>
            </a:pPr>
            <a:r>
              <a:t>Supporting passages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93408" y="1965960"/>
            <a:ext cx="4297680" cy="320040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480">
                <a:solidFill>
                  <a:srgbClr val="192230"/>
                </a:solidFill>
                <a:latin typeface="Aptos"/>
              </a:defRPr>
            </a:pPr>
            <a:r>
              <a:t>Psalm 145:3-4 - one generation commends God’s works.</a:t>
            </a:r>
          </a:p>
          <a:p>
            <a:pPr>
              <a:spcAft>
                <a:spcPts val="700"/>
              </a:spcAft>
              <a:defRPr sz="1480">
                <a:solidFill>
                  <a:srgbClr val="192230"/>
                </a:solidFill>
                <a:latin typeface="Aptos"/>
              </a:defRPr>
            </a:pPr>
            <a:r>
              <a:t>Hebrews 10:23 - hold fast because the Promiser is faithful.</a:t>
            </a:r>
          </a:p>
          <a:p>
            <a:pPr>
              <a:spcAft>
                <a:spcPts val="700"/>
              </a:spcAft>
              <a:defRPr sz="1480">
                <a:solidFill>
                  <a:srgbClr val="192230"/>
                </a:solidFill>
                <a:latin typeface="Aptos"/>
              </a:defRPr>
            </a:pPr>
            <a:r>
              <a:t>2 Corinthians 1:20 - God’s promises find their “Yes” in Christ.</a:t>
            </a:r>
          </a:p>
          <a:p>
            <a:pPr>
              <a:spcAft>
                <a:spcPts val="700"/>
              </a:spcAft>
              <a:defRPr sz="1480">
                <a:solidFill>
                  <a:srgbClr val="192230"/>
                </a:solidFill>
                <a:latin typeface="Aptos"/>
              </a:defRPr>
            </a:pPr>
            <a:r>
              <a:t>Hebrews 1:3 - the Son upholds all things by his powerful word.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E6DDCC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2011680"/>
            <a:ext cx="7315200" cy="384048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600" b="1">
                <a:solidFill>
                  <a:srgbClr val="D7A54B"/>
                </a:solidFill>
                <a:latin typeface="Aptos"/>
              </a:defRPr>
            </a:pPr>
            <a:r>
              <a:t>Section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560320"/>
            <a:ext cx="7863840" cy="11430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4200" b="1">
                <a:solidFill>
                  <a:srgbClr val="FFFFFF"/>
                </a:solidFill>
                <a:latin typeface="Georgia"/>
              </a:defRPr>
            </a:pPr>
            <a:r>
              <a:t>The Hymn’s Movement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931920"/>
            <a:ext cx="7132320" cy="45720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650" b="0">
                <a:solidFill>
                  <a:srgbClr val="F8EFDE"/>
                </a:solidFill>
                <a:latin typeface="Aptos"/>
              </a:defRPr>
            </a:pPr>
            <a:r>
              <a:t>From summoned praise to personal assurance.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E6DDCC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3_so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1922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64592"/>
            <a:ext cx="11064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Georgia"/>
              </a:defRPr>
            </a:pPr>
            <a:r>
              <a:t>Stanza 1: The Tongue Is Called to Praise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143000"/>
            <a:ext cx="5212080" cy="4434840"/>
          </a:xfrm>
          <a:prstGeom prst="roundRect">
            <a:avLst/>
          </a:prstGeom>
          <a:solidFill>
            <a:srgbClr val="FFF9ED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1508760"/>
            <a:ext cx="4434840" cy="1417320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2000" b="0">
                <a:solidFill>
                  <a:srgbClr val="192230"/>
                </a:solidFill>
                <a:latin typeface="Georgia"/>
              </a:defRPr>
            </a:pPr>
            <a:r>
              <a:t>The hymn begins with a summons. Praise is not a private mood only; it becomes spoken testimony before God and neighbor.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325880"/>
            <a:ext cx="4892040" cy="4069080"/>
          </a:xfrm>
          <a:prstGeom prst="roundRect">
            <a:avLst/>
          </a:prstGeom>
          <a:solidFill>
            <a:srgbClr val="F4E8CF"/>
          </a:solidFill>
          <a:ln w="9525">
            <a:solidFill>
              <a:srgbClr val="E9D6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29400" y="1627632"/>
            <a:ext cx="4114800" cy="329184"/>
          </a:xfrm>
          <a:prstGeom prst="rect">
            <a:avLst/>
          </a:prstGeom>
          <a:noFill/>
        </p:spPr>
        <p:txBody>
          <a:bodyPr wrap="square" lIns="18288" rIns="18288" tIns="9144" bIns="9144" anchor="t">
            <a:spAutoFit/>
          </a:bodyPr>
          <a:lstStyle/>
          <a:p>
            <a:pPr algn="l">
              <a:defRPr sz="1800" b="1">
                <a:solidFill>
                  <a:srgbClr val="5B3E22"/>
                </a:solidFill>
                <a:latin typeface="Aptos"/>
              </a:defRPr>
            </a:pPr>
            <a:r>
              <a:t>Teaching emphasis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2148840"/>
            <a:ext cx="4114800" cy="2468880"/>
          </a:xfrm>
          <a:prstGeom prst="rect">
            <a:avLst/>
          </a:prstGeom>
          <a:noFill/>
        </p:spPr>
        <p:txBody>
          <a:bodyPr wrap="square" lIns="64008" rIns="54864" tIns="18288" bIns="18288">
            <a:spAutoFit/>
          </a:bodyPr>
          <a:lstStyle/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Ask: What “heavenly theme” should fill our speech?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Connect to Psalm 89: faithful love made known with the mouth.</a:t>
            </a:r>
          </a:p>
          <a:p>
            <a:pPr>
              <a:spcAft>
                <a:spcPts val="700"/>
              </a:spcAft>
              <a:defRPr sz="1550">
                <a:solidFill>
                  <a:srgbClr val="192230"/>
                </a:solidFill>
                <a:latin typeface="Aptos"/>
              </a:defRPr>
            </a:pPr>
            <a:r>
              <a:t>Teach praise as disciplined witness, not mere religious ornament.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19">
                <a:solidFill>
                  <a:srgbClr val="5B3E2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Begin, My Tongue, Some Heavenly Theme Teaching Guide</dc:title>
  <dc:subject>Hymn study resource</dc:subject>
  <dc:creator>HymnInfo.com</dc:creator>
  <cp:keywords>hymn study, Christian worship, church teaching, HymnInfo</cp:keywords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