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1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685800"/>
            <a:ext cx="7955279" cy="4343400"/>
          </a:xfrm>
          <a:prstGeom prst="roundRect">
            <a:avLst/>
          </a:prstGeom>
          <a:solidFill>
            <a:srgbClr val="081C30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960120"/>
            <a:ext cx="722376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4000">
                <a:solidFill>
                  <a:srgbClr val="FFFFFF"/>
                </a:solidFill>
                <a:latin typeface="Aptos Display"/>
              </a:rPr>
              <a:t>Blest Be the Tie That Binds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A hymn study on Christian fellowship and unity in Christ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337560"/>
            <a:ext cx="6766560" cy="91440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1600">
                <a:solidFill>
                  <a:srgbClr val="FFFFFF"/>
                </a:solidFill>
                <a:latin typeface="Aptos"/>
              </a:defRPr>
            </a:pPr>
            <a:r>
              <a:t>First line: Blest be the tie that binds our hearts in Christian love</a:t>
            </a:r>
          </a:p>
          <a:p>
            <a:pPr>
              <a:spcAft>
                <a:spcPts val="900"/>
              </a:spcAft>
              <a:defRPr sz="1600">
                <a:solidFill>
                  <a:srgbClr val="FFFFFF"/>
                </a:solidFill>
                <a:latin typeface="Aptos"/>
              </a:defRPr>
            </a:pPr>
            <a:r>
              <a:t>John Fawcett • 1782 • Tune: DENNIS • Colossians 3:14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1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7804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Stanza 2: Shared Prayer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The fellowship of the church gathers before the Father.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737360"/>
            <a:ext cx="6263640" cy="402336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The hymn connects fellowship with common prayer.</a:t>
            </a:r>
          </a:p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Believers bring shared fears, hopes, comforts, and cares.</a:t>
            </a:r>
          </a:p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Teaching emphasis: prayer changes fellowship from social contact into spiritual communion.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4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3776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4924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Stanza 3: Mutual Burdens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Christian love becomes visible in shared sorrow.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49240" y="1737360"/>
            <a:ext cx="6263640" cy="402336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The hymn refuses shallow fellowship that only celebrates together.</a:t>
            </a:r>
          </a:p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The body of Christ shares grief, weakness, and practical need.</a:t>
            </a:r>
          </a:p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Teaching emphasis: compassion must take concrete form.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3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7804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Stanza 4: Parting and Pain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The hymn tells the truth about separation.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737360"/>
            <a:ext cx="6263640" cy="402336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Farewells hurt because love is real.</a:t>
            </a:r>
          </a:p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Distance does not erase belonging in Christ.</a:t>
            </a:r>
          </a:p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Teaching emphasis: Christian hope names pain without surrendering to despair.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2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3776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4924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Final Hope: Fellowship Completed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The communion of saints points beyond the present age.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49240" y="1737360"/>
            <a:ext cx="6263640" cy="402336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The hymn looks toward freedom from sorrow, toil, pain, and sin.</a:t>
            </a:r>
          </a:p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Earthly fellowship becomes a foretaste of perfected love.</a:t>
            </a:r>
          </a:p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Teaching emphasis: Christian community is both present gift and future promise.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02920"/>
            <a:ext cx="896112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Theological Themes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What does the hymn teach the church to believe?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600200"/>
            <a:ext cx="3429000" cy="155448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719072"/>
            <a:ext cx="3099816" cy="1353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Communion of Saints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Believers are joined to Christ and to one another.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0" y="1600200"/>
            <a:ext cx="3429000" cy="155448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53712" y="1719072"/>
            <a:ext cx="3099816" cy="1353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Unity of the Spirit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Fellowship is a gift to guard with humility and patience.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92440" y="1600200"/>
            <a:ext cx="3429000" cy="155448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57031" y="1719072"/>
            <a:ext cx="3099816" cy="1353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Mutual Care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Love carries burdens, griefs, prayers, and responsibilities.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06040" y="3749039"/>
            <a:ext cx="7086600" cy="137160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770632" y="3867911"/>
            <a:ext cx="6757416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Christian Hope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The church lives toward a final fellowship where love is perfected.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1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7804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Literary Movement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The hymn follows the pastoral arc of congregational life.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600200"/>
            <a:ext cx="6263640" cy="438912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Love binds hearts.</a:t>
            </a:r>
          </a:p>
          <a:p>
            <a:pPr>
              <a:spcAft>
                <a:spcPts val="9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Prayer gathers the church before the Father.</a:t>
            </a:r>
          </a:p>
          <a:p>
            <a:pPr>
              <a:spcAft>
                <a:spcPts val="9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Mutual care shares sorrow and need.</a:t>
            </a:r>
          </a:p>
          <a:p>
            <a:pPr>
              <a:spcAft>
                <a:spcPts val="9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Parting brings pain, but hope looks toward reunion.</a:t>
            </a:r>
          </a:p>
          <a:p>
            <a:pPr>
              <a:spcAft>
                <a:spcPts val="9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Final fellowship completes what earthly fellowship begins.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2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3776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4924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Musical Observations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DENNIS supports quiet strength rather than sentimentality.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49240" y="1600200"/>
            <a:ext cx="6263640" cy="438912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Short Meter: 6.6.8.6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Gentle contour and modest range make the tune congregationally accessible.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A moderate tempo allows the words to carry pastoral weight.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Useful for communion, farewell, covenant, church anniversary, and small-group gatherings.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3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02920"/>
            <a:ext cx="804672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Pastoral and Worship Use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Where the hymn serves the church well.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691640"/>
            <a:ext cx="3291840" cy="155448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810512"/>
            <a:ext cx="2962656" cy="1353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Farewells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When members move, retire, or leave for ministry.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34840" y="1691640"/>
            <a:ext cx="3291840" cy="155448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99431" y="1810512"/>
            <a:ext cx="2962656" cy="1353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Communion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When the table calls the body to unity and love.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83879" y="1691640"/>
            <a:ext cx="3291840" cy="155448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348471" y="1810512"/>
            <a:ext cx="2962656" cy="1353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Covenant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When the church renews shared commitment.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423160" y="3886200"/>
            <a:ext cx="7223760" cy="132588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587752" y="4005072"/>
            <a:ext cx="6894576" cy="1124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Small Groups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Useful for teaching prayer, burden-bearing, reconciliation, and fellowship.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4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7804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Teaching and Choir Notes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Lead the hymn as prayerful fellowship, not nostalgia.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600200"/>
            <a:ext cx="6263640" cy="438912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Invite singers to shape phrases warmly and clearly.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Avoid rushing; let the text sound like shared prayer.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Before singing, read John 13:34-35 or Colossians 3:14.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In rehearsal, ask how the sound should change when the text turns toward sorrow and hope.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1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3776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4924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Teaching Questions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Move from observation to practice.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49240" y="1508760"/>
            <a:ext cx="6263640" cy="448056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What makes Christian fellowship different from ordinary friendship?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How do prayer and burden-bearing deepen the life of a church?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Why does love make parting painful?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What helps a congregation guard unity without ignoring wounds?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What practice could strengthen fellowship this month?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3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7804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100">
                <a:solidFill>
                  <a:srgbClr val="FFFFFF"/>
                </a:solidFill>
                <a:latin typeface="Aptos Display"/>
              </a:rPr>
              <a:t>Teaching Aim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Understand, feel, and practice the fellowship Christ gives.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828800"/>
            <a:ext cx="1828800" cy="205740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947672"/>
            <a:ext cx="1499616" cy="1856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Understand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Unity in Christ is more than social warmth.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0" y="1828800"/>
            <a:ext cx="1828800" cy="205740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907792" y="1947672"/>
            <a:ext cx="1499616" cy="1856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Feel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The tenderness of shared prayer, burdens, and hope.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92040" y="1828800"/>
            <a:ext cx="1828800" cy="205740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56632" y="1947672"/>
            <a:ext cx="1499616" cy="1856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Practice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Concrete love through prayer, repair, and care.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4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02920"/>
            <a:ext cx="804672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Application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The tie of love must be practiced.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645920"/>
            <a:ext cx="2926080" cy="164592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764792"/>
            <a:ext cx="2596896" cy="1444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Pray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Name specific people before the Father.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886200" y="1645920"/>
            <a:ext cx="2926080" cy="164592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50791" y="1764792"/>
            <a:ext cx="2596896" cy="1444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Bear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Share burdens with practical care.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086600" y="1645920"/>
            <a:ext cx="2926080" cy="164592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251192" y="1764792"/>
            <a:ext cx="2596896" cy="1444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Repair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Seek reconciliation where fellowship is strained.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31720" y="3886200"/>
            <a:ext cx="7498079" cy="132588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96312" y="4005072"/>
            <a:ext cx="7168895" cy="1124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Hope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Comfort one another with the promise of fellowship made complete in Christ.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3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7804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Suggested Lesson Flow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Two ways to teach the hymn.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600200"/>
            <a:ext cx="2880360" cy="347472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719072"/>
            <a:ext cx="2551176" cy="3273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30 Minutes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1. Read Colossians 3:14
2. Tell Fawcett background
3. Study the hymn movement
4. Discuss one application
5. Close in prayer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40480" y="1600200"/>
            <a:ext cx="2880360" cy="347472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005072" y="1719072"/>
            <a:ext cx="2551176" cy="3273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60 Minutes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1. Read John 13 and Colossians 3
2. Teach history and tune
3. Walk through each section
4. Discuss fellowship practices
5. Plan one concrete act of care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2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3776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4924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Pastoral Cautions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Teach fellowship with honesty and hope.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49240" y="1554480"/>
            <a:ext cx="6263640" cy="438912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Do not reduce Christian fellowship to friendliness.</a:t>
            </a:r>
          </a:p>
          <a:p>
            <a:pPr>
              <a:spcAft>
                <a:spcPts val="9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Do not use unity language to silence grief, disagreement, or needed repentance.</a:t>
            </a:r>
          </a:p>
          <a:p>
            <a:pPr>
              <a:spcAft>
                <a:spcPts val="9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Keep Christ at the center: he creates and sustains the church's bond.</a:t>
            </a:r>
          </a:p>
          <a:p>
            <a:pPr>
              <a:spcAft>
                <a:spcPts val="9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Make application concrete: prayer, listening, meals, visits, forgiveness, and faithful presence.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1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822960"/>
            <a:ext cx="8595360" cy="5074920"/>
          </a:xfrm>
          <a:prstGeom prst="roundRect">
            <a:avLst/>
          </a:prstGeom>
          <a:solidFill>
            <a:srgbClr val="081C30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097280"/>
            <a:ext cx="777240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200">
                <a:solidFill>
                  <a:srgbClr val="FFFFFF"/>
                </a:solidFill>
                <a:latin typeface="Aptos Display"/>
              </a:rPr>
              <a:t>Closing Summary and Prayer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Bind us together in the love of Christ.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240280"/>
            <a:ext cx="6766560" cy="132588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Christian fellowship is a grace to receive.</a:t>
            </a:r>
          </a:p>
          <a:p>
            <a:pPr>
              <a:spcAft>
                <a:spcPts val="9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Mutual care is a calling to practice.</a:t>
            </a:r>
          </a:p>
          <a:p>
            <a:pPr>
              <a:spcAft>
                <a:spcPts val="9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Final fellowship is a hope to cherish.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680" y="3977639"/>
            <a:ext cx="7863840" cy="118872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33271" y="4096511"/>
            <a:ext cx="7534656" cy="987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Prayer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Father, bind our hearts together in Christ. Teach us to pray, bear burdens, and keep the unity of the Spirit in the bond of peace. Amen.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508760"/>
            <a:ext cx="9784080" cy="3337560"/>
          </a:xfrm>
          <a:prstGeom prst="roundRect">
            <a:avLst/>
          </a:prstGeom>
          <a:solidFill>
            <a:srgbClr val="081C30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828800"/>
            <a:ext cx="777240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400">
                <a:solidFill>
                  <a:srgbClr val="FFFFFF"/>
                </a:solidFill>
                <a:latin typeface="Aptos Display"/>
              </a:rPr>
              <a:t>Usage Notice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788920"/>
            <a:ext cx="8961120" cy="128016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© HymnInfo.com. Free for personal, church, classroom, and small-group teaching use.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Please do not sell, repost, or redistribute as downloadable files without permission.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2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3776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4924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100">
                <a:solidFill>
                  <a:srgbClr val="FFFFFF"/>
                </a:solidFill>
                <a:latin typeface="Aptos Display"/>
              </a:rPr>
              <a:t>Hymn Identity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A pastoral hymn of brotherly love and the communion of believers.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49240" y="1600200"/>
            <a:ext cx="6263640" cy="438912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Author: John Fawcett, English Baptist pastor and hymn writer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First publication: 1782, under the heading Brotherly Love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Tune: DENNIS, commonly associated with Johann Georg Nägeli and Lowell Mason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Meter: Short Meter, 6.6.8.6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1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7804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100">
                <a:solidFill>
                  <a:srgbClr val="FFFFFF"/>
                </a:solidFill>
                <a:latin typeface="Aptos Display"/>
              </a:rPr>
              <a:t>John Fawcett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Pastor and hymn writer with a heart for congregational life.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554480"/>
            <a:ext cx="6263640" cy="420624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Served Baptist congregations in Yorkshire.</a:t>
            </a:r>
          </a:p>
          <a:p>
            <a:pPr>
              <a:spcAft>
                <a:spcPts val="9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Wrote with a pastor's care for ordinary church life.</a:t>
            </a:r>
          </a:p>
          <a:p>
            <a:pPr>
              <a:spcAft>
                <a:spcPts val="9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The familiar story of remaining with his congregation is best taught as a cherished tradition.</a:t>
            </a:r>
          </a:p>
          <a:p>
            <a:pPr>
              <a:spcAft>
                <a:spcPts val="9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The hymn gives language for affection, prayer, parting, and hope.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2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3776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4924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The Tune DENNIS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A gentle Short Meter tune that carries the text with warmth.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49240" y="1600200"/>
            <a:ext cx="6263640" cy="411480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Commonly attributed to Johann Georg Nägeli.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Arranged by Lowell Mason for nineteenth-century hymnal use.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Modest range and steady phrases help congregations sing thoughtfully.</a:t>
            </a:r>
          </a:p>
          <a:p>
            <a:pPr>
              <a:spcAft>
                <a:spcPts val="900"/>
              </a:spcAft>
              <a:defRPr sz="1900">
                <a:solidFill>
                  <a:srgbClr val="FFFFFF"/>
                </a:solidFill>
                <a:latin typeface="Aptos"/>
              </a:defRPr>
            </a:pPr>
            <a:r>
              <a:t>Best sung with warmth, clear phrasing, and unhurried tempo.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3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502920"/>
            <a:ext cx="859536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Why This Hymn Matters Today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Many churches gather often, but fellowship still needs tending.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783080"/>
            <a:ext cx="3291840" cy="173736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901952"/>
            <a:ext cx="2962656" cy="1536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Pastoral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It speaks honestly about belonging, grief, and parting.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80560" y="1783080"/>
            <a:ext cx="3291840" cy="173736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645152" y="1901952"/>
            <a:ext cx="2962656" cy="1536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Worship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It gives congregations a shared voice of love and prayer.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75320" y="1783080"/>
            <a:ext cx="3291840" cy="1737360"/>
          </a:xfrm>
          <a:prstGeom prst="roundRect">
            <a:avLst/>
          </a:prstGeom>
          <a:solidFill>
            <a:srgbClr val="FAF6EB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39912" y="1901952"/>
            <a:ext cx="2962656" cy="1536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184D70"/>
                </a:solidFill>
                <a:latin typeface="Aptos Display"/>
              </a:rPr>
              <a:t>Teaching</a:t>
            </a:r>
          </a:p>
          <a:p>
            <a:pPr>
              <a:spcBef>
                <a:spcPts val="400"/>
              </a:spcBef>
            </a:pPr>
            <a:r>
              <a:rPr sz="1220">
                <a:solidFill>
                  <a:srgbClr val="242E37"/>
                </a:solidFill>
                <a:latin typeface="Aptos"/>
              </a:rPr>
              <a:t>It explains the church as one body in Christ.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11680" y="4160520"/>
            <a:ext cx="8046720" cy="1143000"/>
          </a:xfrm>
          <a:prstGeom prst="roundRect">
            <a:avLst/>
          </a:prstGeom>
          <a:solidFill>
            <a:srgbClr val="0C263E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331720" y="4407408"/>
            <a:ext cx="7498079" cy="50292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From friendly attendance to prayerful, burden-bearing fellowship.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4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4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7804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Biblical Foundation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Love is the bond, fellowship is the practice, hope is the horizon.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600200"/>
            <a:ext cx="6263640" cy="411480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Colossians 3:14 — love is the bond of maturity and wholeness.</a:t>
            </a:r>
          </a:p>
          <a:p>
            <a:pPr>
              <a:spcAft>
                <a:spcPts val="9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John 13:34-35 — love marks the disciples of Jesus.</a:t>
            </a:r>
          </a:p>
          <a:p>
            <a:pPr>
              <a:spcAft>
                <a:spcPts val="9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Acts 2:42-44 — the church shares teaching, prayer, and common life.</a:t>
            </a:r>
          </a:p>
          <a:p>
            <a:pPr>
              <a:spcAft>
                <a:spcPts val="900"/>
              </a:spcAft>
              <a:defRPr sz="1800">
                <a:solidFill>
                  <a:srgbClr val="FFFFFF"/>
                </a:solidFill>
                <a:latin typeface="Aptos"/>
              </a:defRPr>
            </a:pPr>
            <a:r>
              <a:t>Romans 12 and 1 Corinthians 12 — many members belong to one body.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g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645920"/>
            <a:ext cx="7132320" cy="2377440"/>
          </a:xfrm>
          <a:prstGeom prst="roundRect">
            <a:avLst/>
          </a:prstGeom>
          <a:solidFill>
            <a:srgbClr val="081C30"/>
          </a:solidFill>
          <a:ln w="12700">
            <a:solidFill>
              <a:srgbClr val="D6AE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965960"/>
            <a:ext cx="640080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4000">
                <a:solidFill>
                  <a:srgbClr val="FFFFFF"/>
                </a:solidFill>
                <a:latin typeface="Aptos Display"/>
              </a:rPr>
              <a:t>Stanza Study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From love, to prayer, to burdens, to hope.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g2_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8231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37760" y="0"/>
            <a:ext cx="73152" cy="6858000"/>
          </a:xfrm>
          <a:prstGeom prst="rect">
            <a:avLst/>
          </a:prstGeom>
          <a:solidFill>
            <a:srgbClr val="D6A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6556248"/>
            <a:ext cx="11640312" cy="201168"/>
          </a:xfrm>
          <a:prstGeom prst="rect">
            <a:avLst/>
          </a:prstGeom>
          <a:noFill/>
        </p:spPr>
        <p:txBody>
          <a:bodyPr wrap="none" lIns="0" tIns="0">
            <a:spAutoFit/>
          </a:bodyPr>
          <a:lstStyle/>
          <a:p>
            <a:pPr algn="ctr"/>
            <a:r>
              <a:rPr sz="800">
                <a:solidFill>
                  <a:srgbClr val="FAF6EB"/>
                </a:solidFill>
                <a:latin typeface="Aptos"/>
              </a:rPr>
              <a:t>Prepared for teaching and small group use -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49240" y="502920"/>
            <a:ext cx="6263640" cy="100584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b="1" sz="3000">
                <a:solidFill>
                  <a:srgbClr val="FFFFFF"/>
                </a:solidFill>
                <a:latin typeface="Aptos Display"/>
              </a:rPr>
              <a:t>Stanza 1: The Bond of Love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6DABC"/>
                </a:solidFill>
                <a:latin typeface="Aptos"/>
              </a:rPr>
              <a:t>Christian fellowship begins in Christlike love.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49240" y="1737360"/>
            <a:ext cx="6263640" cy="4023360"/>
          </a:xfrm>
          <a:prstGeom prst="rect">
            <a:avLst/>
          </a:prstGeom>
          <a:noFill/>
        </p:spPr>
        <p:txBody>
          <a:bodyPr wrap="square" lIns="45720" rIns="45720" tIns="0">
            <a:spAutoFit/>
          </a:bodyPr>
          <a:lstStyle/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The opening image is a holy tie: hearts joined in Christian love.</a:t>
            </a:r>
          </a:p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This unity is deeper than preference, heritage, or convenience.</a:t>
            </a:r>
          </a:p>
          <a:p>
            <a:pPr>
              <a:spcAft>
                <a:spcPts val="9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Teaching emphasis: the church is a spiritual family formed by grace.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Blest Be the Tie That Binds</dc:title>
  <dc:subject>Hymn study resource</dc:subject>
  <dc:creator>HymnInfo.com</dc:creator>
  <cp:keywords>hymn study, Christian worship, church teaching, HymnInfo</cp:keywords>
  <dc:description>generated using python-pptx</dc:description>
  <cp:lastModifiedBy>HymnInfo.com</cp:lastModifiedBy>
  <cp:revision>1</cp:revision>
  <dcterms:created xsi:type="dcterms:W3CDTF">2013-01-27T09:14:16Z</dcterms:created>
  <dcterms:modified xsi:type="dcterms:W3CDTF">2013-01-27T09:15:58Z</dcterms:modified>
  <cp:category/>
</cp:coreProperties>
</file>