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jp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hero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0352" y="566928"/>
            <a:ext cx="5715000" cy="5394960"/>
          </a:xfrm>
          <a:prstGeom prst="roundRect">
            <a:avLst>
              <a:gd name="adj" fmla="val 2034"/>
            </a:avLst>
          </a:prstGeom>
          <a:solidFill>
            <a:srgbClr val="241205">
              <a:alpha val="82000"/>
            </a:srgbClr>
          </a:solidFill>
          <a:ln w="12700">
            <a:solidFill>
              <a:srgbClr val="241205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86384" y="1060704"/>
            <a:ext cx="5193792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Break Thou the Bread of Life</a:t>
            </a:r>
            <a:endParaRPr lang="en-US" sz="3500" dirty="0"/>
          </a:p>
        </p:txBody>
      </p:sp>
      <p:sp>
        <p:nvSpPr>
          <p:cNvPr id="5" name="Text 2"/>
          <p:cNvSpPr/>
          <p:nvPr/>
        </p:nvSpPr>
        <p:spPr>
          <a:xfrm>
            <a:off x="804672" y="2404872"/>
            <a:ext cx="4800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i="1" dirty="0">
                <a:solidFill>
                  <a:srgbClr val="F9E9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hymn study on Scripture, illumination, and spiritual nourishment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804672" y="3072384"/>
            <a:ext cx="2651760" cy="0"/>
          </a:xfrm>
          <a:prstGeom prst="line">
            <a:avLst/>
          </a:prstGeom>
          <a:noFill/>
          <a:ln w="25400">
            <a:solidFill>
              <a:srgbClr val="D9A44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3236976"/>
            <a:ext cx="525780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Break thou the bread of life, dear Lord, to me</a:t>
            </a:r>
            <a:endParaRPr lang="en-US" sz="1060" dirty="0"/>
          </a:p>
        </p:txBody>
      </p:sp>
      <p:sp>
        <p:nvSpPr>
          <p:cNvPr id="8" name="Text 5"/>
          <p:cNvSpPr/>
          <p:nvPr/>
        </p:nvSpPr>
        <p:spPr>
          <a:xfrm>
            <a:off x="804672" y="3566160"/>
            <a:ext cx="5074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Mary Artemisia Lathbury • William F. Sherwin • 1877</a:t>
            </a:r>
            <a:endParaRPr lang="en-US" sz="1060" dirty="0"/>
          </a:p>
        </p:txBody>
      </p:sp>
      <p:sp>
        <p:nvSpPr>
          <p:cNvPr id="9" name="Text 6"/>
          <p:cNvSpPr/>
          <p:nvPr/>
        </p:nvSpPr>
        <p:spPr>
          <a:xfrm>
            <a:off x="804672" y="3877056"/>
            <a:ext cx="5074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F7E0A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Scriptures: John 6:35; Luke 24:30-32</a:t>
            </a:r>
            <a:endParaRPr lang="en-US" sz="1060" dirty="0"/>
          </a:p>
        </p:txBody>
      </p:sp>
      <p:sp>
        <p:nvSpPr>
          <p:cNvPr id="10" name="Text 7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Opening Prayer: Feed Us Through the Word</a:t>
            </a:r>
            <a:endParaRPr lang="en-US" sz="2500" dirty="0"/>
          </a:p>
        </p:txBody>
      </p:sp>
      <p:pic>
        <p:nvPicPr>
          <p:cNvPr id="3" name="Image 0" descr="/tmp/bread_assets/hero_panel.jpg">    </p:cNvPr>
          <p:cNvPicPr>
            <a:picLocks noChangeAspect="1"/>
          </p:cNvPicPr>
          <p:nvPr/>
        </p:nvPicPr>
        <p:blipFill>
          <a:blip r:embed="rId1"/>
          <a:srcRect l="17982" r="17982" t="0" b="0"/>
          <a:stretch/>
        </p:blipFill>
        <p:spPr>
          <a:xfrm>
            <a:off x="7955280" y="685800"/>
            <a:ext cx="3337560" cy="52120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955280" y="685800"/>
            <a:ext cx="3337560" cy="5212080"/>
          </a:xfrm>
          <a:prstGeom prst="roundRect">
            <a:avLst>
              <a:gd name="adj" fmla="val 1644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31520" y="1234440"/>
            <a:ext cx="6492240" cy="1051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movement asks the Lord to make Scripture nourishing. The bread image is not casual decoration; it names a deep hunger that only Christ can satisfy.</a:t>
            </a:r>
            <a:endParaRPr lang="en-US" sz="1520" dirty="0"/>
          </a:p>
        </p:txBody>
      </p:sp>
      <p:sp>
        <p:nvSpPr>
          <p:cNvPr id="6" name="Shape 3"/>
          <p:cNvSpPr/>
          <p:nvPr/>
        </p:nvSpPr>
        <p:spPr>
          <a:xfrm>
            <a:off x="768096" y="2578608"/>
            <a:ext cx="2926080" cy="1371600"/>
          </a:xfrm>
          <a:prstGeom prst="roundRect">
            <a:avLst>
              <a:gd name="adj" fmla="val 600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32688" y="2724912"/>
            <a:ext cx="2596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Image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32688" y="3054096"/>
            <a:ext cx="2596896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Bread received from Christ: spiritual nourishment through the Word.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3968496" y="2578608"/>
            <a:ext cx="2926080" cy="1371600"/>
          </a:xfrm>
          <a:prstGeom prst="roundRect">
            <a:avLst>
              <a:gd name="adj" fmla="val 600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33088" y="2724912"/>
            <a:ext cx="25968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Link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133088" y="3054096"/>
            <a:ext cx="2596896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6:35 and Matthew 4:4.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768096" y="4251960"/>
            <a:ext cx="6126480" cy="1051560"/>
          </a:xfrm>
          <a:prstGeom prst="roundRect">
            <a:avLst>
              <a:gd name="adj" fmla="val 782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32688" y="4398264"/>
            <a:ext cx="5797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Emphasis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932688" y="4727448"/>
            <a:ext cx="579729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learners to read Scripture as hungry people before a gracious Lord, not as detached observers.</a:t>
            </a:r>
            <a:endParaRPr lang="en-US" sz="1110" dirty="0"/>
          </a:p>
        </p:txBody>
      </p:sp>
      <p:sp>
        <p:nvSpPr>
          <p:cNvPr id="15" name="Text 12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prayer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621792"/>
            <a:ext cx="6446520" cy="5349240"/>
          </a:xfrm>
          <a:prstGeom prst="roundRect">
            <a:avLst>
              <a:gd name="adj" fmla="val 2051"/>
            </a:avLst>
          </a:prstGeom>
          <a:solidFill>
            <a:srgbClr val="FFF8EA">
              <a:alpha val="94000"/>
            </a:srgbClr>
          </a:solidFill>
          <a:ln w="12700">
            <a:solidFill>
              <a:srgbClr val="FFF8E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68680" y="850392"/>
            <a:ext cx="54406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Blessed Truth: Freedom and Peace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914400" y="1600200"/>
            <a:ext cx="5577840" cy="1234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asks that truth be blessed to the worshiper. God’s Word is meant to loosen bondage, expose false peace, and bring the soul to rest in Christ.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914400" y="315468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78992" y="3300984"/>
            <a:ext cx="21854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Image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78992" y="3630168"/>
            <a:ext cx="218541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Truth that frees the bound heart.</a:t>
            </a:r>
            <a:endParaRPr lang="en-US" sz="1060" dirty="0"/>
          </a:p>
        </p:txBody>
      </p:sp>
      <p:sp>
        <p:nvSpPr>
          <p:cNvPr id="9" name="Shape 6"/>
          <p:cNvSpPr/>
          <p:nvPr/>
        </p:nvSpPr>
        <p:spPr>
          <a:xfrm>
            <a:off x="3749040" y="3154680"/>
            <a:ext cx="2514600" cy="1280160"/>
          </a:xfrm>
          <a:prstGeom prst="roundRect">
            <a:avLst>
              <a:gd name="adj" fmla="val 6429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913632" y="3300984"/>
            <a:ext cx="21854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Link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913632" y="3630168"/>
            <a:ext cx="218541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8:31-32 may be paired with the study.</a:t>
            </a:r>
            <a:endParaRPr lang="en-US" sz="1060" dirty="0"/>
          </a:p>
        </p:txBody>
      </p:sp>
      <p:sp>
        <p:nvSpPr>
          <p:cNvPr id="12" name="Text 9"/>
          <p:cNvSpPr/>
          <p:nvPr/>
        </p:nvSpPr>
        <p:spPr>
          <a:xfrm>
            <a:off x="914400" y="4800600"/>
            <a:ext cx="5577840" cy="4754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230" i="1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question: What would change if Bible study aimed at obedient freedom, not merely correct answers?</a:t>
            </a:r>
            <a:endParaRPr lang="en-US" sz="1230" dirty="0"/>
          </a:p>
        </p:txBody>
      </p:sp>
      <p:sp>
        <p:nvSpPr>
          <p:cNvPr id="13" name="Text 10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lectern_panel.jpg">    </p:cNvPr>
          <p:cNvPicPr>
            <a:picLocks noChangeAspect="1"/>
          </p:cNvPicPr>
          <p:nvPr/>
        </p:nvPicPr>
        <p:blipFill>
          <a:blip r:embed="rId1"/>
          <a:srcRect l="17826" r="17826" t="0" b="0"/>
          <a:stretch/>
        </p:blipFill>
        <p:spPr>
          <a:xfrm>
            <a:off x="594360" y="658368"/>
            <a:ext cx="3383280" cy="5257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658368"/>
            <a:ext cx="3383280" cy="5257800"/>
          </a:xfrm>
          <a:prstGeom prst="roundRect">
            <a:avLst>
              <a:gd name="adj" fmla="val 1622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70832" y="594360"/>
            <a:ext cx="68580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Bread of Life and Illumination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4416552" y="1225296"/>
            <a:ext cx="67665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Expanded stanza material widens the prayer from nourishment to sight.</a:t>
            </a:r>
            <a:endParaRPr lang="en-US" sz="1220" dirty="0"/>
          </a:p>
        </p:txBody>
      </p:sp>
      <p:sp>
        <p:nvSpPr>
          <p:cNvPr id="6" name="Shape 3"/>
          <p:cNvSpPr/>
          <p:nvPr/>
        </p:nvSpPr>
        <p:spPr>
          <a:xfrm>
            <a:off x="4434840" y="1645920"/>
            <a:ext cx="2880360" cy="1572768"/>
          </a:xfrm>
          <a:prstGeom prst="roundRect">
            <a:avLst>
              <a:gd name="adj" fmla="val 5233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99432" y="179222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the Living Word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99432" y="2121408"/>
            <a:ext cx="2551176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Bible nourishes because it bears witness to the Lord who gives life.</a:t>
            </a:r>
            <a:endParaRPr lang="en-US" sz="1110" dirty="0"/>
          </a:p>
        </p:txBody>
      </p:sp>
      <p:sp>
        <p:nvSpPr>
          <p:cNvPr id="9" name="Shape 6"/>
          <p:cNvSpPr/>
          <p:nvPr/>
        </p:nvSpPr>
        <p:spPr>
          <a:xfrm>
            <a:off x="7635240" y="1645920"/>
            <a:ext cx="2880360" cy="1572768"/>
          </a:xfrm>
          <a:prstGeom prst="roundRect">
            <a:avLst>
              <a:gd name="adj" fmla="val 5233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99832" y="179222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Spirit Opens Eyes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799832" y="2121408"/>
            <a:ext cx="2551176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True understanding is more than technique; it is a gracious work of God.</a:t>
            </a:r>
            <a:endParaRPr lang="en-US" sz="1110" dirty="0"/>
          </a:p>
        </p:txBody>
      </p:sp>
      <p:sp>
        <p:nvSpPr>
          <p:cNvPr id="12" name="Shape 9"/>
          <p:cNvSpPr/>
          <p:nvPr/>
        </p:nvSpPr>
        <p:spPr>
          <a:xfrm>
            <a:off x="4434840" y="3566160"/>
            <a:ext cx="6080760" cy="1417320"/>
          </a:xfrm>
          <a:prstGeom prst="roundRect">
            <a:avLst>
              <a:gd name="adj" fmla="val 580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99432" y="3712464"/>
            <a:ext cx="5751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Emphasis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99432" y="4041648"/>
            <a:ext cx="57515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Encourage students to hold together careful study and humble prayer. God often uses disciplined attention as the setting for gracious illumination.</a:t>
            </a:r>
            <a:endParaRPr lang="en-US" sz="1120" dirty="0"/>
          </a:p>
        </p:txBody>
      </p:sp>
      <p:sp>
        <p:nvSpPr>
          <p:cNvPr id="15" name="Text 12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closing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02920"/>
            <a:ext cx="11201400" cy="5532120"/>
          </a:xfrm>
          <a:prstGeom prst="roundRect">
            <a:avLst>
              <a:gd name="adj" fmla="val 1983"/>
            </a:avLst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04672" y="731520"/>
            <a:ext cx="98755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841248" y="150876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165506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as Bread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005840" y="198424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Lord himself satisfies the hungry soul.</a:t>
            </a:r>
            <a:endParaRPr lang="en-US" sz="1080" dirty="0"/>
          </a:p>
        </p:txBody>
      </p:sp>
      <p:sp>
        <p:nvSpPr>
          <p:cNvPr id="8" name="Shape 5"/>
          <p:cNvSpPr/>
          <p:nvPr/>
        </p:nvSpPr>
        <p:spPr>
          <a:xfrm>
            <a:off x="4160520" y="150876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25112" y="165506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as Gift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325112" y="198424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Word teaches, feeds, and corrects.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>
            <a:off x="7479792" y="150876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644384" y="165506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Illumination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644384" y="198424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pray for opened eyes and receptive hearts.</a:t>
            </a:r>
            <a:endParaRPr lang="en-US" sz="1080" dirty="0"/>
          </a:p>
        </p:txBody>
      </p:sp>
      <p:sp>
        <p:nvSpPr>
          <p:cNvPr id="14" name="Shape 11"/>
          <p:cNvSpPr/>
          <p:nvPr/>
        </p:nvSpPr>
        <p:spPr>
          <a:xfrm>
            <a:off x="841248" y="370332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384962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Spiritual Hunger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417880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honors longing as part of faithful discipleship.</a:t>
            </a:r>
            <a:endParaRPr lang="en-US" sz="1080" dirty="0"/>
          </a:p>
        </p:txBody>
      </p:sp>
      <p:sp>
        <p:nvSpPr>
          <p:cNvPr id="17" name="Shape 14"/>
          <p:cNvSpPr/>
          <p:nvPr/>
        </p:nvSpPr>
        <p:spPr>
          <a:xfrm>
            <a:off x="4160520" y="370332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25112" y="384962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Ministry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325112" y="417880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education becomes worship when centered on Christ.</a:t>
            </a:r>
            <a:endParaRPr lang="en-US" sz="1080" dirty="0"/>
          </a:p>
        </p:txBody>
      </p:sp>
      <p:sp>
        <p:nvSpPr>
          <p:cNvPr id="20" name="Shape 17"/>
          <p:cNvSpPr/>
          <p:nvPr/>
        </p:nvSpPr>
        <p:spPr>
          <a:xfrm>
            <a:off x="7479792" y="3703320"/>
            <a:ext cx="2880360" cy="1417320"/>
          </a:xfrm>
          <a:prstGeom prst="roundRect">
            <a:avLst>
              <a:gd name="adj" fmla="val 5806"/>
            </a:avLst>
          </a:prstGeom>
          <a:solidFill>
            <a:srgbClr val="FFF8EA">
              <a:alpha val="92000"/>
            </a:srgbClr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644384" y="3849624"/>
            <a:ext cx="2551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Peace in Truth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7644384" y="4178808"/>
            <a:ext cx="25511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Blessed truth leads to freedom and rest.</a:t>
            </a:r>
            <a:endParaRPr lang="en-US" sz="1080" dirty="0"/>
          </a:p>
        </p:txBody>
      </p:sp>
      <p:sp>
        <p:nvSpPr>
          <p:cNvPr id="23" name="Text 20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47472"/>
            <a:ext cx="74066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500" dirty="0"/>
          </a:p>
        </p:txBody>
      </p:sp>
      <p:pic>
        <p:nvPicPr>
          <p:cNvPr id="3" name="Image 0" descr="/tmp/bread_assets/history_panel.jpg">    </p:cNvPr>
          <p:cNvPicPr>
            <a:picLocks noChangeAspect="1"/>
          </p:cNvPicPr>
          <p:nvPr/>
        </p:nvPicPr>
        <p:blipFill>
          <a:blip r:embed="rId1"/>
          <a:srcRect l="22072" r="22072" t="0" b="0"/>
          <a:stretch/>
        </p:blipFill>
        <p:spPr>
          <a:xfrm>
            <a:off x="8458200" y="731520"/>
            <a:ext cx="2834640" cy="50749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458200" y="731520"/>
            <a:ext cx="2834640" cy="5074920"/>
          </a:xfrm>
          <a:prstGeom prst="roundRect">
            <a:avLst>
              <a:gd name="adj" fmla="val 1935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77240" y="1325880"/>
            <a:ext cx="3383280" cy="1417320"/>
          </a:xfrm>
          <a:prstGeom prst="roundRect">
            <a:avLst>
              <a:gd name="adj" fmla="val 580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41832" y="1472184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Movement of Thought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941832" y="1801368"/>
            <a:ext cx="305409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moves from hunger, to truth, to freedom, to seeing Christ in the Word.</a:t>
            </a:r>
            <a:endParaRPr lang="en-US" sz="1110" dirty="0"/>
          </a:p>
        </p:txBody>
      </p:sp>
      <p:sp>
        <p:nvSpPr>
          <p:cNvPr id="8" name="Shape 5"/>
          <p:cNvSpPr/>
          <p:nvPr/>
        </p:nvSpPr>
        <p:spPr>
          <a:xfrm>
            <a:off x="4434840" y="1325880"/>
            <a:ext cx="3383280" cy="1417320"/>
          </a:xfrm>
          <a:prstGeom prst="roundRect">
            <a:avLst>
              <a:gd name="adj" fmla="val 580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99432" y="1472184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Imagery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99432" y="1801368"/>
            <a:ext cx="305409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Bread, sacred page, truth, spiritual sight, and living Word are woven together.</a:t>
            </a:r>
            <a:endParaRPr lang="en-US" sz="1110" dirty="0"/>
          </a:p>
        </p:txBody>
      </p:sp>
      <p:sp>
        <p:nvSpPr>
          <p:cNvPr id="11" name="Shape 8"/>
          <p:cNvSpPr/>
          <p:nvPr/>
        </p:nvSpPr>
        <p:spPr>
          <a:xfrm>
            <a:off x="777240" y="3090672"/>
            <a:ext cx="3383280" cy="1417320"/>
          </a:xfrm>
          <a:prstGeom prst="roundRect">
            <a:avLst>
              <a:gd name="adj" fmla="val 580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3236976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Tune Character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941832" y="3566160"/>
            <a:ext cx="305409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BREAD OF LIFE is quiet, balanced, and devotional, supporting reflective worship.</a:t>
            </a:r>
            <a:endParaRPr lang="en-US" sz="1110" dirty="0"/>
          </a:p>
        </p:txBody>
      </p:sp>
      <p:sp>
        <p:nvSpPr>
          <p:cNvPr id="14" name="Shape 11"/>
          <p:cNvSpPr/>
          <p:nvPr/>
        </p:nvSpPr>
        <p:spPr>
          <a:xfrm>
            <a:off x="4434840" y="3090672"/>
            <a:ext cx="3383280" cy="1417320"/>
          </a:xfrm>
          <a:prstGeom prst="roundRect">
            <a:avLst>
              <a:gd name="adj" fmla="val 5806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3236976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Congregational Use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599432" y="3566160"/>
            <a:ext cx="305409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1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sung unhurriedly before Scripture reading, preaching, Bible study, or teaching.</a:t>
            </a:r>
            <a:endParaRPr lang="en-US" sz="111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7040880" cy="4754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does not overpower the prayer. It gives the congregation room to ask, listen, and receive.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emmaus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21792"/>
            <a:ext cx="5852160" cy="5413248"/>
          </a:xfrm>
          <a:prstGeom prst="roundRect">
            <a:avLst>
              <a:gd name="adj" fmla="val 2027"/>
            </a:avLst>
          </a:prstGeom>
          <a:solidFill>
            <a:srgbClr val="FFF8EA">
              <a:alpha val="94000"/>
            </a:srgbClr>
          </a:solidFill>
          <a:ln w="12700">
            <a:solidFill>
              <a:srgbClr val="FFF8E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14400" y="868680"/>
            <a:ext cx="51206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932688" y="1572768"/>
            <a:ext cx="5257800" cy="3291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Scripture reading or sermon preparation.</a:t>
            </a:r>
            <a:endParaRPr lang="en-US" sz="1380" dirty="0"/>
          </a:p>
          <a:p>
            <a:r>
              <a:rPr lang="en-US" sz="13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the beginning of Sunday school or small group Bible study.</a:t>
            </a:r>
            <a:endParaRPr lang="en-US" sz="1380" dirty="0"/>
          </a:p>
          <a:p>
            <a:r>
              <a:rPr lang="en-US" sz="13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services focused on the ministry of the Word.</a:t>
            </a:r>
            <a:endParaRPr lang="en-US" sz="1380" dirty="0"/>
          </a:p>
          <a:p>
            <a:r>
              <a:rPr lang="en-US" sz="13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teacher commissioning, Christian education, and retreats.</a:t>
            </a:r>
            <a:endParaRPr lang="en-US" sz="1380" dirty="0"/>
          </a:p>
          <a:p>
            <a:r>
              <a:rPr lang="en-US" sz="138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personal devotion when beginning a study of Scripture.</a:t>
            </a:r>
            <a:endParaRPr lang="en-US" sz="1380" dirty="0"/>
          </a:p>
        </p:txBody>
      </p:sp>
      <p:sp>
        <p:nvSpPr>
          <p:cNvPr id="6" name="Text 3"/>
          <p:cNvSpPr/>
          <p:nvPr/>
        </p:nvSpPr>
        <p:spPr>
          <a:xfrm>
            <a:off x="960120" y="5074920"/>
            <a:ext cx="5212080" cy="56692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130" b="1" dirty="0">
                <a:solidFill>
                  <a:srgbClr val="7A2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caution when selecting it for Communion: the bread imagery is rich, but the hymn’s primary purpose is prayer around Scripture.</a:t>
            </a:r>
            <a:endParaRPr lang="en-US" sz="1130" dirty="0"/>
          </a:p>
        </p:txBody>
      </p:sp>
      <p:sp>
        <p:nvSpPr>
          <p:cNvPr id="7" name="Text 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03320" y="548640"/>
            <a:ext cx="71323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500" dirty="0"/>
          </a:p>
        </p:txBody>
      </p:sp>
      <p:pic>
        <p:nvPicPr>
          <p:cNvPr id="3" name="Image 0" descr="/tmp/bread_assets/prayer_panel.jpg">    </p:cNvPr>
          <p:cNvPicPr>
            <a:picLocks noChangeAspect="1"/>
          </p:cNvPicPr>
          <p:nvPr/>
        </p:nvPicPr>
        <p:blipFill>
          <a:blip r:embed="rId1"/>
          <a:srcRect l="21560" r="21560" t="0" b="0"/>
          <a:stretch/>
        </p:blipFill>
        <p:spPr>
          <a:xfrm>
            <a:off x="594360" y="749808"/>
            <a:ext cx="2834640" cy="49834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94360" y="749808"/>
            <a:ext cx="2834640" cy="4983480"/>
          </a:xfrm>
          <a:prstGeom prst="roundRect">
            <a:avLst>
              <a:gd name="adj" fmla="val 1935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749040" y="1115568"/>
            <a:ext cx="7178040" cy="4114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spiritual hunger look like in an ordinary church member?</a:t>
            </a:r>
            <a:endParaRPr lang="en-US" sz="1440" dirty="0"/>
          </a:p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Luke 24 shape our expectations for Scripture reading?</a:t>
            </a:r>
            <a:endParaRPr lang="en-US" sz="1440" dirty="0"/>
          </a:p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should we pray before studying or teaching the Bible?</a:t>
            </a:r>
            <a:endParaRPr lang="en-US" sz="1440" dirty="0"/>
          </a:p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can Bible study become spiritually dry or merely academic?</a:t>
            </a:r>
            <a:endParaRPr lang="en-US" sz="1440" dirty="0"/>
          </a:p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Christ bring peace through truth?</a:t>
            </a:r>
            <a:endParaRPr lang="en-US" sz="1440" dirty="0"/>
          </a:p>
          <a:p>
            <a:r>
              <a:rPr lang="en-US" sz="144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a Word-centered small group look like in practice?</a:t>
            </a:r>
            <a:endParaRPr lang="en-US" sz="1440" dirty="0"/>
          </a:p>
        </p:txBody>
      </p:sp>
      <p:sp>
        <p:nvSpPr>
          <p:cNvPr id="6" name="Text 3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lectern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" y="530352"/>
            <a:ext cx="11064240" cy="5559552"/>
          </a:xfrm>
          <a:prstGeom prst="roundRect">
            <a:avLst>
              <a:gd name="adj" fmla="val 1974"/>
            </a:avLst>
          </a:prstGeom>
          <a:solidFill>
            <a:srgbClr val="FFF8EA">
              <a:alpha val="93000"/>
            </a:srgbClr>
          </a:solidFill>
          <a:ln w="12700">
            <a:solidFill>
              <a:srgbClr val="FFF8E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68680" y="804672"/>
            <a:ext cx="98755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914400" y="1572768"/>
            <a:ext cx="4892040" cy="3520440"/>
          </a:xfrm>
          <a:prstGeom prst="roundRect">
            <a:avLst>
              <a:gd name="adj" fmla="val 2338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8992" y="1719072"/>
            <a:ext cx="4562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Teaching Plan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078992" y="2048256"/>
            <a:ext cx="4562856" cy="2953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Open with Psalm 119:18 prayer.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Briefly tell the Chautauqua setting.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Read John 6:35 and Luke 24:30-32.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Teach the hymn as prayer for nourishment.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End with one application question.</a:t>
            </a:r>
            <a:endParaRPr lang="en-US" sz="1220" dirty="0"/>
          </a:p>
        </p:txBody>
      </p:sp>
      <p:sp>
        <p:nvSpPr>
          <p:cNvPr id="8" name="Shape 5"/>
          <p:cNvSpPr/>
          <p:nvPr/>
        </p:nvSpPr>
        <p:spPr>
          <a:xfrm>
            <a:off x="6355080" y="1572768"/>
            <a:ext cx="4892040" cy="3520440"/>
          </a:xfrm>
          <a:prstGeom prst="roundRect">
            <a:avLst>
              <a:gd name="adj" fmla="val 2338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19672" y="1719072"/>
            <a:ext cx="4562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Teaching Plan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519672" y="2048256"/>
            <a:ext cx="4562856" cy="2953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Opening reflection on spiritual hunger.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Background and tune notes.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Scripture study in pairs.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Section-by-section hymn study.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Group discussion on teaching and obedience.</a:t>
            </a:r>
            <a:endParaRPr lang="en-US" sz="1220" dirty="0"/>
          </a:p>
          <a:p>
            <a:pPr indent="0" marL="0">
              <a:buNone/>
            </a:pPr>
            <a:r>
              <a:rPr lang="en-US" sz="12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Closing prayer for illumination.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closing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713232"/>
            <a:ext cx="10835640" cy="5257800"/>
          </a:xfrm>
          <a:prstGeom prst="roundRect">
            <a:avLst>
              <a:gd name="adj" fmla="val 2087"/>
            </a:avLst>
          </a:prstGeom>
          <a:solidFill>
            <a:srgbClr val="000000">
              <a:alpha val="7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96112" y="96012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32688" y="1783080"/>
            <a:ext cx="9326880" cy="9875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F8E8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hymn teaches the church to come to Scripture hungry, humble, and expectant. Christ is the Bread of Life, the living Word, and the Lord who opens our eyes.</a:t>
            </a:r>
            <a:endParaRPr lang="en-US" sz="1620" dirty="0"/>
          </a:p>
        </p:txBody>
      </p:sp>
      <p:sp>
        <p:nvSpPr>
          <p:cNvPr id="6" name="Text 3"/>
          <p:cNvSpPr/>
          <p:nvPr/>
        </p:nvSpPr>
        <p:spPr>
          <a:xfrm>
            <a:off x="932688" y="3154680"/>
            <a:ext cx="8595360" cy="8961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Lord Jesus, feed us through your Word. Open our eyes, free us by your truth, and make us faithful hearers and doers. Amen.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32688" y="5074920"/>
            <a:ext cx="9921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EBD9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prayer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533"/>
            </a:avLst>
          </a:prstGeom>
          <a:solidFill>
            <a:srgbClr val="FFFFFF">
              <a:alpha val="8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347472"/>
            <a:ext cx="98755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685800" y="896112"/>
            <a:ext cx="77724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lesson that moves from understanding to prayerful practice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749808" y="1600200"/>
            <a:ext cx="3337560" cy="2971800"/>
          </a:xfrm>
          <a:prstGeom prst="roundRect">
            <a:avLst>
              <a:gd name="adj" fmla="val 2769"/>
            </a:avLst>
          </a:prstGeom>
          <a:solidFill>
            <a:srgbClr val="2B1A10">
              <a:alpha val="88000"/>
            </a:srgbClr>
          </a:solidFill>
          <a:ln w="12700">
            <a:solidFill>
              <a:srgbClr val="D9A441">
                <a:alpha val="9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1746504"/>
            <a:ext cx="3008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D5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Understand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14400" y="2075688"/>
            <a:ext cx="3008376" cy="2404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is not merely material to analyze. It is a means through which Christ feeds, teaches, corrects, and comforts his people.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425696" y="1600200"/>
            <a:ext cx="3337560" cy="2971800"/>
          </a:xfrm>
          <a:prstGeom prst="roundRect">
            <a:avLst>
              <a:gd name="adj" fmla="val 2769"/>
            </a:avLst>
          </a:prstGeom>
          <a:solidFill>
            <a:srgbClr val="2B1A10">
              <a:alpha val="88000"/>
            </a:srgbClr>
          </a:solidFill>
          <a:ln w="12700">
            <a:solidFill>
              <a:srgbClr val="D9A441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90288" y="1746504"/>
            <a:ext cx="3008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D5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90288" y="2075688"/>
            <a:ext cx="3008376" cy="2404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Hunger for God’s Word, reverence before Christ, and humble dependence on the Spirit’s illuminating grace.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101584" y="1600200"/>
            <a:ext cx="3337560" cy="2971800"/>
          </a:xfrm>
          <a:prstGeom prst="roundRect">
            <a:avLst>
              <a:gd name="adj" fmla="val 2769"/>
            </a:avLst>
          </a:prstGeom>
          <a:solidFill>
            <a:srgbClr val="2B1A10">
              <a:alpha val="88000"/>
            </a:srgbClr>
          </a:solidFill>
          <a:ln w="12700">
            <a:solidFill>
              <a:srgbClr val="D9A441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266176" y="1746504"/>
            <a:ext cx="3008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D5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266176" y="2075688"/>
            <a:ext cx="3008376" cy="2404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before reading, teaching, and hearing Scripture; receive the Word with faith, obedience, and gratitude.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1051560" y="4983480"/>
            <a:ext cx="457200" cy="457200"/>
          </a:xfrm>
          <a:prstGeom prst="ellipse">
            <a:avLst/>
          </a:prstGeom>
          <a:solidFill>
            <a:srgbClr val="D9A441">
              <a:alpha val="8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124712" y="5056632"/>
            <a:ext cx="310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▭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618488" y="50932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Word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4297680" y="4983480"/>
            <a:ext cx="457200" cy="457200"/>
          </a:xfrm>
          <a:prstGeom prst="ellipse">
            <a:avLst/>
          </a:prstGeom>
          <a:solidFill>
            <a:srgbClr val="506640">
              <a:alpha val="8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370832" y="5056632"/>
            <a:ext cx="310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✦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4864608" y="50932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7543800" y="4983480"/>
            <a:ext cx="457200" cy="457200"/>
          </a:xfrm>
          <a:prstGeom prst="ellipse">
            <a:avLst/>
          </a:prstGeom>
          <a:solidFill>
            <a:srgbClr val="B87523">
              <a:alpha val="8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16952" y="5056632"/>
            <a:ext cx="310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10728" y="50932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Nourishment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history_panel.jpg">    </p:cNvPr>
          <p:cNvPicPr>
            <a:picLocks noChangeAspect="1"/>
          </p:cNvPicPr>
          <p:nvPr/>
        </p:nvPicPr>
        <p:blipFill>
          <a:blip r:embed="rId1"/>
          <a:srcRect l="25600" r="25600" t="0" b="0"/>
          <a:stretch/>
        </p:blipFill>
        <p:spPr>
          <a:xfrm>
            <a:off x="530352" y="502920"/>
            <a:ext cx="2788920" cy="5715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0352" y="502920"/>
            <a:ext cx="2788920" cy="5715000"/>
          </a:xfrm>
          <a:prstGeom prst="roundRect">
            <a:avLst>
              <a:gd name="adj" fmla="val 1967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3657600" y="530352"/>
            <a:ext cx="76809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3675888" y="1170432"/>
            <a:ext cx="74980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C37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Bible-study hymn shaped by prayer, teaching, and spiritual hunger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749040" y="164592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349240" y="164592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Thou the Bread of Life</a:t>
            </a:r>
            <a:endParaRPr lang="en-US" sz="1120" dirty="0"/>
          </a:p>
        </p:txBody>
      </p:sp>
      <p:sp>
        <p:nvSpPr>
          <p:cNvPr id="8" name="Shape 5"/>
          <p:cNvSpPr/>
          <p:nvPr/>
        </p:nvSpPr>
        <p:spPr>
          <a:xfrm>
            <a:off x="3749040" y="2039112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749040" y="230428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349240" y="2304288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 thou the bread of life, dear Lord, to me</a:t>
            </a:r>
            <a:endParaRPr lang="en-US" sz="1120" dirty="0"/>
          </a:p>
        </p:txBody>
      </p:sp>
      <p:sp>
        <p:nvSpPr>
          <p:cNvPr id="11" name="Shape 8"/>
          <p:cNvSpPr/>
          <p:nvPr/>
        </p:nvSpPr>
        <p:spPr>
          <a:xfrm>
            <a:off x="3749040" y="2697480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49040" y="296265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349240" y="2962656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Mary Artemisia Lathbury</a:t>
            </a:r>
            <a:endParaRPr lang="en-US" sz="1120" dirty="0"/>
          </a:p>
        </p:txBody>
      </p:sp>
      <p:sp>
        <p:nvSpPr>
          <p:cNvPr id="14" name="Shape 11"/>
          <p:cNvSpPr/>
          <p:nvPr/>
        </p:nvSpPr>
        <p:spPr>
          <a:xfrm>
            <a:off x="3749040" y="3355848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749040" y="3621024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5349240" y="3621024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BREAD OF LIFE by William Fisk Sherwin</a:t>
            </a:r>
            <a:endParaRPr lang="en-US" sz="1120" dirty="0"/>
          </a:p>
        </p:txBody>
      </p:sp>
      <p:sp>
        <p:nvSpPr>
          <p:cNvPr id="17" name="Shape 14"/>
          <p:cNvSpPr/>
          <p:nvPr/>
        </p:nvSpPr>
        <p:spPr>
          <a:xfrm>
            <a:off x="3749040" y="4014216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749040" y="4279392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349240" y="4279392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6.4.6.4.D</a:t>
            </a:r>
            <a:endParaRPr lang="en-US" sz="1120" dirty="0"/>
          </a:p>
        </p:txBody>
      </p:sp>
      <p:sp>
        <p:nvSpPr>
          <p:cNvPr id="20" name="Shape 17"/>
          <p:cNvSpPr/>
          <p:nvPr/>
        </p:nvSpPr>
        <p:spPr>
          <a:xfrm>
            <a:off x="3749040" y="4672584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749040" y="493776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7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Setting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349240" y="493776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Chautauqua Sunday School Assembly, 1877</a:t>
            </a:r>
            <a:endParaRPr lang="en-US" sz="1120" dirty="0"/>
          </a:p>
        </p:txBody>
      </p:sp>
      <p:sp>
        <p:nvSpPr>
          <p:cNvPr id="23" name="Shape 20"/>
          <p:cNvSpPr/>
          <p:nvPr/>
        </p:nvSpPr>
        <p:spPr>
          <a:xfrm>
            <a:off x="3749040" y="5330952"/>
            <a:ext cx="7269480" cy="0"/>
          </a:xfrm>
          <a:prstGeom prst="line">
            <a:avLst/>
          </a:prstGeom>
          <a:noFill/>
          <a:ln w="8890">
            <a:solidFill>
              <a:srgbClr val="E6CFA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lectern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533"/>
            </a:avLst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2148840"/>
            <a:ext cx="5852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9A4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AND DEVOTIONAL SETTING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251460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Word That Feeds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658368" y="3566160"/>
            <a:ext cx="2743200" cy="0"/>
          </a:xfrm>
          <a:prstGeom prst="line">
            <a:avLst/>
          </a:prstGeom>
          <a:noFill/>
          <a:ln w="27940">
            <a:solidFill>
              <a:srgbClr val="D9A44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47472"/>
            <a:ext cx="73152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500" dirty="0"/>
          </a:p>
        </p:txBody>
      </p:sp>
      <p:pic>
        <p:nvPicPr>
          <p:cNvPr id="3" name="Image 0" descr="/tmp/bread_assets/history_panel.jpg">    </p:cNvPr>
          <p:cNvPicPr>
            <a:picLocks noChangeAspect="1"/>
          </p:cNvPicPr>
          <p:nvPr/>
        </p:nvPicPr>
        <p:blipFill>
          <a:blip r:embed="rId1"/>
          <a:srcRect l="22222" r="22222" t="0" b="0"/>
          <a:stretch/>
        </p:blipFill>
        <p:spPr>
          <a:xfrm>
            <a:off x="8503920" y="658368"/>
            <a:ext cx="2971800" cy="53492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503920" y="658368"/>
            <a:ext cx="2971800" cy="5349240"/>
          </a:xfrm>
          <a:prstGeom prst="roundRect">
            <a:avLst>
              <a:gd name="adj" fmla="val 1846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368" y="118872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335024"/>
            <a:ext cx="3282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Mary A. Lathbury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2960" y="1664208"/>
            <a:ext cx="3282696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American Methodist writer, artist, educator, and hymn writer. Her gifts served Christian teaching and devotional formation.</a:t>
            </a:r>
            <a:endParaRPr lang="en-US" sz="1120" dirty="0"/>
          </a:p>
        </p:txBody>
      </p:sp>
      <p:sp>
        <p:nvSpPr>
          <p:cNvPr id="8" name="Shape 5"/>
          <p:cNvSpPr/>
          <p:nvPr/>
        </p:nvSpPr>
        <p:spPr>
          <a:xfrm>
            <a:off x="4480560" y="118872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645152" y="1335024"/>
            <a:ext cx="3282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Chautauqua, 1877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645152" y="1664208"/>
            <a:ext cx="3282696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was written for Bible-study use among teacher-training classes at the Chautauqua Sunday School Assembly.</a:t>
            </a:r>
            <a:endParaRPr lang="en-US" sz="1120" dirty="0"/>
          </a:p>
        </p:txBody>
      </p:sp>
      <p:sp>
        <p:nvSpPr>
          <p:cNvPr id="11" name="Shape 8"/>
          <p:cNvSpPr/>
          <p:nvPr/>
        </p:nvSpPr>
        <p:spPr>
          <a:xfrm>
            <a:off x="658368" y="333756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3483864"/>
            <a:ext cx="3282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William F. Sherwin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22960" y="3813048"/>
            <a:ext cx="3282696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Chautauqua music director and composer of BREAD OF LIFE, a quiet tune made for prayerful congregational singing.</a:t>
            </a:r>
            <a:endParaRPr lang="en-US" sz="1120" dirty="0"/>
          </a:p>
        </p:txBody>
      </p:sp>
      <p:sp>
        <p:nvSpPr>
          <p:cNvPr id="14" name="Shape 11"/>
          <p:cNvSpPr/>
          <p:nvPr/>
        </p:nvSpPr>
        <p:spPr>
          <a:xfrm>
            <a:off x="4480560" y="333756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645152" y="3483864"/>
            <a:ext cx="3282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Expanded Forms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645152" y="3813048"/>
            <a:ext cx="3282696" cy="1307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 hymnals include additional stanzas associated with Alexander Groves, broadening the prayer for truth and illumination.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hero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594360"/>
            <a:ext cx="11064240" cy="5440680"/>
          </a:xfrm>
          <a:prstGeom prst="roundRect">
            <a:avLst>
              <a:gd name="adj" fmla="val 2017"/>
            </a:avLst>
          </a:prstGeom>
          <a:solidFill>
            <a:srgbClr val="FFF8EA">
              <a:alpha val="94000"/>
            </a:srgbClr>
          </a:solidFill>
          <a:ln w="12700">
            <a:solidFill>
              <a:srgbClr val="FFF8E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68680" y="868680"/>
            <a:ext cx="98755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960120" y="1627632"/>
            <a:ext cx="749808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worshipers words to pray before Bible study, preaching, and teaching.</a:t>
            </a:r>
            <a:endParaRPr lang="en-US" sz="1420" dirty="0"/>
          </a:p>
          <a:p>
            <a:r>
              <a:rPr lang="en-US" sz="14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protects Christian education from becoming mere information transfer.</a:t>
            </a:r>
            <a:endParaRPr lang="en-US" sz="1420" dirty="0"/>
          </a:p>
          <a:p>
            <a:r>
              <a:rPr lang="en-US" sz="14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reminds the church that Scripture points us to the living Christ.</a:t>
            </a:r>
            <a:endParaRPr lang="en-US" sz="1420" dirty="0"/>
          </a:p>
          <a:p>
            <a:r>
              <a:rPr lang="en-US" sz="14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dependence on the Spirit’s work of opening eyes and hearts.</a:t>
            </a:r>
            <a:endParaRPr lang="en-US" sz="1420" dirty="0"/>
          </a:p>
          <a:p>
            <a:r>
              <a:rPr lang="en-US" sz="142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families, classes, choirs, and congregations receive the Word with hunger.</a:t>
            </a:r>
            <a:endParaRPr lang="en-US" sz="1420" dirty="0"/>
          </a:p>
        </p:txBody>
      </p:sp>
      <p:pic>
        <p:nvPicPr>
          <p:cNvPr id="6" name="Image 1" descr="/tmp/bread_assets/prayer_panel.jpg">    </p:cNvPr>
          <p:cNvPicPr>
            <a:picLocks noChangeAspect="1"/>
          </p:cNvPicPr>
          <p:nvPr/>
        </p:nvPicPr>
        <p:blipFill>
          <a:blip r:embed="rId2"/>
          <a:srcRect l="17808" r="17808" t="0" b="0"/>
          <a:stretch/>
        </p:blipFill>
        <p:spPr>
          <a:xfrm>
            <a:off x="8823960" y="1417320"/>
            <a:ext cx="2148840" cy="333756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8823960" y="1417320"/>
            <a:ext cx="2148840" cy="3337560"/>
          </a:xfrm>
          <a:prstGeom prst="roundRect">
            <a:avLst>
              <a:gd name="adj" fmla="val 2553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closing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533"/>
            </a:avLst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2148840"/>
            <a:ext cx="5852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9A4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BREAD, WORD, AND OPENED EYES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251460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658368" y="3566160"/>
            <a:ext cx="2743200" cy="0"/>
          </a:xfrm>
          <a:prstGeom prst="line">
            <a:avLst/>
          </a:prstGeom>
          <a:noFill/>
          <a:ln w="27940">
            <a:solidFill>
              <a:srgbClr val="D9A44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lectern_panel.jpg">    </p:cNvPr>
          <p:cNvPicPr>
            <a:picLocks noChangeAspect="1"/>
          </p:cNvPicPr>
          <p:nvPr/>
        </p:nvPicPr>
        <p:blipFill>
          <a:blip r:embed="rId1"/>
          <a:srcRect l="13750" r="13750" t="0" b="0"/>
          <a:stretch/>
        </p:blipFill>
        <p:spPr>
          <a:xfrm>
            <a:off x="530352" y="594360"/>
            <a:ext cx="3977640" cy="5486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0352" y="594360"/>
            <a:ext cx="3977640" cy="5486400"/>
          </a:xfrm>
          <a:prstGeom prst="roundRect">
            <a:avLst>
              <a:gd name="adj" fmla="val 1379"/>
            </a:avLst>
          </a:prstGeom>
          <a:solidFill>
            <a:srgbClr val="FFFFFF">
              <a:alpha val="0"/>
            </a:srgbClr>
          </a:solidFill>
          <a:ln w="15240">
            <a:solidFill>
              <a:srgbClr val="E6C077">
                <a:alpha val="88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800600" y="566928"/>
            <a:ext cx="66751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4892040" y="1298448"/>
            <a:ext cx="2834640" cy="1234440"/>
          </a:xfrm>
          <a:prstGeom prst="roundRect">
            <a:avLst>
              <a:gd name="adj" fmla="val 6667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56632" y="1444752"/>
            <a:ext cx="2505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John 6:35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56632" y="1773936"/>
            <a:ext cx="25054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is the Bread of Life who satisfies spiritual hunger.</a:t>
            </a:r>
            <a:endParaRPr lang="en-US" sz="1130" dirty="0"/>
          </a:p>
        </p:txBody>
      </p:sp>
      <p:sp>
        <p:nvSpPr>
          <p:cNvPr id="8" name="Shape 5"/>
          <p:cNvSpPr/>
          <p:nvPr/>
        </p:nvSpPr>
        <p:spPr>
          <a:xfrm>
            <a:off x="8046720" y="1298448"/>
            <a:ext cx="2834640" cy="1234440"/>
          </a:xfrm>
          <a:prstGeom prst="roundRect">
            <a:avLst>
              <a:gd name="adj" fmla="val 6667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11312" y="1444752"/>
            <a:ext cx="2505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Luke 24:30-32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211312" y="1773936"/>
            <a:ext cx="25054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risen Lord is known as he opens Scripture and breaks bread.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4892040" y="2788920"/>
            <a:ext cx="2834640" cy="1234440"/>
          </a:xfrm>
          <a:prstGeom prst="roundRect">
            <a:avLst>
              <a:gd name="adj" fmla="val 6667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56632" y="2935224"/>
            <a:ext cx="2505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4:4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056632" y="3264408"/>
            <a:ext cx="25054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life depends on every word that comes from God.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8046720" y="2788920"/>
            <a:ext cx="2834640" cy="1234440"/>
          </a:xfrm>
          <a:prstGeom prst="roundRect">
            <a:avLst>
              <a:gd name="adj" fmla="val 6667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2935224"/>
            <a:ext cx="2505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119:18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8211312" y="3264408"/>
            <a:ext cx="25054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faithful reader prays for opened eyes.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4892040" y="4279392"/>
            <a:ext cx="5989320" cy="1005840"/>
          </a:xfrm>
          <a:prstGeom prst="roundRect">
            <a:avLst>
              <a:gd name="adj" fmla="val 8182"/>
            </a:avLst>
          </a:prstGeom>
          <a:solidFill>
            <a:srgbClr val="FFF8EA"/>
          </a:solidFill>
          <a:ln w="12700">
            <a:solidFill>
              <a:srgbClr val="D9B66C">
                <a:alpha val="9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56632" y="4425696"/>
            <a:ext cx="56601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C3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Acts 2:42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56632" y="4754880"/>
            <a:ext cx="566013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517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is formed by teaching, fellowship, prayer, and shared life.</a:t>
            </a:r>
            <a:endParaRPr lang="en-US" sz="1130" dirty="0"/>
          </a:p>
        </p:txBody>
      </p:sp>
      <p:sp>
        <p:nvSpPr>
          <p:cNvPr id="20" name="Text 17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7A6A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ead_assets/emmaus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533"/>
            </a:avLst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2148840"/>
            <a:ext cx="5852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9A4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AND SECTION STUDY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251460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Hymn as Prayer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658368" y="3566160"/>
            <a:ext cx="2743200" cy="0"/>
          </a:xfrm>
          <a:prstGeom prst="line">
            <a:avLst/>
          </a:prstGeom>
          <a:noFill/>
          <a:ln w="27940">
            <a:solidFill>
              <a:srgbClr val="D9A44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11480" y="6519672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70" dirty="0">
                <a:solidFill>
                  <a:srgbClr val="F7EB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 Thou the Bread of Life</dc:title>
  <dc:subject>Hymn study resource</dc:subject>
  <dc:creator>HymnInfo.com</dc:creator>
  <cp:lastModifiedBy>HymnInfo.com</cp:lastModifiedBy>
  <cp:revision>1</cp:revision>
  <dcterms:created xsi:type="dcterms:W3CDTF">2026-07-08T06:04:57Z</dcterms:created>
  <dcterms:modified xsi:type="dcterms:W3CDTF">2026-07-08T06:04:57Z</dcterms:modified>
</cp:coreProperties>
</file>