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81193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447675" y="495300"/>
            <a:ext cx="57150" cy="3943350"/>
          </a:xfrm>
          <a:prstGeom prst="rect">
            <a:avLst/>
          </a:prstGeom>
          <a:solidFill>
            <a:srgbClr val="C8A951">
              <a:alpha val="100000"/>
            </a:srgbClr>
          </a:solidFill>
          <a:ln w="9525">
            <a:noFill/>
          </a:ln>
        </p:spPr>
        <p:txBody>
          <a:bodyPr vertOverflow="clip" rtlCol="0" anchor="ctr"/>
          <a:lstStyle/>
          <a:p>
            <a:pPr algn="ctr"/>
            <a:r>
              <a:t/>
            </a:r>
          </a:p>
        </p:txBody>
      </p:sp>
      <p:sp>
        <p:nvSpPr>
          <p:cNvPr id="4" name="" descr=""/>
          <p:cNvSpPr/>
          <p:nvPr/>
        </p:nvSpPr>
        <p:spPr>
          <a:xfrm>
            <a:off x="7391400" y="723900"/>
            <a:ext cx="161925" cy="3190875"/>
          </a:xfrm>
          <a:prstGeom prst="rect">
            <a:avLst/>
          </a:prstGeom>
          <a:solidFill>
            <a:srgbClr val="C8A951">
              <a:alpha val="100000"/>
            </a:srgbClr>
          </a:solidFill>
          <a:ln w="9525">
            <a:noFill/>
          </a:ln>
        </p:spPr>
        <p:txBody>
          <a:bodyPr vertOverflow="clip" rtlCol="0" anchor="ctr"/>
          <a:lstStyle/>
          <a:p>
            <a:pPr algn="ctr"/>
            <a:r>
              <a:t/>
            </a:r>
          </a:p>
        </p:txBody>
      </p:sp>
      <p:sp>
        <p:nvSpPr>
          <p:cNvPr id="5" name="" descr=""/>
          <p:cNvSpPr/>
          <p:nvPr/>
        </p:nvSpPr>
        <p:spPr>
          <a:xfrm>
            <a:off x="6619875" y="1504950"/>
            <a:ext cx="1714500" cy="161925"/>
          </a:xfrm>
          <a:prstGeom prst="rect">
            <a:avLst/>
          </a:prstGeom>
          <a:solidFill>
            <a:srgbClr val="C8A951">
              <a:alpha val="100000"/>
            </a:srgbClr>
          </a:solidFill>
          <a:ln w="9525">
            <a:noFill/>
          </a:ln>
        </p:spPr>
        <p:txBody>
          <a:bodyPr vertOverflow="clip" rtlCol="0" anchor="ctr"/>
          <a:lstStyle/>
          <a:p>
            <a:pPr algn="ctr"/>
            <a:r>
              <a:t/>
            </a:r>
          </a:p>
        </p:txBody>
      </p:sp>
      <p:sp>
        <p:nvSpPr>
          <p:cNvPr id="6" name=""/>
          <p:cNvSpPr txBox="1"/>
          <p:nvPr/>
        </p:nvSpPr>
        <p:spPr>
          <a:xfrm>
            <a:off x="685800" y="1133475"/>
            <a:ext cx="5553075" cy="102870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reak Thou the Bread of Life]]></a:t>
            </a:r>
          </a:p>
        </p:txBody>
      </p:sp>
      <p:sp>
        <p:nvSpPr>
          <p:cNvPr id="7" name=""/>
          <p:cNvSpPr txBox="1"/>
          <p:nvPr/>
        </p:nvSpPr>
        <p:spPr>
          <a:xfrm>
            <a:off x="685800" y="2228850"/>
            <a:ext cx="5276850" cy="40957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i="1" strike="noStrike" sz="2000" spc="0" u="none" cap="none">
                <a:solidFill>
                  <a:srgbClr val="C8A951">
                    <a:alpha val="100000"/>
                  </a:srgbClr>
                </a:solidFill>
                <a:latin typeface="Calibri"/>
              </a:rPr>
              <a:t><![CDATA[Teaching Guide]]></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Overview]]></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Break Thou the Bread of Life” is fundamentally a prayer for illumination: the worshiper asks to encounter the living Christ through the study and hearing of Scriptur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s bread imagery can sound Eucharistic, but the hymn’s original purpose was educational rather than sacramental.]]></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 was written for people preparing to teach the Bible, and its deepest concern is that the sacred page should lead beyond information to communion with the One to whom Scripture bears witnes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Hymnology Archive][2])]]></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therefore holds together study and devotion.]]></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Theological Reflec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expresses a theology of revelation centered on Chris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Scripture has authority and spiritual value, yet the goal is not possession of biblical information for its own sak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written Word bears witness to the living Word, and Christian reading reaches its proper end when it leads to deeper knowledge, trust, obedience, and worship of Christ.]]></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t also expresses the doctrine of illumina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Study requires attention, memory, interpretation, and disciplined learning, but the hymn refuses to make understanding a purely human achievement.]]></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Applica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Pray for illumination before reading or teaching Scripture, asking not only for information but for truthful understanding and obedient respons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When preparing a sermon, lesson, or Bible study, distinguish between explaining the text accurately and helping people see how the text bears witness to Christ and shapes discipleship.]]></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Resist the temptation to treat biblical knowledge as a mark of spiritual superiority; let deeper study produce humility, love, freedom, and faithful ac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Use the hymn before preaching or Christian education as a reminder that teachers remain learners who depend on God’s grac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When using the hymn at Communion, explain its original Bible-study setting so that bread imagery is not assumed to be exclusively Eucharistic.]]></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723900" y="723900"/>
            <a:ext cx="7705725" cy="3733800"/>
          </a:xfrm>
          <a:prstGeom prst="rect">
            <a:avLst/>
          </a:prstGeom>
          <a:solidFill>
            <a:srgbClr val="1E3A5F">
              <a:alpha val="100000"/>
            </a:srgbClr>
          </a:solidFill>
          <a:ln w="9525">
            <a:noFill/>
          </a:ln>
        </p:spPr>
        <p:txBody>
          <a:bodyPr vertOverflow="clip" rtlCol="0" anchor="ctr"/>
          <a:lstStyle/>
          <a:p>
            <a:pPr algn="ctr"/>
            <a:r>
              <a:t/>
            </a:r>
          </a:p>
        </p:txBody>
      </p:sp>
      <p:sp>
        <p:nvSpPr>
          <p:cNvPr id="4" name="" descr=""/>
          <p:cNvSpPr/>
          <p:nvPr/>
        </p:nvSpPr>
        <p:spPr>
          <a:xfrm>
            <a:off x="1409700" y="1181100"/>
            <a:ext cx="57150" cy="2676525"/>
          </a:xfrm>
          <a:prstGeom prst="rect">
            <a:avLst/>
          </a:prstGeom>
          <a:solidFill>
            <a:srgbClr val="C8A951">
              <a:alpha val="100000"/>
            </a:srgbClr>
          </a:solidFill>
          <a:ln w="9525">
            <a:noFill/>
          </a:ln>
        </p:spPr>
        <p:txBody>
          <a:bodyPr vertOverflow="clip" rtlCol="0" anchor="ctr"/>
          <a:lstStyle/>
          <a:p>
            <a:pPr algn="ctr"/>
            <a:r>
              <a:t/>
            </a:r>
          </a:p>
        </p:txBody>
      </p:sp>
      <p:sp>
        <p:nvSpPr>
          <p:cNvPr id="5" name=""/>
          <p:cNvSpPr txBox="1"/>
          <p:nvPr/>
        </p:nvSpPr>
        <p:spPr>
          <a:xfrm>
            <a:off x="1752600" y="1181100"/>
            <a:ext cx="5619750" cy="6191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800" spc="0" u="none" cap="none">
                <a:solidFill>
                  <a:srgbClr val="C8A951">
                    <a:alpha val="100000"/>
                  </a:srgbClr>
                </a:solidFill>
                <a:latin typeface="Calibri"/>
              </a:rPr>
              <a:t><![CDATA[Use & Share with Care]]></a:t>
            </a:r>
          </a:p>
        </p:txBody>
      </p:sp>
      <p:sp>
        <p:nvSpPr>
          <p:cNvPr id="6" name=""/>
          <p:cNvSpPr txBox="1"/>
          <p:nvPr/>
        </p:nvSpPr>
        <p:spPr>
          <a:xfrm>
            <a:off x="1752600" y="1933575"/>
            <a:ext cx="5619750" cy="16097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800" spc="0" u="none" cap="none">
                <a:solidFill>
                  <a:srgbClr val="FFFFFF">
                    <a:alpha val="100000"/>
                  </a:srgbClr>
                </a:solidFill>
                <a:latin typeface="Calibri"/>
              </a:rPr>
              <a:t><![CDATA[© HymnInfo.com. Free for personal, church, classroom, and small-group teaching use. Please do not sell, repost, or redistribute as downloadable files without permission.]]></a:t>
            </a:r>
          </a:p>
        </p:txBody>
      </p:sp>
      <p:sp>
        <p:nvSpPr>
          <p:cNvPr id="7"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8"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HymnInfo.com</Company>
  <LinksUpToDate>false</LinksUpToDate>
  <SharedDoc>false</SharedDoc>
  <HyperlinksChanged>false</HyperlinksChanged>
  <AppVersion>12.0000</AppVersion>
  <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HymnInfo.com</dc:creator>
  <cp:lastModifiedBy>HymnInfo.com</cp:lastModifiedBy>
  <dcterms:created xsi:type="dcterms:W3CDTF">2026-08-27T01:54:22Z</dcterms:created>
  <dcterms:modified xsi:type="dcterms:W3CDTF">2026-08-27T01:54:22Z</dcterms:modified>
  <dc:title>Break Thou the Bread of Life Teaching Guide</dc:title>
  <dc:description>Hymn study resource prepared by HymnInfo.com.</dc:description>
  <dc:subject>Hymn study resource</dc:subject>
  <cp:keywords>hymn study, Christian worship, church teaching, HymnInfo</cp:keywords>
  <cp:category/>
  <cp:revision/>
  <cp:contentStatus/>
</cp:coreProperties>
</file>