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inviting participants to notice that the hymn begins with prayer for help. Worship is presented as God-enabled response, not self-generated religious energy.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let the theological language remain abstract. The final movement is devotional: love and adore forever.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four anchors for a teaching session or sermon. Encourage learners to see how theology becomes prayer.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helps categorize the hymn accurately in church planning or database tagging.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 group a few minutes to answer question 2 personally before discussing corporately.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Leaders can expand this into a 60-minute session by singing all stanzas, adding more time for Scripture, and assigning stanza groups.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praying this slide aloud together, then sing the hymn or one stanza again.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to name the intended outcomes. The lesson should not become only historical trivia; its aim is renewed, Trinitarian worship.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Emphasize the anonymous authorship. Wesley was once proposed, but that attribution is not secure.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Avoid explaining the Trinity as a mere diagram. The hymn models Trinitarian prayer: address each person distinctly and adore the one God.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historical point helps avoid two common errors: overconfident Wesley attribution and confusion over the omitted stanza.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participants to read one or two passages aloud before singing. The text is especially close to Matthew 28 and 2 Corinthians 13 in its Trinitarian shape.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stanza is a good place to discuss the difference between praise as expression and praise as submission.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Link the Incarnate Word to John 1. Emphasize that proclamation depends on Christ's blessing, not only on human technique.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stanza is especially useful for Pentecost and renewal contexts, but the hymn overall is more naturally Trinitarian than only Pentecostal.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LANK">
    <p:bg>
      <p:bgPr>
        <a:solidFill>
          <a:srgbClr val="FFFFFF"/>
        </a:solidFill>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image" Target="../media/image-2-2.jpg"/><Relationship Id="rId3" Type="http://schemas.openxmlformats.org/officeDocument/2006/relationships/slideLayout" Target="../slideLayouts/slideLayout1.xm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come_king_assets/chapel_16x9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85800" y="594360"/>
            <a:ext cx="4572000" cy="256032"/>
          </a:xfrm>
          <a:prstGeom prst="rect">
            <a:avLst/>
          </a:prstGeom>
          <a:noFill/>
          <a:ln/>
        </p:spPr>
        <p:txBody>
          <a:bodyPr wrap="square" lIns="0" tIns="0" rIns="0" bIns="0" rtlCol="0" anchor="ctr"/>
          <a:lstStyle/>
          <a:p>
            <a:pPr indent="0" marL="0">
              <a:buNone/>
            </a:pPr>
            <a:r>
              <a:rPr lang="en-US" sz="950" b="1" dirty="0">
                <a:solidFill>
                  <a:srgbClr val="F0C772"/>
                </a:solidFill>
              </a:rPr>
              <a:t>TRINITARIAN HYMN STUDY</a:t>
            </a:r>
            <a:endParaRPr lang="en-US" sz="950" dirty="0"/>
          </a:p>
        </p:txBody>
      </p:sp>
      <p:sp>
        <p:nvSpPr>
          <p:cNvPr id="4" name="Text 1"/>
          <p:cNvSpPr/>
          <p:nvPr/>
        </p:nvSpPr>
        <p:spPr>
          <a:xfrm>
            <a:off x="685800" y="960120"/>
            <a:ext cx="5943600" cy="1554480"/>
          </a:xfrm>
          <a:prstGeom prst="rect">
            <a:avLst/>
          </a:prstGeom>
          <a:noFill/>
          <a:ln/>
        </p:spPr>
        <p:txBody>
          <a:bodyPr wrap="square" lIns="0" tIns="0" rIns="0" bIns="0" rtlCol="0" anchor="ctr">
            <a:normAutofit/>
          </a:bodyPr>
          <a:lstStyle/>
          <a:p>
            <a:pPr indent="0" marL="0">
              <a:buNone/>
            </a:pPr>
            <a:r>
              <a:rPr lang="en-US" sz="4400" b="1" dirty="0">
                <a:solidFill>
                  <a:srgbClr val="FFFFFF"/>
                </a:solidFill>
                <a:latin typeface="Aptos Display" pitchFamily="34" charset="0"/>
                <a:ea typeface="Aptos Display" pitchFamily="34" charset="-122"/>
                <a:cs typeface="Aptos Display" pitchFamily="34" charset="-120"/>
              </a:rPr>
              <a:t>Come Thou</a:t>
            </a:r>
            <a:endParaRPr lang="en-US" sz="4400" dirty="0"/>
          </a:p>
          <a:p>
            <a:pPr indent="0" marL="0">
              <a:buNone/>
            </a:pPr>
            <a:r>
              <a:rPr lang="en-US" sz="4400" b="1" dirty="0">
                <a:solidFill>
                  <a:srgbClr val="FFFFFF"/>
                </a:solidFill>
                <a:latin typeface="Aptos Display" pitchFamily="34" charset="0"/>
                <a:ea typeface="Aptos Display" pitchFamily="34" charset="-122"/>
                <a:cs typeface="Aptos Display" pitchFamily="34" charset="-120"/>
              </a:rPr>
              <a:t>Almighty King</a:t>
            </a:r>
            <a:endParaRPr lang="en-US" sz="4400" dirty="0"/>
          </a:p>
        </p:txBody>
      </p:sp>
      <p:sp>
        <p:nvSpPr>
          <p:cNvPr id="5" name="Text 2"/>
          <p:cNvSpPr/>
          <p:nvPr/>
        </p:nvSpPr>
        <p:spPr>
          <a:xfrm>
            <a:off x="713232" y="2788920"/>
            <a:ext cx="4937760" cy="731520"/>
          </a:xfrm>
          <a:prstGeom prst="rect">
            <a:avLst/>
          </a:prstGeom>
          <a:noFill/>
          <a:ln/>
        </p:spPr>
        <p:txBody>
          <a:bodyPr wrap="square" lIns="0" tIns="0" rIns="0" bIns="0" rtlCol="0" anchor="ctr">
            <a:normAutofit/>
          </a:bodyPr>
          <a:lstStyle/>
          <a:p>
            <a:pPr indent="0" marL="0">
              <a:buNone/>
            </a:pPr>
            <a:r>
              <a:rPr lang="en-US" sz="1900" dirty="0">
                <a:solidFill>
                  <a:srgbClr val="F0DFC7"/>
                </a:solidFill>
              </a:rPr>
              <a:t>Teaching Guide | Invocation, divine presence, and praise to the One in Three</a:t>
            </a:r>
            <a:endParaRPr lang="en-US" sz="1900" dirty="0"/>
          </a:p>
        </p:txBody>
      </p:sp>
      <p:sp>
        <p:nvSpPr>
          <p:cNvPr id="6" name="Text 3"/>
          <p:cNvSpPr/>
          <p:nvPr/>
        </p:nvSpPr>
        <p:spPr>
          <a:xfrm>
            <a:off x="731520" y="6172200"/>
            <a:ext cx="6400800" cy="228600"/>
          </a:xfrm>
          <a:prstGeom prst="rect">
            <a:avLst/>
          </a:prstGeom>
          <a:noFill/>
          <a:ln/>
        </p:spPr>
        <p:txBody>
          <a:bodyPr wrap="square" lIns="0" tIns="0" rIns="0" bIns="0" rtlCol="0" anchor="ctr"/>
          <a:lstStyle/>
          <a:p>
            <a:pPr indent="0" marL="0">
              <a:buNone/>
            </a:pPr>
            <a:r>
              <a:rPr lang="en-US" sz="1050" dirty="0">
                <a:solidFill>
                  <a:srgbClr val="EADBC9"/>
                </a:solidFill>
              </a:rPr>
              <a:t>Anonymous text, 1757 • Felice Giardini, ITALIAN HYMN, 1769</a:t>
            </a:r>
            <a:endParaRPr lang="en-US" sz="1050" dirty="0"/>
          </a:p>
        </p:txBody>
      </p:sp>
      <p:sp>
        <p:nvSpPr>
          <p:cNvPr id="8" name="Text 4"/>
          <p:cNvSpPr/>
          <p:nvPr/>
        </p:nvSpPr>
        <p:spPr>
          <a:xfrm>
            <a:off x="9509760" y="6473952"/>
            <a:ext cx="2057400" cy="164592"/>
          </a:xfrm>
          <a:prstGeom prst="rect">
            <a:avLst/>
          </a:prstGeom>
          <a:noFill/>
          <a:ln/>
        </p:spPr>
        <p:txBody>
          <a:bodyPr wrap="square" lIns="0" tIns="0" rIns="0" bIns="0" rtlCol="0" anchor="ctr"/>
          <a:lstStyle/>
          <a:p>
            <a:pPr algn="r" indent="0" marL="0">
              <a:buNone/>
            </a:pPr>
            <a:r>
              <a:rPr lang="en-US" sz="750" dirty="0">
                <a:solidFill>
                  <a:srgbClr val="D0C0A8"/>
                </a:solidFill>
              </a:rPr>
              <a:t>Come Thou Almighty King | Teaching Guide | 1</a:t>
            </a:r>
            <a:endParaRPr lang="en-US" sz="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mnt/data/come_king_assets/still_16x9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566928" y="384048"/>
            <a:ext cx="6675120" cy="548640"/>
          </a:xfrm>
          <a:prstGeom prst="rect">
            <a:avLst/>
          </a:prstGeom>
          <a:noFill/>
          <a:ln/>
        </p:spPr>
        <p:txBody>
          <a:bodyPr wrap="square" lIns="0" tIns="0" rIns="0" bIns="0" rtlCol="0" anchor="ctr"/>
          <a:lstStyle/>
          <a:p>
            <a:pPr indent="0" marL="0">
              <a:buNone/>
            </a:pPr>
            <a:r>
              <a:rPr lang="en-US" sz="2600" b="1" dirty="0">
                <a:solidFill>
                  <a:srgbClr val="FFFFFF"/>
                </a:solidFill>
                <a:latin typeface="Aptos Display" pitchFamily="34" charset="0"/>
                <a:ea typeface="Aptos Display" pitchFamily="34" charset="-122"/>
                <a:cs typeface="Aptos Display" pitchFamily="34" charset="-120"/>
              </a:rPr>
              <a:t>Stanza 4: The Great One in Three</a:t>
            </a:r>
            <a:endParaRPr lang="en-US" sz="2600" dirty="0"/>
          </a:p>
        </p:txBody>
      </p:sp>
      <p:sp>
        <p:nvSpPr>
          <p:cNvPr id="4" name="Text 1"/>
          <p:cNvSpPr/>
          <p:nvPr/>
        </p:nvSpPr>
        <p:spPr>
          <a:xfrm>
            <a:off x="585216" y="960120"/>
            <a:ext cx="6492240" cy="320040"/>
          </a:xfrm>
          <a:prstGeom prst="rect">
            <a:avLst/>
          </a:prstGeom>
          <a:noFill/>
          <a:ln/>
        </p:spPr>
        <p:txBody>
          <a:bodyPr wrap="square" lIns="0" tIns="0" rIns="0" bIns="0" rtlCol="0" anchor="ctr"/>
          <a:lstStyle/>
          <a:p>
            <a:pPr indent="0" marL="0">
              <a:buNone/>
            </a:pPr>
            <a:r>
              <a:rPr lang="en-US" sz="1250" i="1" dirty="0">
                <a:solidFill>
                  <a:srgbClr val="EADBC9"/>
                </a:solidFill>
              </a:rPr>
              <a:t>From invocation to eternal adoration</a:t>
            </a:r>
            <a:endParaRPr lang="en-US" sz="1250" dirty="0"/>
          </a:p>
        </p:txBody>
      </p:sp>
      <p:sp>
        <p:nvSpPr>
          <p:cNvPr id="5" name="Text 2"/>
          <p:cNvSpPr/>
          <p:nvPr/>
        </p:nvSpPr>
        <p:spPr>
          <a:xfrm>
            <a:off x="868680" y="1417320"/>
            <a:ext cx="6309360" cy="1024128"/>
          </a:xfrm>
          <a:prstGeom prst="rect">
            <a:avLst/>
          </a:prstGeom>
          <a:noFill/>
          <a:ln/>
        </p:spPr>
        <p:txBody>
          <a:bodyPr wrap="square" lIns="635" tIns="635" rIns="635" bIns="635" rtlCol="0" anchor="ctr">
            <a:normAutofit/>
          </a:bodyPr>
          <a:lstStyle/>
          <a:p>
            <a:pPr indent="0" marL="0">
              <a:buNone/>
            </a:pPr>
            <a:r>
              <a:rPr lang="en-US" sz="2600" b="1" dirty="0">
                <a:solidFill>
                  <a:srgbClr val="FFFFFF"/>
                </a:solidFill>
                <a:latin typeface="Aptos Display" pitchFamily="34" charset="0"/>
                <a:ea typeface="Aptos Display" pitchFamily="34" charset="-122"/>
                <a:cs typeface="Aptos Display" pitchFamily="34" charset="-120"/>
              </a:rPr>
              <a:t>To Thee, great One in Three, the highest praises be.</a:t>
            </a:r>
            <a:endParaRPr lang="en-US" sz="2600" dirty="0"/>
          </a:p>
        </p:txBody>
      </p:sp>
      <p:sp>
        <p:nvSpPr>
          <p:cNvPr id="6" name="Text 3"/>
          <p:cNvSpPr/>
          <p:nvPr/>
        </p:nvSpPr>
        <p:spPr>
          <a:xfrm>
            <a:off x="914400" y="2880360"/>
            <a:ext cx="6217920" cy="2148840"/>
          </a:xfrm>
          <a:prstGeom prst="rect">
            <a:avLst/>
          </a:prstGeom>
          <a:noFill/>
          <a:ln/>
        </p:spPr>
        <p:txBody>
          <a:bodyPr wrap="square" lIns="635" tIns="635" rIns="635" bIns="635" rtlCol="0" anchor="t">
            <a:normAutofit/>
          </a:bodyPr>
          <a:lstStyle/>
          <a:p>
            <a:r>
              <a:rPr lang="en-US" sz="1750" dirty="0">
                <a:solidFill>
                  <a:srgbClr val="FFFFFF"/>
                </a:solidFill>
                <a:latin typeface="Aptos" pitchFamily="34" charset="0"/>
                <a:ea typeface="Aptos" pitchFamily="34" charset="-122"/>
                <a:cs typeface="Aptos" pitchFamily="34" charset="-120"/>
              </a:rPr>
              <a:t>The final stanza preserves both distinction and unity: Father, Son, and Spirit - one God.</a:t>
            </a:r>
            <a:endParaRPr lang="en-US" sz="1750" dirty="0"/>
          </a:p>
          <a:p>
            <a:r>
              <a:rPr lang="en-US" sz="1750" dirty="0">
                <a:solidFill>
                  <a:srgbClr val="FFFFFF"/>
                </a:solidFill>
                <a:latin typeface="Aptos" pitchFamily="34" charset="0"/>
                <a:ea typeface="Aptos" pitchFamily="34" charset="-122"/>
                <a:cs typeface="Aptos" pitchFamily="34" charset="-120"/>
              </a:rPr>
              <a:t>Present worship anticipates future glory: “Thy sovereign majesty may we in glory see.”</a:t>
            </a:r>
            <a:endParaRPr lang="en-US" sz="1750" dirty="0"/>
          </a:p>
          <a:p>
            <a:r>
              <a:rPr lang="en-US" sz="1750" dirty="0">
                <a:solidFill>
                  <a:srgbClr val="FFFFFF"/>
                </a:solidFill>
                <a:latin typeface="Aptos" pitchFamily="34" charset="0"/>
                <a:ea typeface="Aptos" pitchFamily="34" charset="-122"/>
                <a:cs typeface="Aptos" pitchFamily="34" charset="-120"/>
              </a:rPr>
              <a:t>The hymn ends with love and adoration, not abstract explanation.</a:t>
            </a:r>
            <a:endParaRPr lang="en-US" sz="1750" dirty="0"/>
          </a:p>
        </p:txBody>
      </p:sp>
      <p:sp>
        <p:nvSpPr>
          <p:cNvPr id="7" name="Text 4"/>
          <p:cNvSpPr/>
          <p:nvPr/>
        </p:nvSpPr>
        <p:spPr>
          <a:xfrm>
            <a:off x="9509760" y="6473952"/>
            <a:ext cx="2057400" cy="164592"/>
          </a:xfrm>
          <a:prstGeom prst="rect">
            <a:avLst/>
          </a:prstGeom>
          <a:noFill/>
          <a:ln/>
        </p:spPr>
        <p:txBody>
          <a:bodyPr wrap="square" lIns="0" tIns="0" rIns="0" bIns="0" rtlCol="0" anchor="ctr"/>
          <a:lstStyle/>
          <a:p>
            <a:pPr algn="r" indent="0" marL="0">
              <a:buNone/>
            </a:pPr>
            <a:r>
              <a:rPr lang="en-US" sz="750" dirty="0">
                <a:solidFill>
                  <a:srgbClr val="D0C0A8"/>
                </a:solidFill>
              </a:rPr>
              <a:t>Come Thou Almighty King | Teaching Guide | 10</a:t>
            </a:r>
            <a:endParaRPr lang="en-US" sz="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47472"/>
            <a:ext cx="4572000" cy="256032"/>
          </a:xfrm>
          <a:prstGeom prst="rect">
            <a:avLst/>
          </a:prstGeom>
          <a:noFill/>
          <a:ln/>
        </p:spPr>
        <p:txBody>
          <a:bodyPr wrap="square" lIns="0" tIns="0" rIns="0" bIns="0" rtlCol="0" anchor="ctr"/>
          <a:lstStyle/>
          <a:p>
            <a:pPr indent="0" marL="0">
              <a:buNone/>
            </a:pPr>
            <a:r>
              <a:rPr lang="en-US" sz="950" b="1" dirty="0">
                <a:solidFill>
                  <a:srgbClr val="B9802D"/>
                </a:solidFill>
              </a:rPr>
              <a:t>SLIDE 11</a:t>
            </a:r>
            <a:endParaRPr lang="en-US" sz="950" dirty="0"/>
          </a:p>
        </p:txBody>
      </p:sp>
      <p:sp>
        <p:nvSpPr>
          <p:cNvPr id="3" name="Text 1"/>
          <p:cNvSpPr/>
          <p:nvPr/>
        </p:nvSpPr>
        <p:spPr>
          <a:xfrm>
            <a:off x="566928" y="621792"/>
            <a:ext cx="6126480" cy="420624"/>
          </a:xfrm>
          <a:prstGeom prst="rect">
            <a:avLst/>
          </a:prstGeom>
          <a:noFill/>
          <a:ln/>
        </p:spPr>
        <p:txBody>
          <a:bodyPr wrap="square" lIns="0" tIns="0" rIns="0" bIns="0" rtlCol="0" anchor="ctr"/>
          <a:lstStyle/>
          <a:p>
            <a:pPr indent="0" marL="0">
              <a:buNone/>
            </a:pPr>
            <a:r>
              <a:rPr lang="en-US" sz="2400" b="1" dirty="0">
                <a:solidFill>
                  <a:srgbClr val="2E241B"/>
                </a:solidFill>
                <a:latin typeface="Aptos Display" pitchFamily="34" charset="0"/>
                <a:ea typeface="Aptos Display" pitchFamily="34" charset="-122"/>
                <a:cs typeface="Aptos Display" pitchFamily="34" charset="-120"/>
              </a:rPr>
              <a:t>Theological Themes</a:t>
            </a:r>
            <a:endParaRPr lang="en-US" sz="2400" dirty="0"/>
          </a:p>
        </p:txBody>
      </p:sp>
      <p:sp>
        <p:nvSpPr>
          <p:cNvPr id="4" name="Text 2"/>
          <p:cNvSpPr/>
          <p:nvPr/>
        </p:nvSpPr>
        <p:spPr>
          <a:xfrm>
            <a:off x="585216" y="1069848"/>
            <a:ext cx="5852160" cy="246888"/>
          </a:xfrm>
          <a:prstGeom prst="rect">
            <a:avLst/>
          </a:prstGeom>
          <a:noFill/>
          <a:ln/>
        </p:spPr>
        <p:txBody>
          <a:bodyPr wrap="square" lIns="0" tIns="0" rIns="0" bIns="0" rtlCol="0" anchor="ctr"/>
          <a:lstStyle/>
          <a:p>
            <a:pPr indent="0" marL="0">
              <a:buNone/>
            </a:pPr>
            <a:r>
              <a:rPr lang="en-US" sz="1200" dirty="0">
                <a:solidFill>
                  <a:srgbClr val="6F604F"/>
                </a:solidFill>
              </a:rPr>
              <a:t>What this hymn teaches the church to believe and pray</a:t>
            </a:r>
            <a:endParaRPr lang="en-US" sz="1200" dirty="0"/>
          </a:p>
        </p:txBody>
      </p:sp>
      <p:sp>
        <p:nvSpPr>
          <p:cNvPr id="5" name="Text 3"/>
          <p:cNvSpPr/>
          <p:nvPr/>
        </p:nvSpPr>
        <p:spPr>
          <a:xfrm>
            <a:off x="777240" y="1600200"/>
            <a:ext cx="4206240" cy="320040"/>
          </a:xfrm>
          <a:prstGeom prst="rect">
            <a:avLst/>
          </a:prstGeom>
          <a:noFill/>
          <a:ln/>
        </p:spPr>
        <p:txBody>
          <a:bodyPr wrap="square" lIns="0" tIns="0" rIns="0" bIns="0" rtlCol="0" anchor="ctr"/>
          <a:lstStyle/>
          <a:p>
            <a:pPr indent="0" marL="0">
              <a:buNone/>
            </a:pPr>
            <a:r>
              <a:rPr lang="en-US" sz="2000" b="1" dirty="0">
                <a:solidFill>
                  <a:srgbClr val="B9802D"/>
                </a:solidFill>
              </a:rPr>
              <a:t>Invocation</a:t>
            </a:r>
            <a:endParaRPr lang="en-US" sz="2000" dirty="0"/>
          </a:p>
        </p:txBody>
      </p:sp>
      <p:sp>
        <p:nvSpPr>
          <p:cNvPr id="6" name="Text 4"/>
          <p:cNvSpPr/>
          <p:nvPr/>
        </p:nvSpPr>
        <p:spPr>
          <a:xfrm>
            <a:off x="777240" y="2103120"/>
            <a:ext cx="4480560" cy="685800"/>
          </a:xfrm>
          <a:prstGeom prst="rect">
            <a:avLst/>
          </a:prstGeom>
          <a:noFill/>
          <a:ln/>
        </p:spPr>
        <p:txBody>
          <a:bodyPr wrap="square" lIns="254" tIns="254" rIns="254" bIns="254" rtlCol="0" anchor="ctr">
            <a:normAutofit/>
          </a:bodyPr>
          <a:lstStyle/>
          <a:p>
            <a:pPr indent="0" marL="0">
              <a:buNone/>
            </a:pPr>
            <a:r>
              <a:rPr lang="en-US" sz="1700" dirty="0">
                <a:solidFill>
                  <a:srgbClr val="2E241B"/>
                </a:solidFill>
              </a:rPr>
              <a:t>Worship asks God to come among His people.</a:t>
            </a:r>
            <a:endParaRPr lang="en-US" sz="1700" dirty="0"/>
          </a:p>
        </p:txBody>
      </p:sp>
      <p:sp>
        <p:nvSpPr>
          <p:cNvPr id="7" name="Text 5"/>
          <p:cNvSpPr/>
          <p:nvPr/>
        </p:nvSpPr>
        <p:spPr>
          <a:xfrm>
            <a:off x="6263640" y="1600200"/>
            <a:ext cx="4206240" cy="320040"/>
          </a:xfrm>
          <a:prstGeom prst="rect">
            <a:avLst/>
          </a:prstGeom>
          <a:noFill/>
          <a:ln/>
        </p:spPr>
        <p:txBody>
          <a:bodyPr wrap="square" lIns="0" tIns="0" rIns="0" bIns="0" rtlCol="0" anchor="ctr"/>
          <a:lstStyle/>
          <a:p>
            <a:pPr indent="0" marL="0">
              <a:buNone/>
            </a:pPr>
            <a:r>
              <a:rPr lang="en-US" sz="2000" b="1" dirty="0">
                <a:solidFill>
                  <a:srgbClr val="B9802D"/>
                </a:solidFill>
              </a:rPr>
              <a:t>Trinity</a:t>
            </a:r>
            <a:endParaRPr lang="en-US" sz="2000" dirty="0"/>
          </a:p>
        </p:txBody>
      </p:sp>
      <p:sp>
        <p:nvSpPr>
          <p:cNvPr id="8" name="Text 6"/>
          <p:cNvSpPr/>
          <p:nvPr/>
        </p:nvSpPr>
        <p:spPr>
          <a:xfrm>
            <a:off x="6263640" y="2103120"/>
            <a:ext cx="4480560" cy="685800"/>
          </a:xfrm>
          <a:prstGeom prst="rect">
            <a:avLst/>
          </a:prstGeom>
          <a:noFill/>
          <a:ln/>
        </p:spPr>
        <p:txBody>
          <a:bodyPr wrap="square" lIns="254" tIns="254" rIns="254" bIns="254" rtlCol="0" anchor="ctr">
            <a:normAutofit/>
          </a:bodyPr>
          <a:lstStyle/>
          <a:p>
            <a:pPr indent="0" marL="0">
              <a:buNone/>
            </a:pPr>
            <a:r>
              <a:rPr lang="en-US" sz="1700" dirty="0">
                <a:solidFill>
                  <a:srgbClr val="2E241B"/>
                </a:solidFill>
              </a:rPr>
              <a:t>The Father, Son, and Spirit are addressed distinctly and adored as one God.</a:t>
            </a:r>
            <a:endParaRPr lang="en-US" sz="1700" dirty="0"/>
          </a:p>
        </p:txBody>
      </p:sp>
      <p:sp>
        <p:nvSpPr>
          <p:cNvPr id="9" name="Text 7"/>
          <p:cNvSpPr/>
          <p:nvPr/>
        </p:nvSpPr>
        <p:spPr>
          <a:xfrm>
            <a:off x="777240" y="3474720"/>
            <a:ext cx="4206240" cy="320040"/>
          </a:xfrm>
          <a:prstGeom prst="rect">
            <a:avLst/>
          </a:prstGeom>
          <a:noFill/>
          <a:ln/>
        </p:spPr>
        <p:txBody>
          <a:bodyPr wrap="square" lIns="0" tIns="0" rIns="0" bIns="0" rtlCol="0" anchor="ctr"/>
          <a:lstStyle/>
          <a:p>
            <a:pPr indent="0" marL="0">
              <a:buNone/>
            </a:pPr>
            <a:r>
              <a:rPr lang="en-US" sz="2000" b="1" dirty="0">
                <a:solidFill>
                  <a:srgbClr val="B9802D"/>
                </a:solidFill>
              </a:rPr>
              <a:t>Word and witness</a:t>
            </a:r>
            <a:endParaRPr lang="en-US" sz="2000" dirty="0"/>
          </a:p>
        </p:txBody>
      </p:sp>
      <p:sp>
        <p:nvSpPr>
          <p:cNvPr id="10" name="Text 8"/>
          <p:cNvSpPr/>
          <p:nvPr/>
        </p:nvSpPr>
        <p:spPr>
          <a:xfrm>
            <a:off x="777240" y="3977640"/>
            <a:ext cx="4480560" cy="685800"/>
          </a:xfrm>
          <a:prstGeom prst="rect">
            <a:avLst/>
          </a:prstGeom>
          <a:noFill/>
          <a:ln/>
        </p:spPr>
        <p:txBody>
          <a:bodyPr wrap="square" lIns="254" tIns="254" rIns="254" bIns="254" rtlCol="0" anchor="ctr">
            <a:normAutofit/>
          </a:bodyPr>
          <a:lstStyle/>
          <a:p>
            <a:pPr indent="0" marL="0">
              <a:buNone/>
            </a:pPr>
            <a:r>
              <a:rPr lang="en-US" sz="1700" dirty="0">
                <a:solidFill>
                  <a:srgbClr val="2E241B"/>
                </a:solidFill>
              </a:rPr>
              <a:t>Christ blesses the word; the Spirit bears sacred witness.</a:t>
            </a:r>
            <a:endParaRPr lang="en-US" sz="1700" dirty="0"/>
          </a:p>
        </p:txBody>
      </p:sp>
      <p:sp>
        <p:nvSpPr>
          <p:cNvPr id="11" name="Text 9"/>
          <p:cNvSpPr/>
          <p:nvPr/>
        </p:nvSpPr>
        <p:spPr>
          <a:xfrm>
            <a:off x="6263640" y="3474720"/>
            <a:ext cx="4206240" cy="320040"/>
          </a:xfrm>
          <a:prstGeom prst="rect">
            <a:avLst/>
          </a:prstGeom>
          <a:noFill/>
          <a:ln/>
        </p:spPr>
        <p:txBody>
          <a:bodyPr wrap="square" lIns="0" tIns="0" rIns="0" bIns="0" rtlCol="0" anchor="ctr"/>
          <a:lstStyle/>
          <a:p>
            <a:pPr indent="0" marL="0">
              <a:buNone/>
            </a:pPr>
            <a:r>
              <a:rPr lang="en-US" sz="2000" b="1" dirty="0">
                <a:solidFill>
                  <a:srgbClr val="B9802D"/>
                </a:solidFill>
              </a:rPr>
              <a:t>Majesty and mercy</a:t>
            </a:r>
            <a:endParaRPr lang="en-US" sz="2000" dirty="0"/>
          </a:p>
        </p:txBody>
      </p:sp>
      <p:sp>
        <p:nvSpPr>
          <p:cNvPr id="12" name="Text 10"/>
          <p:cNvSpPr/>
          <p:nvPr/>
        </p:nvSpPr>
        <p:spPr>
          <a:xfrm>
            <a:off x="6263640" y="3977640"/>
            <a:ext cx="4480560" cy="685800"/>
          </a:xfrm>
          <a:prstGeom prst="rect">
            <a:avLst/>
          </a:prstGeom>
          <a:noFill/>
          <a:ln/>
        </p:spPr>
        <p:txBody>
          <a:bodyPr wrap="square" lIns="254" tIns="254" rIns="254" bIns="254" rtlCol="0" anchor="ctr">
            <a:normAutofit/>
          </a:bodyPr>
          <a:lstStyle/>
          <a:p>
            <a:pPr indent="0" marL="0">
              <a:buNone/>
            </a:pPr>
            <a:r>
              <a:rPr lang="en-US" sz="1700" dirty="0">
                <a:solidFill>
                  <a:srgbClr val="2E241B"/>
                </a:solidFill>
              </a:rPr>
              <a:t>God is sovereign, victorious, almighty, and graciously near.</a:t>
            </a:r>
            <a:endParaRPr lang="en-US" sz="1700" dirty="0"/>
          </a:p>
        </p:txBody>
      </p:sp>
      <p:sp>
        <p:nvSpPr>
          <p:cNvPr id="13" name="Text 11"/>
          <p:cNvSpPr/>
          <p:nvPr/>
        </p:nvSpPr>
        <p:spPr>
          <a:xfrm>
            <a:off x="9509760" y="6473952"/>
            <a:ext cx="2057400" cy="164592"/>
          </a:xfrm>
          <a:prstGeom prst="rect">
            <a:avLst/>
          </a:prstGeom>
          <a:noFill/>
          <a:ln/>
        </p:spPr>
        <p:txBody>
          <a:bodyPr wrap="square" lIns="0" tIns="0" rIns="0" bIns="0" rtlCol="0" anchor="ctr"/>
          <a:lstStyle/>
          <a:p>
            <a:pPr algn="r" indent="0" marL="0">
              <a:buNone/>
            </a:pPr>
            <a:r>
              <a:rPr lang="en-US" sz="750" dirty="0">
                <a:solidFill>
                  <a:srgbClr val="9A8772"/>
                </a:solidFill>
              </a:rPr>
              <a:t>Come Thou Almighty King | Teaching Guide | 11</a:t>
            </a:r>
            <a:endParaRPr lang="en-US" sz="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mnt/data/come_king_assets/group_16x9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566928" y="384048"/>
            <a:ext cx="6675120" cy="548640"/>
          </a:xfrm>
          <a:prstGeom prst="rect">
            <a:avLst/>
          </a:prstGeom>
          <a:noFill/>
          <a:ln/>
        </p:spPr>
        <p:txBody>
          <a:bodyPr wrap="square" lIns="0" tIns="0" rIns="0" bIns="0" rtlCol="0" anchor="ctr"/>
          <a:lstStyle/>
          <a:p>
            <a:pPr indent="0" marL="0">
              <a:buNone/>
            </a:pPr>
            <a:r>
              <a:rPr lang="en-US" sz="2600" b="1" dirty="0">
                <a:solidFill>
                  <a:srgbClr val="FFFFFF"/>
                </a:solidFill>
                <a:latin typeface="Aptos Display" pitchFamily="34" charset="0"/>
                <a:ea typeface="Aptos Display" pitchFamily="34" charset="-122"/>
                <a:cs typeface="Aptos Display" pitchFamily="34" charset="-120"/>
              </a:rPr>
              <a:t>Worship &amp; Teaching Use</a:t>
            </a:r>
            <a:endParaRPr lang="en-US" sz="2600" dirty="0"/>
          </a:p>
        </p:txBody>
      </p:sp>
      <p:sp>
        <p:nvSpPr>
          <p:cNvPr id="4" name="Text 1"/>
          <p:cNvSpPr/>
          <p:nvPr/>
        </p:nvSpPr>
        <p:spPr>
          <a:xfrm>
            <a:off x="585216" y="960120"/>
            <a:ext cx="6492240" cy="320040"/>
          </a:xfrm>
          <a:prstGeom prst="rect">
            <a:avLst/>
          </a:prstGeom>
          <a:noFill/>
          <a:ln/>
        </p:spPr>
        <p:txBody>
          <a:bodyPr wrap="square" lIns="0" tIns="0" rIns="0" bIns="0" rtlCol="0" anchor="ctr"/>
          <a:lstStyle/>
          <a:p>
            <a:pPr indent="0" marL="0">
              <a:buNone/>
            </a:pPr>
            <a:r>
              <a:rPr lang="en-US" sz="1250" i="1" dirty="0">
                <a:solidFill>
                  <a:srgbClr val="EADBC9"/>
                </a:solidFill>
              </a:rPr>
              <a:t>Where the hymn serves the church well</a:t>
            </a:r>
            <a:endParaRPr lang="en-US" sz="1250" dirty="0"/>
          </a:p>
        </p:txBody>
      </p:sp>
      <p:sp>
        <p:nvSpPr>
          <p:cNvPr id="5" name="Text 2"/>
          <p:cNvSpPr/>
          <p:nvPr/>
        </p:nvSpPr>
        <p:spPr>
          <a:xfrm>
            <a:off x="822960" y="1645920"/>
            <a:ext cx="5852160" cy="3474720"/>
          </a:xfrm>
          <a:prstGeom prst="rect">
            <a:avLst/>
          </a:prstGeom>
          <a:noFill/>
          <a:ln/>
        </p:spPr>
        <p:txBody>
          <a:bodyPr wrap="square" lIns="635" tIns="635" rIns="635" bIns="635" rtlCol="0" anchor="t">
            <a:normAutofit/>
          </a:bodyPr>
          <a:lstStyle/>
          <a:p>
            <a:r>
              <a:rPr lang="en-US" sz="1800" dirty="0">
                <a:solidFill>
                  <a:srgbClr val="FFFFFF"/>
                </a:solidFill>
                <a:latin typeface="Aptos" pitchFamily="34" charset="0"/>
                <a:ea typeface="Aptos" pitchFamily="34" charset="-122"/>
                <a:cs typeface="Aptos" pitchFamily="34" charset="-120"/>
              </a:rPr>
              <a:t>Trinity Sunday: compact catechesis in praise.</a:t>
            </a:r>
            <a:endParaRPr lang="en-US" sz="1800" dirty="0"/>
          </a:p>
          <a:p>
            <a:r>
              <a:rPr lang="en-US" sz="1800" dirty="0">
                <a:solidFill>
                  <a:srgbClr val="FFFFFF"/>
                </a:solidFill>
                <a:latin typeface="Aptos" pitchFamily="34" charset="0"/>
                <a:ea typeface="Aptos" pitchFamily="34" charset="-122"/>
                <a:cs typeface="Aptos" pitchFamily="34" charset="-120"/>
              </a:rPr>
              <a:t>Opening worship: a prayer for God-enabled praise and presence.</a:t>
            </a:r>
            <a:endParaRPr lang="en-US" sz="1800" dirty="0"/>
          </a:p>
          <a:p>
            <a:r>
              <a:rPr lang="en-US" sz="1800" dirty="0">
                <a:solidFill>
                  <a:srgbClr val="FFFFFF"/>
                </a:solidFill>
                <a:latin typeface="Aptos" pitchFamily="34" charset="0"/>
                <a:ea typeface="Aptos" pitchFamily="34" charset="-122"/>
                <a:cs typeface="Aptos" pitchFamily="34" charset="-120"/>
              </a:rPr>
              <a:t>Ordination or commissioning: dependence on Christ's word and the Spirit's power.</a:t>
            </a:r>
            <a:endParaRPr lang="en-US" sz="1800" dirty="0"/>
          </a:p>
          <a:p>
            <a:r>
              <a:rPr lang="en-US" sz="1800" dirty="0">
                <a:solidFill>
                  <a:srgbClr val="FFFFFF"/>
                </a:solidFill>
                <a:latin typeface="Aptos" pitchFamily="34" charset="0"/>
                <a:ea typeface="Aptos" pitchFamily="34" charset="-122"/>
                <a:cs typeface="Aptos" pitchFamily="34" charset="-120"/>
              </a:rPr>
              <a:t>Teaching series on the Trinity: accessible structure for doctrinal formation.</a:t>
            </a:r>
            <a:endParaRPr lang="en-US" sz="1800" dirty="0"/>
          </a:p>
        </p:txBody>
      </p:sp>
      <p:sp>
        <p:nvSpPr>
          <p:cNvPr id="6" name="Text 3"/>
          <p:cNvSpPr/>
          <p:nvPr/>
        </p:nvSpPr>
        <p:spPr>
          <a:xfrm>
            <a:off x="868680" y="5577840"/>
            <a:ext cx="6858000" cy="502920"/>
          </a:xfrm>
          <a:prstGeom prst="rect">
            <a:avLst/>
          </a:prstGeom>
          <a:noFill/>
          <a:ln/>
        </p:spPr>
        <p:txBody>
          <a:bodyPr wrap="square" lIns="254" tIns="254" rIns="254" bIns="254" rtlCol="0" anchor="ctr">
            <a:normAutofit/>
          </a:bodyPr>
          <a:lstStyle/>
          <a:p>
            <a:pPr indent="0" marL="0">
              <a:buNone/>
            </a:pPr>
            <a:r>
              <a:rPr lang="en-US" sz="1450" b="1" dirty="0">
                <a:solidFill>
                  <a:srgbClr val="F6D890"/>
                </a:solidFill>
              </a:rPr>
              <a:t>Not primarily an Easter hymn: the address to the Incarnate Word is Christ-centered, but the hymn's main focus is Trinitarian invocation.</a:t>
            </a:r>
            <a:endParaRPr lang="en-US" sz="1450" dirty="0"/>
          </a:p>
        </p:txBody>
      </p:sp>
      <p:sp>
        <p:nvSpPr>
          <p:cNvPr id="7" name="Text 4"/>
          <p:cNvSpPr/>
          <p:nvPr/>
        </p:nvSpPr>
        <p:spPr>
          <a:xfrm>
            <a:off x="9509760" y="6473952"/>
            <a:ext cx="2057400" cy="164592"/>
          </a:xfrm>
          <a:prstGeom prst="rect">
            <a:avLst/>
          </a:prstGeom>
          <a:noFill/>
          <a:ln/>
        </p:spPr>
        <p:txBody>
          <a:bodyPr wrap="square" lIns="0" tIns="0" rIns="0" bIns="0" rtlCol="0" anchor="ctr"/>
          <a:lstStyle/>
          <a:p>
            <a:pPr algn="r" indent="0" marL="0">
              <a:buNone/>
            </a:pPr>
            <a:r>
              <a:rPr lang="en-US" sz="750" dirty="0">
                <a:solidFill>
                  <a:srgbClr val="D0C0A8"/>
                </a:solidFill>
              </a:rPr>
              <a:t>Come Thou Almighty King | Teaching Guide | 12</a:t>
            </a:r>
            <a:endParaRPr lang="en-US" sz="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47472"/>
            <a:ext cx="4572000" cy="256032"/>
          </a:xfrm>
          <a:prstGeom prst="rect">
            <a:avLst/>
          </a:prstGeom>
          <a:noFill/>
          <a:ln/>
        </p:spPr>
        <p:txBody>
          <a:bodyPr wrap="square" lIns="0" tIns="0" rIns="0" bIns="0" rtlCol="0" anchor="ctr"/>
          <a:lstStyle/>
          <a:p>
            <a:pPr indent="0" marL="0">
              <a:buNone/>
            </a:pPr>
            <a:r>
              <a:rPr lang="en-US" sz="950" b="1" dirty="0">
                <a:solidFill>
                  <a:srgbClr val="B9802D"/>
                </a:solidFill>
              </a:rPr>
              <a:t>SLIDE 13</a:t>
            </a:r>
            <a:endParaRPr lang="en-US" sz="950" dirty="0"/>
          </a:p>
        </p:txBody>
      </p:sp>
      <p:sp>
        <p:nvSpPr>
          <p:cNvPr id="3" name="Text 1"/>
          <p:cNvSpPr/>
          <p:nvPr/>
        </p:nvSpPr>
        <p:spPr>
          <a:xfrm>
            <a:off x="566928" y="621792"/>
            <a:ext cx="6126480" cy="420624"/>
          </a:xfrm>
          <a:prstGeom prst="rect">
            <a:avLst/>
          </a:prstGeom>
          <a:noFill/>
          <a:ln/>
        </p:spPr>
        <p:txBody>
          <a:bodyPr wrap="square" lIns="0" tIns="0" rIns="0" bIns="0" rtlCol="0" anchor="ctr"/>
          <a:lstStyle/>
          <a:p>
            <a:pPr indent="0" marL="0">
              <a:buNone/>
            </a:pPr>
            <a:r>
              <a:rPr lang="en-US" sz="2400" b="1" dirty="0">
                <a:solidFill>
                  <a:srgbClr val="2E241B"/>
                </a:solidFill>
                <a:latin typeface="Aptos Display" pitchFamily="34" charset="0"/>
                <a:ea typeface="Aptos Display" pitchFamily="34" charset="-122"/>
                <a:cs typeface="Aptos Display" pitchFamily="34" charset="-120"/>
              </a:rPr>
              <a:t>Small Group Discussion</a:t>
            </a:r>
            <a:endParaRPr lang="en-US" sz="2400" dirty="0"/>
          </a:p>
        </p:txBody>
      </p:sp>
      <p:sp>
        <p:nvSpPr>
          <p:cNvPr id="4" name="Text 2"/>
          <p:cNvSpPr/>
          <p:nvPr/>
        </p:nvSpPr>
        <p:spPr>
          <a:xfrm>
            <a:off x="585216" y="1069848"/>
            <a:ext cx="5852160" cy="246888"/>
          </a:xfrm>
          <a:prstGeom prst="rect">
            <a:avLst/>
          </a:prstGeom>
          <a:noFill/>
          <a:ln/>
        </p:spPr>
        <p:txBody>
          <a:bodyPr wrap="square" lIns="0" tIns="0" rIns="0" bIns="0" rtlCol="0" anchor="ctr"/>
          <a:lstStyle/>
          <a:p>
            <a:pPr indent="0" marL="0">
              <a:buNone/>
            </a:pPr>
            <a:r>
              <a:rPr lang="en-US" sz="1200" dirty="0">
                <a:solidFill>
                  <a:srgbClr val="6F604F"/>
                </a:solidFill>
              </a:rPr>
              <a:t>Questions that move from text to life</a:t>
            </a:r>
            <a:endParaRPr lang="en-US" sz="1200" dirty="0"/>
          </a:p>
        </p:txBody>
      </p:sp>
      <p:sp>
        <p:nvSpPr>
          <p:cNvPr id="5" name="Text 3"/>
          <p:cNvSpPr/>
          <p:nvPr/>
        </p:nvSpPr>
        <p:spPr>
          <a:xfrm>
            <a:off x="731520" y="1508760"/>
            <a:ext cx="6583680" cy="4297680"/>
          </a:xfrm>
          <a:prstGeom prst="rect">
            <a:avLst/>
          </a:prstGeom>
          <a:noFill/>
          <a:ln/>
        </p:spPr>
        <p:txBody>
          <a:bodyPr wrap="square" lIns="635" tIns="635" rIns="635" bIns="635" rtlCol="0" anchor="t">
            <a:normAutofit/>
          </a:bodyPr>
          <a:lstStyle/>
          <a:p>
            <a:r>
              <a:rPr lang="en-US" sz="1800" dirty="0">
                <a:solidFill>
                  <a:srgbClr val="2E241B"/>
                </a:solidFill>
                <a:latin typeface="Aptos" pitchFamily="34" charset="0"/>
                <a:ea typeface="Aptos" pitchFamily="34" charset="-122"/>
                <a:cs typeface="Aptos" pitchFamily="34" charset="-120"/>
              </a:rPr>
              <a:t>What does the hymn ask each person of the Trinity to do?</a:t>
            </a:r>
            <a:endParaRPr lang="en-US" sz="1800" dirty="0"/>
          </a:p>
          <a:p>
            <a:r>
              <a:rPr lang="en-US" sz="1800" dirty="0">
                <a:solidFill>
                  <a:srgbClr val="2E241B"/>
                </a:solidFill>
                <a:latin typeface="Aptos" pitchFamily="34" charset="0"/>
                <a:ea typeface="Aptos" pitchFamily="34" charset="-122"/>
                <a:cs typeface="Aptos" pitchFamily="34" charset="-120"/>
              </a:rPr>
              <a:t>Why does the congregation ask God for help even in praising God?</a:t>
            </a:r>
            <a:endParaRPr lang="en-US" sz="1800" dirty="0"/>
          </a:p>
          <a:p>
            <a:r>
              <a:rPr lang="en-US" sz="1800" dirty="0">
                <a:solidFill>
                  <a:srgbClr val="2E241B"/>
                </a:solidFill>
                <a:latin typeface="Aptos" pitchFamily="34" charset="0"/>
                <a:ea typeface="Aptos" pitchFamily="34" charset="-122"/>
                <a:cs typeface="Aptos" pitchFamily="34" charset="-120"/>
              </a:rPr>
              <a:t>How does the final stanza preserve both divine threeness and unity?</a:t>
            </a:r>
            <a:endParaRPr lang="en-US" sz="1800" dirty="0"/>
          </a:p>
          <a:p>
            <a:r>
              <a:rPr lang="en-US" sz="1800" dirty="0">
                <a:solidFill>
                  <a:srgbClr val="2E241B"/>
                </a:solidFill>
                <a:latin typeface="Aptos" pitchFamily="34" charset="0"/>
                <a:ea typeface="Aptos" pitchFamily="34" charset="-122"/>
                <a:cs typeface="Aptos" pitchFamily="34" charset="-120"/>
              </a:rPr>
              <a:t>What practices can make our worship more intentionally Trinitarian?</a:t>
            </a:r>
            <a:endParaRPr lang="en-US" sz="1800" dirty="0"/>
          </a:p>
          <a:p>
            <a:r>
              <a:rPr lang="en-US" sz="1800" dirty="0">
                <a:solidFill>
                  <a:srgbClr val="2E241B"/>
                </a:solidFill>
                <a:latin typeface="Aptos" pitchFamily="34" charset="0"/>
                <a:ea typeface="Aptos" pitchFamily="34" charset="-122"/>
                <a:cs typeface="Aptos" pitchFamily="34" charset="-120"/>
              </a:rPr>
              <a:t>How might the prayer “rule in every heart” change our church life this week?</a:t>
            </a:r>
            <a:endParaRPr lang="en-US" sz="1800" dirty="0"/>
          </a:p>
        </p:txBody>
      </p:sp>
      <p:pic>
        <p:nvPicPr>
          <p:cNvPr id="6" name="Image 0" descr="/mnt/data/come_king_assets/group_square.jpg">    </p:cNvPr>
          <p:cNvPicPr>
            <a:picLocks noChangeAspect="1"/>
          </p:cNvPicPr>
          <p:nvPr/>
        </p:nvPicPr>
        <p:blipFill>
          <a:blip r:embed="rId1"/>
          <a:stretch>
            <a:fillRect/>
          </a:stretch>
        </p:blipFill>
        <p:spPr>
          <a:xfrm>
            <a:off x="7909560" y="1481328"/>
            <a:ext cx="3108960" cy="3108960"/>
          </a:xfrm>
          <a:prstGeom prst="rect">
            <a:avLst/>
          </a:prstGeom>
        </p:spPr>
      </p:pic>
      <p:sp>
        <p:nvSpPr>
          <p:cNvPr id="7" name="Text 4"/>
          <p:cNvSpPr/>
          <p:nvPr/>
        </p:nvSpPr>
        <p:spPr>
          <a:xfrm>
            <a:off x="9509760" y="6473952"/>
            <a:ext cx="2057400" cy="164592"/>
          </a:xfrm>
          <a:prstGeom prst="rect">
            <a:avLst/>
          </a:prstGeom>
          <a:noFill/>
          <a:ln/>
        </p:spPr>
        <p:txBody>
          <a:bodyPr wrap="square" lIns="0" tIns="0" rIns="0" bIns="0" rtlCol="0" anchor="ctr"/>
          <a:lstStyle/>
          <a:p>
            <a:pPr algn="r" indent="0" marL="0">
              <a:buNone/>
            </a:pPr>
            <a:r>
              <a:rPr lang="en-US" sz="750" dirty="0">
                <a:solidFill>
                  <a:srgbClr val="9A8772"/>
                </a:solidFill>
              </a:rPr>
              <a:t>Come Thou Almighty King | Teaching Guide | 13</a:t>
            </a:r>
            <a:endParaRPr lang="en-US" sz="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47472"/>
            <a:ext cx="4572000" cy="256032"/>
          </a:xfrm>
          <a:prstGeom prst="rect">
            <a:avLst/>
          </a:prstGeom>
          <a:noFill/>
          <a:ln/>
        </p:spPr>
        <p:txBody>
          <a:bodyPr wrap="square" lIns="0" tIns="0" rIns="0" bIns="0" rtlCol="0" anchor="ctr"/>
          <a:lstStyle/>
          <a:p>
            <a:pPr indent="0" marL="0">
              <a:buNone/>
            </a:pPr>
            <a:r>
              <a:rPr lang="en-US" sz="950" b="1" dirty="0">
                <a:solidFill>
                  <a:srgbClr val="B9802D"/>
                </a:solidFill>
              </a:rPr>
              <a:t>SLIDE 14</a:t>
            </a:r>
            <a:endParaRPr lang="en-US" sz="950" dirty="0"/>
          </a:p>
        </p:txBody>
      </p:sp>
      <p:sp>
        <p:nvSpPr>
          <p:cNvPr id="3" name="Text 1"/>
          <p:cNvSpPr/>
          <p:nvPr/>
        </p:nvSpPr>
        <p:spPr>
          <a:xfrm>
            <a:off x="566928" y="621792"/>
            <a:ext cx="6126480" cy="420624"/>
          </a:xfrm>
          <a:prstGeom prst="rect">
            <a:avLst/>
          </a:prstGeom>
          <a:noFill/>
          <a:ln/>
        </p:spPr>
        <p:txBody>
          <a:bodyPr wrap="square" lIns="0" tIns="0" rIns="0" bIns="0" rtlCol="0" anchor="ctr"/>
          <a:lstStyle/>
          <a:p>
            <a:pPr indent="0" marL="0">
              <a:buNone/>
            </a:pPr>
            <a:r>
              <a:rPr lang="en-US" sz="2400" b="1" dirty="0">
                <a:solidFill>
                  <a:srgbClr val="2E241B"/>
                </a:solidFill>
                <a:latin typeface="Aptos Display" pitchFamily="34" charset="0"/>
                <a:ea typeface="Aptos Display" pitchFamily="34" charset="-122"/>
                <a:cs typeface="Aptos Display" pitchFamily="34" charset="-120"/>
              </a:rPr>
              <a:t>Suggested 45-Minute Teaching Flow</a:t>
            </a:r>
            <a:endParaRPr lang="en-US" sz="2400" dirty="0"/>
          </a:p>
        </p:txBody>
      </p:sp>
      <p:sp>
        <p:nvSpPr>
          <p:cNvPr id="4" name="Text 2"/>
          <p:cNvSpPr/>
          <p:nvPr/>
        </p:nvSpPr>
        <p:spPr>
          <a:xfrm>
            <a:off x="585216" y="1069848"/>
            <a:ext cx="5852160" cy="246888"/>
          </a:xfrm>
          <a:prstGeom prst="rect">
            <a:avLst/>
          </a:prstGeom>
          <a:noFill/>
          <a:ln/>
        </p:spPr>
        <p:txBody>
          <a:bodyPr wrap="square" lIns="0" tIns="0" rIns="0" bIns="0" rtlCol="0" anchor="ctr"/>
          <a:lstStyle/>
          <a:p>
            <a:pPr indent="0" marL="0">
              <a:buNone/>
            </a:pPr>
            <a:r>
              <a:rPr lang="en-US" sz="1200" dirty="0">
                <a:solidFill>
                  <a:srgbClr val="6F604F"/>
                </a:solidFill>
              </a:rPr>
              <a:t>A practical guide for leaders</a:t>
            </a:r>
            <a:endParaRPr lang="en-US" sz="1200" dirty="0"/>
          </a:p>
        </p:txBody>
      </p:sp>
      <p:sp>
        <p:nvSpPr>
          <p:cNvPr id="5" name="Text 3"/>
          <p:cNvSpPr/>
          <p:nvPr/>
        </p:nvSpPr>
        <p:spPr>
          <a:xfrm>
            <a:off x="822960" y="1417320"/>
            <a:ext cx="1188720" cy="274320"/>
          </a:xfrm>
          <a:prstGeom prst="rect">
            <a:avLst/>
          </a:prstGeom>
          <a:noFill/>
          <a:ln/>
        </p:spPr>
        <p:txBody>
          <a:bodyPr wrap="square" lIns="0" tIns="0" rIns="0" bIns="0" rtlCol="0" anchor="ctr"/>
          <a:lstStyle/>
          <a:p>
            <a:pPr indent="0" marL="0">
              <a:buNone/>
            </a:pPr>
            <a:r>
              <a:rPr lang="en-US" sz="1400" b="1" dirty="0">
                <a:solidFill>
                  <a:srgbClr val="B9802D"/>
                </a:solidFill>
              </a:rPr>
              <a:t>0-5 min</a:t>
            </a:r>
            <a:endParaRPr lang="en-US" sz="1400" dirty="0"/>
          </a:p>
        </p:txBody>
      </p:sp>
      <p:sp>
        <p:nvSpPr>
          <p:cNvPr id="6" name="Text 4"/>
          <p:cNvSpPr/>
          <p:nvPr/>
        </p:nvSpPr>
        <p:spPr>
          <a:xfrm>
            <a:off x="2057400" y="1417320"/>
            <a:ext cx="7955280" cy="292608"/>
          </a:xfrm>
          <a:prstGeom prst="rect">
            <a:avLst/>
          </a:prstGeom>
          <a:noFill/>
          <a:ln/>
        </p:spPr>
        <p:txBody>
          <a:bodyPr wrap="square" lIns="0" tIns="0" rIns="0" bIns="0" rtlCol="0" anchor="ctr">
            <a:normAutofit/>
          </a:bodyPr>
          <a:lstStyle/>
          <a:p>
            <a:pPr indent="0" marL="0">
              <a:buNone/>
            </a:pPr>
            <a:r>
              <a:rPr lang="en-US" sz="1600" dirty="0">
                <a:solidFill>
                  <a:srgbClr val="2E241B"/>
                </a:solidFill>
              </a:rPr>
              <a:t>Opening prayer and singing</a:t>
            </a:r>
            <a:endParaRPr lang="en-US" sz="1600" dirty="0"/>
          </a:p>
        </p:txBody>
      </p:sp>
      <p:sp>
        <p:nvSpPr>
          <p:cNvPr id="7" name="Text 5"/>
          <p:cNvSpPr/>
          <p:nvPr/>
        </p:nvSpPr>
        <p:spPr>
          <a:xfrm>
            <a:off x="822960" y="2075688"/>
            <a:ext cx="1188720" cy="274320"/>
          </a:xfrm>
          <a:prstGeom prst="rect">
            <a:avLst/>
          </a:prstGeom>
          <a:noFill/>
          <a:ln/>
        </p:spPr>
        <p:txBody>
          <a:bodyPr wrap="square" lIns="0" tIns="0" rIns="0" bIns="0" rtlCol="0" anchor="ctr"/>
          <a:lstStyle/>
          <a:p>
            <a:pPr indent="0" marL="0">
              <a:buNone/>
            </a:pPr>
            <a:r>
              <a:rPr lang="en-US" sz="1400" b="1" dirty="0">
                <a:solidFill>
                  <a:srgbClr val="B9802D"/>
                </a:solidFill>
              </a:rPr>
              <a:t>5-12 min</a:t>
            </a:r>
            <a:endParaRPr lang="en-US" sz="1400" dirty="0"/>
          </a:p>
        </p:txBody>
      </p:sp>
      <p:sp>
        <p:nvSpPr>
          <p:cNvPr id="8" name="Text 6"/>
          <p:cNvSpPr/>
          <p:nvPr/>
        </p:nvSpPr>
        <p:spPr>
          <a:xfrm>
            <a:off x="2057400" y="2075688"/>
            <a:ext cx="7955280" cy="292608"/>
          </a:xfrm>
          <a:prstGeom prst="rect">
            <a:avLst/>
          </a:prstGeom>
          <a:noFill/>
          <a:ln/>
        </p:spPr>
        <p:txBody>
          <a:bodyPr wrap="square" lIns="0" tIns="0" rIns="0" bIns="0" rtlCol="0" anchor="ctr">
            <a:normAutofit/>
          </a:bodyPr>
          <a:lstStyle/>
          <a:p>
            <a:pPr indent="0" marL="0">
              <a:buNone/>
            </a:pPr>
            <a:r>
              <a:rPr lang="en-US" sz="1600" dirty="0">
                <a:solidFill>
                  <a:srgbClr val="2E241B"/>
                </a:solidFill>
              </a:rPr>
              <a:t>Historical background and authorship caution</a:t>
            </a:r>
            <a:endParaRPr lang="en-US" sz="1600" dirty="0"/>
          </a:p>
        </p:txBody>
      </p:sp>
      <p:sp>
        <p:nvSpPr>
          <p:cNvPr id="9" name="Text 7"/>
          <p:cNvSpPr/>
          <p:nvPr/>
        </p:nvSpPr>
        <p:spPr>
          <a:xfrm>
            <a:off x="822960" y="2734056"/>
            <a:ext cx="1188720" cy="274320"/>
          </a:xfrm>
          <a:prstGeom prst="rect">
            <a:avLst/>
          </a:prstGeom>
          <a:noFill/>
          <a:ln/>
        </p:spPr>
        <p:txBody>
          <a:bodyPr wrap="square" lIns="0" tIns="0" rIns="0" bIns="0" rtlCol="0" anchor="ctr"/>
          <a:lstStyle/>
          <a:p>
            <a:pPr indent="0" marL="0">
              <a:buNone/>
            </a:pPr>
            <a:r>
              <a:rPr lang="en-US" sz="1400" b="1" dirty="0">
                <a:solidFill>
                  <a:srgbClr val="B9802D"/>
                </a:solidFill>
              </a:rPr>
              <a:t>12-22 min</a:t>
            </a:r>
            <a:endParaRPr lang="en-US" sz="1400" dirty="0"/>
          </a:p>
        </p:txBody>
      </p:sp>
      <p:sp>
        <p:nvSpPr>
          <p:cNvPr id="10" name="Text 8"/>
          <p:cNvSpPr/>
          <p:nvPr/>
        </p:nvSpPr>
        <p:spPr>
          <a:xfrm>
            <a:off x="2057400" y="2734056"/>
            <a:ext cx="7955280" cy="292608"/>
          </a:xfrm>
          <a:prstGeom prst="rect">
            <a:avLst/>
          </a:prstGeom>
          <a:noFill/>
          <a:ln/>
        </p:spPr>
        <p:txBody>
          <a:bodyPr wrap="square" lIns="0" tIns="0" rIns="0" bIns="0" rtlCol="0" anchor="ctr">
            <a:normAutofit/>
          </a:bodyPr>
          <a:lstStyle/>
          <a:p>
            <a:pPr indent="0" marL="0">
              <a:buNone/>
            </a:pPr>
            <a:r>
              <a:rPr lang="en-US" sz="1600" dirty="0">
                <a:solidFill>
                  <a:srgbClr val="2E241B"/>
                </a:solidFill>
              </a:rPr>
              <a:t>Scripture readings: Matthew 28, 2 Corinthians 13, Revelation 4</a:t>
            </a:r>
            <a:endParaRPr lang="en-US" sz="1600" dirty="0"/>
          </a:p>
        </p:txBody>
      </p:sp>
      <p:sp>
        <p:nvSpPr>
          <p:cNvPr id="11" name="Text 9"/>
          <p:cNvSpPr/>
          <p:nvPr/>
        </p:nvSpPr>
        <p:spPr>
          <a:xfrm>
            <a:off x="822960" y="3392424"/>
            <a:ext cx="1188720" cy="274320"/>
          </a:xfrm>
          <a:prstGeom prst="rect">
            <a:avLst/>
          </a:prstGeom>
          <a:noFill/>
          <a:ln/>
        </p:spPr>
        <p:txBody>
          <a:bodyPr wrap="square" lIns="0" tIns="0" rIns="0" bIns="0" rtlCol="0" anchor="ctr"/>
          <a:lstStyle/>
          <a:p>
            <a:pPr indent="0" marL="0">
              <a:buNone/>
            </a:pPr>
            <a:r>
              <a:rPr lang="en-US" sz="1400" b="1" dirty="0">
                <a:solidFill>
                  <a:srgbClr val="B9802D"/>
                </a:solidFill>
              </a:rPr>
              <a:t>22-34 min</a:t>
            </a:r>
            <a:endParaRPr lang="en-US" sz="1400" dirty="0"/>
          </a:p>
        </p:txBody>
      </p:sp>
      <p:sp>
        <p:nvSpPr>
          <p:cNvPr id="12" name="Text 10"/>
          <p:cNvSpPr/>
          <p:nvPr/>
        </p:nvSpPr>
        <p:spPr>
          <a:xfrm>
            <a:off x="2057400" y="3392424"/>
            <a:ext cx="7955280" cy="292608"/>
          </a:xfrm>
          <a:prstGeom prst="rect">
            <a:avLst/>
          </a:prstGeom>
          <a:noFill/>
          <a:ln/>
        </p:spPr>
        <p:txBody>
          <a:bodyPr wrap="square" lIns="0" tIns="0" rIns="0" bIns="0" rtlCol="0" anchor="ctr">
            <a:normAutofit/>
          </a:bodyPr>
          <a:lstStyle/>
          <a:p>
            <a:pPr indent="0" marL="0">
              <a:buNone/>
            </a:pPr>
            <a:r>
              <a:rPr lang="en-US" sz="1600" dirty="0">
                <a:solidFill>
                  <a:srgbClr val="2E241B"/>
                </a:solidFill>
              </a:rPr>
              <a:t>Stanza-by-stanza Trinitarian reading</a:t>
            </a:r>
            <a:endParaRPr lang="en-US" sz="1600" dirty="0"/>
          </a:p>
        </p:txBody>
      </p:sp>
      <p:sp>
        <p:nvSpPr>
          <p:cNvPr id="13" name="Text 11"/>
          <p:cNvSpPr/>
          <p:nvPr/>
        </p:nvSpPr>
        <p:spPr>
          <a:xfrm>
            <a:off x="822960" y="4050792"/>
            <a:ext cx="1188720" cy="274320"/>
          </a:xfrm>
          <a:prstGeom prst="rect">
            <a:avLst/>
          </a:prstGeom>
          <a:noFill/>
          <a:ln/>
        </p:spPr>
        <p:txBody>
          <a:bodyPr wrap="square" lIns="0" tIns="0" rIns="0" bIns="0" rtlCol="0" anchor="ctr"/>
          <a:lstStyle/>
          <a:p>
            <a:pPr indent="0" marL="0">
              <a:buNone/>
            </a:pPr>
            <a:r>
              <a:rPr lang="en-US" sz="1400" b="1" dirty="0">
                <a:solidFill>
                  <a:srgbClr val="B9802D"/>
                </a:solidFill>
              </a:rPr>
              <a:t>34-42 min</a:t>
            </a:r>
            <a:endParaRPr lang="en-US" sz="1400" dirty="0"/>
          </a:p>
        </p:txBody>
      </p:sp>
      <p:sp>
        <p:nvSpPr>
          <p:cNvPr id="14" name="Text 12"/>
          <p:cNvSpPr/>
          <p:nvPr/>
        </p:nvSpPr>
        <p:spPr>
          <a:xfrm>
            <a:off x="2057400" y="4050792"/>
            <a:ext cx="7955280" cy="292608"/>
          </a:xfrm>
          <a:prstGeom prst="rect">
            <a:avLst/>
          </a:prstGeom>
          <a:noFill/>
          <a:ln/>
        </p:spPr>
        <p:txBody>
          <a:bodyPr wrap="square" lIns="0" tIns="0" rIns="0" bIns="0" rtlCol="0" anchor="ctr">
            <a:normAutofit/>
          </a:bodyPr>
          <a:lstStyle/>
          <a:p>
            <a:pPr indent="0" marL="0">
              <a:buNone/>
            </a:pPr>
            <a:r>
              <a:rPr lang="en-US" sz="1600" dirty="0">
                <a:solidFill>
                  <a:srgbClr val="2E241B"/>
                </a:solidFill>
              </a:rPr>
              <a:t>Discussion and application</a:t>
            </a:r>
            <a:endParaRPr lang="en-US" sz="1600" dirty="0"/>
          </a:p>
        </p:txBody>
      </p:sp>
      <p:sp>
        <p:nvSpPr>
          <p:cNvPr id="15" name="Text 13"/>
          <p:cNvSpPr/>
          <p:nvPr/>
        </p:nvSpPr>
        <p:spPr>
          <a:xfrm>
            <a:off x="822960" y="4709160"/>
            <a:ext cx="1188720" cy="274320"/>
          </a:xfrm>
          <a:prstGeom prst="rect">
            <a:avLst/>
          </a:prstGeom>
          <a:noFill/>
          <a:ln/>
        </p:spPr>
        <p:txBody>
          <a:bodyPr wrap="square" lIns="0" tIns="0" rIns="0" bIns="0" rtlCol="0" anchor="ctr"/>
          <a:lstStyle/>
          <a:p>
            <a:pPr indent="0" marL="0">
              <a:buNone/>
            </a:pPr>
            <a:r>
              <a:rPr lang="en-US" sz="1400" b="1" dirty="0">
                <a:solidFill>
                  <a:srgbClr val="B9802D"/>
                </a:solidFill>
              </a:rPr>
              <a:t>42-45 min</a:t>
            </a:r>
            <a:endParaRPr lang="en-US" sz="1400" dirty="0"/>
          </a:p>
        </p:txBody>
      </p:sp>
      <p:sp>
        <p:nvSpPr>
          <p:cNvPr id="16" name="Text 14"/>
          <p:cNvSpPr/>
          <p:nvPr/>
        </p:nvSpPr>
        <p:spPr>
          <a:xfrm>
            <a:off x="2057400" y="4709160"/>
            <a:ext cx="7955280" cy="292608"/>
          </a:xfrm>
          <a:prstGeom prst="rect">
            <a:avLst/>
          </a:prstGeom>
          <a:noFill/>
          <a:ln/>
        </p:spPr>
        <p:txBody>
          <a:bodyPr wrap="square" lIns="0" tIns="0" rIns="0" bIns="0" rtlCol="0" anchor="ctr">
            <a:normAutofit/>
          </a:bodyPr>
          <a:lstStyle/>
          <a:p>
            <a:pPr indent="0" marL="0">
              <a:buNone/>
            </a:pPr>
            <a:r>
              <a:rPr lang="en-US" sz="1600" dirty="0">
                <a:solidFill>
                  <a:srgbClr val="2E241B"/>
                </a:solidFill>
              </a:rPr>
              <a:t>Pray the hymn refrain-like petitions together</a:t>
            </a:r>
            <a:endParaRPr lang="en-US" sz="1600" dirty="0"/>
          </a:p>
        </p:txBody>
      </p:sp>
      <p:sp>
        <p:nvSpPr>
          <p:cNvPr id="17" name="Text 15"/>
          <p:cNvSpPr/>
          <p:nvPr/>
        </p:nvSpPr>
        <p:spPr>
          <a:xfrm>
            <a:off x="9509760" y="6473952"/>
            <a:ext cx="2057400" cy="164592"/>
          </a:xfrm>
          <a:prstGeom prst="rect">
            <a:avLst/>
          </a:prstGeom>
          <a:noFill/>
          <a:ln/>
        </p:spPr>
        <p:txBody>
          <a:bodyPr wrap="square" lIns="0" tIns="0" rIns="0" bIns="0" rtlCol="0" anchor="ctr"/>
          <a:lstStyle/>
          <a:p>
            <a:pPr algn="r" indent="0" marL="0">
              <a:buNone/>
            </a:pPr>
            <a:r>
              <a:rPr lang="en-US" sz="750" dirty="0">
                <a:solidFill>
                  <a:srgbClr val="9A8772"/>
                </a:solidFill>
              </a:rPr>
              <a:t>Come Thou Almighty King | Teaching Guide | 14</a:t>
            </a:r>
            <a:endParaRPr lang="en-US" sz="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mnt/data/come_king_assets/chapel_16x9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786384" y="685800"/>
            <a:ext cx="4572000" cy="256032"/>
          </a:xfrm>
          <a:prstGeom prst="rect">
            <a:avLst/>
          </a:prstGeom>
          <a:noFill/>
          <a:ln/>
        </p:spPr>
        <p:txBody>
          <a:bodyPr wrap="square" lIns="0" tIns="0" rIns="0" bIns="0" rtlCol="0" anchor="ctr"/>
          <a:lstStyle/>
          <a:p>
            <a:pPr indent="0" marL="0">
              <a:buNone/>
            </a:pPr>
            <a:r>
              <a:rPr lang="en-US" sz="950" b="1" dirty="0">
                <a:solidFill>
                  <a:srgbClr val="F0C772"/>
                </a:solidFill>
              </a:rPr>
              <a:t>CLOSING PRAYER</a:t>
            </a:r>
            <a:endParaRPr lang="en-US" sz="950" dirty="0"/>
          </a:p>
        </p:txBody>
      </p:sp>
      <p:sp>
        <p:nvSpPr>
          <p:cNvPr id="4" name="Text 1"/>
          <p:cNvSpPr/>
          <p:nvPr/>
        </p:nvSpPr>
        <p:spPr>
          <a:xfrm>
            <a:off x="777240" y="1097280"/>
            <a:ext cx="6035040" cy="1600200"/>
          </a:xfrm>
          <a:prstGeom prst="rect">
            <a:avLst/>
          </a:prstGeom>
          <a:noFill/>
          <a:ln/>
        </p:spPr>
        <p:txBody>
          <a:bodyPr wrap="square" lIns="0" tIns="0" rIns="0" bIns="0" rtlCol="0" anchor="ctr">
            <a:normAutofit/>
          </a:bodyPr>
          <a:lstStyle/>
          <a:p>
            <a:pPr indent="0" marL="0">
              <a:buNone/>
            </a:pPr>
            <a:r>
              <a:rPr lang="en-US" sz="3300" b="1" dirty="0">
                <a:solidFill>
                  <a:srgbClr val="FFFFFF"/>
                </a:solidFill>
                <a:latin typeface="Aptos Display" pitchFamily="34" charset="0"/>
                <a:ea typeface="Aptos Display" pitchFamily="34" charset="-122"/>
                <a:cs typeface="Aptos Display" pitchFamily="34" charset="-120"/>
              </a:rPr>
              <a:t>Come, Almighty King.</a:t>
            </a:r>
            <a:endParaRPr lang="en-US" sz="3300" dirty="0"/>
          </a:p>
          <a:p>
            <a:pPr indent="0" marL="0">
              <a:buNone/>
            </a:pPr>
            <a:r>
              <a:rPr lang="en-US" sz="3300" b="1" dirty="0">
                <a:solidFill>
                  <a:srgbClr val="FFFFFF"/>
                </a:solidFill>
                <a:latin typeface="Aptos Display" pitchFamily="34" charset="0"/>
                <a:ea typeface="Aptos Display" pitchFamily="34" charset="-122"/>
                <a:cs typeface="Aptos Display" pitchFamily="34" charset="-120"/>
              </a:rPr>
              <a:t>Come, Incarnate Word.</a:t>
            </a:r>
            <a:endParaRPr lang="en-US" sz="3300" dirty="0"/>
          </a:p>
          <a:p>
            <a:pPr indent="0" marL="0">
              <a:buNone/>
            </a:pPr>
            <a:r>
              <a:rPr lang="en-US" sz="3300" b="1" dirty="0">
                <a:solidFill>
                  <a:srgbClr val="FFFFFF"/>
                </a:solidFill>
                <a:latin typeface="Aptos Display" pitchFamily="34" charset="0"/>
                <a:ea typeface="Aptos Display" pitchFamily="34" charset="-122"/>
                <a:cs typeface="Aptos Display" pitchFamily="34" charset="-120"/>
              </a:rPr>
              <a:t>Come, Holy Comforter.</a:t>
            </a:r>
            <a:endParaRPr lang="en-US" sz="3300" dirty="0"/>
          </a:p>
        </p:txBody>
      </p:sp>
      <p:sp>
        <p:nvSpPr>
          <p:cNvPr id="5" name="Text 2"/>
          <p:cNvSpPr/>
          <p:nvPr/>
        </p:nvSpPr>
        <p:spPr>
          <a:xfrm>
            <a:off x="804672" y="3063240"/>
            <a:ext cx="5760720" cy="1188720"/>
          </a:xfrm>
          <a:prstGeom prst="rect">
            <a:avLst/>
          </a:prstGeom>
          <a:noFill/>
          <a:ln/>
        </p:spPr>
        <p:txBody>
          <a:bodyPr wrap="square" lIns="0" tIns="0" rIns="0" bIns="0" rtlCol="0" anchor="ctr">
            <a:normAutofit/>
          </a:bodyPr>
          <a:lstStyle/>
          <a:p>
            <a:pPr indent="0" marL="0">
              <a:buNone/>
            </a:pPr>
            <a:r>
              <a:rPr lang="en-US" sz="2000" dirty="0">
                <a:solidFill>
                  <a:srgbClr val="F0DFC7"/>
                </a:solidFill>
              </a:rPr>
              <a:t>Reign over us, bless Your Word among us, rule every heart within us, and prepare us to love and adore You forever.</a:t>
            </a:r>
            <a:endParaRPr lang="en-US" sz="2000" dirty="0"/>
          </a:p>
        </p:txBody>
      </p:sp>
      <p:sp>
        <p:nvSpPr>
          <p:cNvPr id="6" name="Text 3"/>
          <p:cNvSpPr/>
          <p:nvPr/>
        </p:nvSpPr>
        <p:spPr>
          <a:xfrm>
            <a:off x="822960" y="5029200"/>
            <a:ext cx="2011680" cy="438912"/>
          </a:xfrm>
          <a:prstGeom prst="rect">
            <a:avLst/>
          </a:prstGeom>
          <a:noFill/>
          <a:ln/>
        </p:spPr>
        <p:txBody>
          <a:bodyPr wrap="square" lIns="0" tIns="0" rIns="0" bIns="0" rtlCol="0" anchor="ctr"/>
          <a:lstStyle/>
          <a:p>
            <a:pPr indent="0" marL="0">
              <a:buNone/>
            </a:pPr>
            <a:r>
              <a:rPr lang="en-US" sz="2800" b="1" dirty="0">
                <a:solidFill>
                  <a:srgbClr val="F6D890"/>
                </a:solidFill>
              </a:rPr>
              <a:t>Amen.</a:t>
            </a:r>
            <a:endParaRPr lang="en-US" sz="2800" dirty="0"/>
          </a:p>
        </p:txBody>
      </p:sp>
      <p:sp>
        <p:nvSpPr>
          <p:cNvPr id="7" name="Text 4"/>
          <p:cNvSpPr/>
          <p:nvPr/>
        </p:nvSpPr>
        <p:spPr>
          <a:xfrm>
            <a:off x="9509760" y="6473952"/>
            <a:ext cx="2057400" cy="164592"/>
          </a:xfrm>
          <a:prstGeom prst="rect">
            <a:avLst/>
          </a:prstGeom>
          <a:noFill/>
          <a:ln/>
        </p:spPr>
        <p:txBody>
          <a:bodyPr wrap="square" lIns="0" tIns="0" rIns="0" bIns="0" rtlCol="0" anchor="ctr"/>
          <a:lstStyle/>
          <a:p>
            <a:pPr algn="r" indent="0" marL="0">
              <a:buNone/>
            </a:pPr>
            <a:r>
              <a:rPr lang="en-US" sz="750" dirty="0">
                <a:solidFill>
                  <a:srgbClr val="D0C0A8"/>
                </a:solidFill>
              </a:rPr>
              <a:t>Come Thou Almighty King | Teaching Guide | 15</a:t>
            </a:r>
            <a:endParaRPr lang="en-US" sz="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mnt/data/come_king_assets/still_16x9.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566928" y="347472"/>
            <a:ext cx="4572000" cy="256032"/>
          </a:xfrm>
          <a:prstGeom prst="rect">
            <a:avLst/>
          </a:prstGeom>
          <a:noFill/>
          <a:ln/>
        </p:spPr>
        <p:txBody>
          <a:bodyPr wrap="square" lIns="0" tIns="0" rIns="0" bIns="0" rtlCol="0" anchor="ctr"/>
          <a:lstStyle/>
          <a:p>
            <a:pPr indent="0" marL="0">
              <a:buNone/>
            </a:pPr>
            <a:r>
              <a:rPr lang="en-US" sz="950" b="1" dirty="0">
                <a:solidFill>
                  <a:srgbClr val="B9802D"/>
                </a:solidFill>
              </a:rPr>
              <a:t>SLIDE 2</a:t>
            </a:r>
            <a:endParaRPr lang="en-US" sz="950" dirty="0"/>
          </a:p>
        </p:txBody>
      </p:sp>
      <p:sp>
        <p:nvSpPr>
          <p:cNvPr id="4" name="Text 1"/>
          <p:cNvSpPr/>
          <p:nvPr/>
        </p:nvSpPr>
        <p:spPr>
          <a:xfrm>
            <a:off x="566928" y="621792"/>
            <a:ext cx="6126480" cy="420624"/>
          </a:xfrm>
          <a:prstGeom prst="rect">
            <a:avLst/>
          </a:prstGeom>
          <a:noFill/>
          <a:ln/>
        </p:spPr>
        <p:txBody>
          <a:bodyPr wrap="square" lIns="0" tIns="0" rIns="0" bIns="0" rtlCol="0" anchor="ctr"/>
          <a:lstStyle/>
          <a:p>
            <a:pPr indent="0" marL="0">
              <a:buNone/>
            </a:pPr>
            <a:r>
              <a:rPr lang="en-US" sz="2400" b="1" dirty="0">
                <a:solidFill>
                  <a:srgbClr val="2E241B"/>
                </a:solidFill>
                <a:latin typeface="Aptos Display" pitchFamily="34" charset="0"/>
                <a:ea typeface="Aptos Display" pitchFamily="34" charset="-122"/>
                <a:cs typeface="Aptos Display" pitchFamily="34" charset="-120"/>
              </a:rPr>
              <a:t>Teaching Roadmap</a:t>
            </a:r>
            <a:endParaRPr lang="en-US" sz="2400" dirty="0"/>
          </a:p>
        </p:txBody>
      </p:sp>
      <p:sp>
        <p:nvSpPr>
          <p:cNvPr id="5" name="Text 2"/>
          <p:cNvSpPr/>
          <p:nvPr/>
        </p:nvSpPr>
        <p:spPr>
          <a:xfrm>
            <a:off x="585216" y="1069848"/>
            <a:ext cx="5852160" cy="246888"/>
          </a:xfrm>
          <a:prstGeom prst="rect">
            <a:avLst/>
          </a:prstGeom>
          <a:noFill/>
          <a:ln/>
        </p:spPr>
        <p:txBody>
          <a:bodyPr wrap="square" lIns="0" tIns="0" rIns="0" bIns="0" rtlCol="0" anchor="ctr"/>
          <a:lstStyle/>
          <a:p>
            <a:pPr indent="0" marL="0">
              <a:buNone/>
            </a:pPr>
            <a:r>
              <a:rPr lang="en-US" sz="1200" dirty="0">
                <a:solidFill>
                  <a:srgbClr val="6F604F"/>
                </a:solidFill>
              </a:rPr>
              <a:t>What learners should grasp and practice</a:t>
            </a:r>
            <a:endParaRPr lang="en-US" sz="1200" dirty="0"/>
          </a:p>
        </p:txBody>
      </p:sp>
      <p:sp>
        <p:nvSpPr>
          <p:cNvPr id="6" name="Text 3"/>
          <p:cNvSpPr/>
          <p:nvPr/>
        </p:nvSpPr>
        <p:spPr>
          <a:xfrm>
            <a:off x="749808" y="1600200"/>
            <a:ext cx="5989320" cy="4343400"/>
          </a:xfrm>
          <a:prstGeom prst="rect">
            <a:avLst/>
          </a:prstGeom>
          <a:noFill/>
          <a:ln/>
        </p:spPr>
        <p:txBody>
          <a:bodyPr wrap="square" lIns="635" tIns="635" rIns="635" bIns="635" rtlCol="0" anchor="t">
            <a:normAutofit/>
          </a:bodyPr>
          <a:lstStyle/>
          <a:p>
            <a:r>
              <a:rPr lang="en-US" sz="1800" dirty="0">
                <a:solidFill>
                  <a:srgbClr val="2E241B"/>
                </a:solidFill>
                <a:latin typeface="Aptos" pitchFamily="34" charset="0"/>
                <a:ea typeface="Aptos" pitchFamily="34" charset="-122"/>
                <a:cs typeface="Aptos" pitchFamily="34" charset="-120"/>
              </a:rPr>
              <a:t>Trace the hymn's movement: Father, Son, Spirit, then the great One in Three.</a:t>
            </a:r>
            <a:endParaRPr lang="en-US" sz="1800" dirty="0"/>
          </a:p>
          <a:p>
            <a:r>
              <a:rPr lang="en-US" sz="1800" dirty="0">
                <a:solidFill>
                  <a:srgbClr val="2E241B"/>
                </a:solidFill>
                <a:latin typeface="Aptos" pitchFamily="34" charset="0"/>
                <a:ea typeface="Aptos" pitchFamily="34" charset="-122"/>
                <a:cs typeface="Aptos" pitchFamily="34" charset="-120"/>
              </a:rPr>
              <a:t>Connect the hymn to Scripture: Matthew 28:19, 2 Corinthians 13:14, Revelation 4:11, Isaiah 6:3.</a:t>
            </a:r>
            <a:endParaRPr lang="en-US" sz="1800" dirty="0"/>
          </a:p>
          <a:p>
            <a:r>
              <a:rPr lang="en-US" sz="1800" dirty="0">
                <a:solidFill>
                  <a:srgbClr val="2E241B"/>
                </a:solidFill>
                <a:latin typeface="Aptos" pitchFamily="34" charset="0"/>
                <a:ea typeface="Aptos" pitchFamily="34" charset="-122"/>
                <a:cs typeface="Aptos" pitchFamily="34" charset="-120"/>
              </a:rPr>
              <a:t>Explain why the hymn is best suited for Trinity Sunday, invocation, and worship focused on God's presence.</a:t>
            </a:r>
            <a:endParaRPr lang="en-US" sz="1800" dirty="0"/>
          </a:p>
          <a:p>
            <a:r>
              <a:rPr lang="en-US" sz="1800" dirty="0">
                <a:solidFill>
                  <a:srgbClr val="2E241B"/>
                </a:solidFill>
                <a:latin typeface="Aptos" pitchFamily="34" charset="0"/>
                <a:ea typeface="Aptos" pitchFamily="34" charset="-122"/>
                <a:cs typeface="Aptos" pitchFamily="34" charset="-120"/>
              </a:rPr>
              <a:t>Lead worshipers from doctrine to prayer: Help us praise, bless Your word, rule every heart.</a:t>
            </a:r>
            <a:endParaRPr lang="en-US" sz="1800" dirty="0"/>
          </a:p>
        </p:txBody>
      </p:sp>
      <p:pic>
        <p:nvPicPr>
          <p:cNvPr id="7" name="Image 1" descr="/mnt/data/come_king_assets/chapel_square.jpg">    </p:cNvPr>
          <p:cNvPicPr>
            <a:picLocks noChangeAspect="1"/>
          </p:cNvPicPr>
          <p:nvPr/>
        </p:nvPicPr>
        <p:blipFill>
          <a:blip r:embed="rId2"/>
          <a:stretch>
            <a:fillRect/>
          </a:stretch>
        </p:blipFill>
        <p:spPr>
          <a:xfrm>
            <a:off x="7543800" y="1234440"/>
            <a:ext cx="3429000" cy="3429000"/>
          </a:xfrm>
          <a:prstGeom prst="rect">
            <a:avLst/>
          </a:prstGeom>
        </p:spPr>
      </p:pic>
      <p:sp>
        <p:nvSpPr>
          <p:cNvPr id="8" name="Text 4"/>
          <p:cNvSpPr/>
          <p:nvPr/>
        </p:nvSpPr>
        <p:spPr>
          <a:xfrm>
            <a:off x="7635240" y="4892040"/>
            <a:ext cx="3337560" cy="640080"/>
          </a:xfrm>
          <a:prstGeom prst="rect">
            <a:avLst/>
          </a:prstGeom>
          <a:noFill/>
          <a:ln/>
        </p:spPr>
        <p:txBody>
          <a:bodyPr wrap="square" lIns="635" tIns="635" rIns="635" bIns="635" rtlCol="0" anchor="ctr">
            <a:normAutofit/>
          </a:bodyPr>
          <a:lstStyle/>
          <a:p>
            <a:pPr indent="0" marL="0">
              <a:buNone/>
            </a:pPr>
            <a:r>
              <a:rPr lang="en-US" sz="2600" b="1" dirty="0">
                <a:solidFill>
                  <a:srgbClr val="5A3B1E"/>
                </a:solidFill>
                <a:latin typeface="Aptos Display" pitchFamily="34" charset="0"/>
                <a:ea typeface="Aptos Display" pitchFamily="34" charset="-122"/>
                <a:cs typeface="Aptos Display" pitchFamily="34" charset="-120"/>
              </a:rPr>
              <a:t>Doctrine carried by prayer.</a:t>
            </a:r>
            <a:endParaRPr lang="en-US" sz="2600" dirty="0"/>
          </a:p>
        </p:txBody>
      </p:sp>
      <p:sp>
        <p:nvSpPr>
          <p:cNvPr id="9" name="Text 5"/>
          <p:cNvSpPr/>
          <p:nvPr/>
        </p:nvSpPr>
        <p:spPr>
          <a:xfrm>
            <a:off x="9509760" y="6473952"/>
            <a:ext cx="2057400" cy="164592"/>
          </a:xfrm>
          <a:prstGeom prst="rect">
            <a:avLst/>
          </a:prstGeom>
          <a:noFill/>
          <a:ln/>
        </p:spPr>
        <p:txBody>
          <a:bodyPr wrap="square" lIns="0" tIns="0" rIns="0" bIns="0" rtlCol="0" anchor="ctr"/>
          <a:lstStyle/>
          <a:p>
            <a:pPr algn="r" indent="0" marL="0">
              <a:buNone/>
            </a:pPr>
            <a:r>
              <a:rPr lang="en-US" sz="750" dirty="0">
                <a:solidFill>
                  <a:srgbClr val="9A8772"/>
                </a:solidFill>
              </a:rPr>
              <a:t>Come Thou Almighty King | Teaching Guide | 2</a:t>
            </a:r>
            <a:endParaRPr lang="en-US" sz="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66928" y="347472"/>
            <a:ext cx="4572000" cy="256032"/>
          </a:xfrm>
          <a:prstGeom prst="rect">
            <a:avLst/>
          </a:prstGeom>
          <a:noFill/>
          <a:ln/>
        </p:spPr>
        <p:txBody>
          <a:bodyPr wrap="square" lIns="0" tIns="0" rIns="0" bIns="0" rtlCol="0" anchor="ctr"/>
          <a:lstStyle/>
          <a:p>
            <a:pPr indent="0" marL="0">
              <a:buNone/>
            </a:pPr>
            <a:r>
              <a:rPr lang="en-US" sz="950" b="1" dirty="0">
                <a:solidFill>
                  <a:srgbClr val="B9802D"/>
                </a:solidFill>
              </a:rPr>
              <a:t>SLIDE 3</a:t>
            </a:r>
            <a:endParaRPr lang="en-US" sz="950" dirty="0"/>
          </a:p>
        </p:txBody>
      </p:sp>
      <p:sp>
        <p:nvSpPr>
          <p:cNvPr id="3" name="Text 1"/>
          <p:cNvSpPr/>
          <p:nvPr/>
        </p:nvSpPr>
        <p:spPr>
          <a:xfrm>
            <a:off x="566928" y="621792"/>
            <a:ext cx="6126480" cy="420624"/>
          </a:xfrm>
          <a:prstGeom prst="rect">
            <a:avLst/>
          </a:prstGeom>
          <a:noFill/>
          <a:ln/>
        </p:spPr>
        <p:txBody>
          <a:bodyPr wrap="square" lIns="0" tIns="0" rIns="0" bIns="0" rtlCol="0" anchor="ctr"/>
          <a:lstStyle/>
          <a:p>
            <a:pPr indent="0" marL="0">
              <a:buNone/>
            </a:pPr>
            <a:r>
              <a:rPr lang="en-US" sz="2400" b="1" dirty="0">
                <a:solidFill>
                  <a:srgbClr val="2E241B"/>
                </a:solidFill>
                <a:latin typeface="Aptos Display" pitchFamily="34" charset="0"/>
                <a:ea typeface="Aptos Display" pitchFamily="34" charset="-122"/>
                <a:cs typeface="Aptos Display" pitchFamily="34" charset="-120"/>
              </a:rPr>
              <a:t>Hymn Identity</a:t>
            </a:r>
            <a:endParaRPr lang="en-US" sz="2400" dirty="0"/>
          </a:p>
        </p:txBody>
      </p:sp>
      <p:sp>
        <p:nvSpPr>
          <p:cNvPr id="4" name="Text 2"/>
          <p:cNvSpPr/>
          <p:nvPr/>
        </p:nvSpPr>
        <p:spPr>
          <a:xfrm>
            <a:off x="585216" y="1069848"/>
            <a:ext cx="5852160" cy="246888"/>
          </a:xfrm>
          <a:prstGeom prst="rect">
            <a:avLst/>
          </a:prstGeom>
          <a:noFill/>
          <a:ln/>
        </p:spPr>
        <p:txBody>
          <a:bodyPr wrap="square" lIns="0" tIns="0" rIns="0" bIns="0" rtlCol="0" anchor="ctr"/>
          <a:lstStyle/>
          <a:p>
            <a:pPr indent="0" marL="0">
              <a:buNone/>
            </a:pPr>
            <a:r>
              <a:rPr lang="en-US" sz="1200" dirty="0">
                <a:solidFill>
                  <a:srgbClr val="6F604F"/>
                </a:solidFill>
              </a:rPr>
              <a:t>Core facts for teaching and worship planning</a:t>
            </a:r>
            <a:endParaRPr lang="en-US" sz="1200" dirty="0"/>
          </a:p>
        </p:txBody>
      </p:sp>
      <p:sp>
        <p:nvSpPr>
          <p:cNvPr id="5" name="Text 3"/>
          <p:cNvSpPr/>
          <p:nvPr/>
        </p:nvSpPr>
        <p:spPr>
          <a:xfrm>
            <a:off x="731520" y="1572768"/>
            <a:ext cx="2011680" cy="228600"/>
          </a:xfrm>
          <a:prstGeom prst="rect">
            <a:avLst/>
          </a:prstGeom>
          <a:noFill/>
          <a:ln/>
        </p:spPr>
        <p:txBody>
          <a:bodyPr wrap="square" lIns="0" tIns="0" rIns="0" bIns="0" rtlCol="0" anchor="ctr"/>
          <a:lstStyle/>
          <a:p>
            <a:pPr indent="0" marL="0">
              <a:buNone/>
            </a:pPr>
            <a:r>
              <a:rPr lang="en-US" sz="1300" b="1" dirty="0">
                <a:solidFill>
                  <a:srgbClr val="B9802D"/>
                </a:solidFill>
              </a:rPr>
              <a:t>Title</a:t>
            </a:r>
            <a:endParaRPr lang="en-US" sz="1300" dirty="0"/>
          </a:p>
        </p:txBody>
      </p:sp>
      <p:sp>
        <p:nvSpPr>
          <p:cNvPr id="6" name="Text 4"/>
          <p:cNvSpPr/>
          <p:nvPr/>
        </p:nvSpPr>
        <p:spPr>
          <a:xfrm>
            <a:off x="2788920" y="1572768"/>
            <a:ext cx="7772400" cy="274320"/>
          </a:xfrm>
          <a:prstGeom prst="rect">
            <a:avLst/>
          </a:prstGeom>
          <a:noFill/>
          <a:ln/>
        </p:spPr>
        <p:txBody>
          <a:bodyPr wrap="square" lIns="0" tIns="0" rIns="0" bIns="0" rtlCol="0" anchor="ctr">
            <a:normAutofit/>
          </a:bodyPr>
          <a:lstStyle/>
          <a:p>
            <a:pPr indent="0" marL="0">
              <a:buNone/>
            </a:pPr>
            <a:r>
              <a:rPr lang="en-US" sz="1550" dirty="0">
                <a:solidFill>
                  <a:srgbClr val="2E241B"/>
                </a:solidFill>
              </a:rPr>
              <a:t>Come Thou Almighty King</a:t>
            </a:r>
            <a:endParaRPr lang="en-US" sz="1550" dirty="0"/>
          </a:p>
        </p:txBody>
      </p:sp>
      <p:sp>
        <p:nvSpPr>
          <p:cNvPr id="7" name="Text 5"/>
          <p:cNvSpPr/>
          <p:nvPr/>
        </p:nvSpPr>
        <p:spPr>
          <a:xfrm>
            <a:off x="731520" y="2148840"/>
            <a:ext cx="2011680" cy="228600"/>
          </a:xfrm>
          <a:prstGeom prst="rect">
            <a:avLst/>
          </a:prstGeom>
          <a:noFill/>
          <a:ln/>
        </p:spPr>
        <p:txBody>
          <a:bodyPr wrap="square" lIns="0" tIns="0" rIns="0" bIns="0" rtlCol="0" anchor="ctr"/>
          <a:lstStyle/>
          <a:p>
            <a:pPr indent="0" marL="0">
              <a:buNone/>
            </a:pPr>
            <a:r>
              <a:rPr lang="en-US" sz="1300" b="1" dirty="0">
                <a:solidFill>
                  <a:srgbClr val="B9802D"/>
                </a:solidFill>
              </a:rPr>
              <a:t>First line</a:t>
            </a:r>
            <a:endParaRPr lang="en-US" sz="1300" dirty="0"/>
          </a:p>
        </p:txBody>
      </p:sp>
      <p:sp>
        <p:nvSpPr>
          <p:cNvPr id="8" name="Text 6"/>
          <p:cNvSpPr/>
          <p:nvPr/>
        </p:nvSpPr>
        <p:spPr>
          <a:xfrm>
            <a:off x="2788920" y="2148840"/>
            <a:ext cx="7772400" cy="274320"/>
          </a:xfrm>
          <a:prstGeom prst="rect">
            <a:avLst/>
          </a:prstGeom>
          <a:noFill/>
          <a:ln/>
        </p:spPr>
        <p:txBody>
          <a:bodyPr wrap="square" lIns="0" tIns="0" rIns="0" bIns="0" rtlCol="0" anchor="ctr">
            <a:normAutofit/>
          </a:bodyPr>
          <a:lstStyle/>
          <a:p>
            <a:pPr indent="0" marL="0">
              <a:buNone/>
            </a:pPr>
            <a:r>
              <a:rPr lang="en-US" sz="1550" dirty="0">
                <a:solidFill>
                  <a:srgbClr val="2E241B"/>
                </a:solidFill>
              </a:rPr>
              <a:t>Come thou Almighty King, help us thy name to sing</a:t>
            </a:r>
            <a:endParaRPr lang="en-US" sz="1550" dirty="0"/>
          </a:p>
        </p:txBody>
      </p:sp>
      <p:sp>
        <p:nvSpPr>
          <p:cNvPr id="9" name="Text 7"/>
          <p:cNvSpPr/>
          <p:nvPr/>
        </p:nvSpPr>
        <p:spPr>
          <a:xfrm>
            <a:off x="731520" y="2724912"/>
            <a:ext cx="2011680" cy="228600"/>
          </a:xfrm>
          <a:prstGeom prst="rect">
            <a:avLst/>
          </a:prstGeom>
          <a:noFill/>
          <a:ln/>
        </p:spPr>
        <p:txBody>
          <a:bodyPr wrap="square" lIns="0" tIns="0" rIns="0" bIns="0" rtlCol="0" anchor="ctr"/>
          <a:lstStyle/>
          <a:p>
            <a:pPr indent="0" marL="0">
              <a:buNone/>
            </a:pPr>
            <a:r>
              <a:rPr lang="en-US" sz="1300" b="1" dirty="0">
                <a:solidFill>
                  <a:srgbClr val="B9802D"/>
                </a:solidFill>
              </a:rPr>
              <a:t>Author</a:t>
            </a:r>
            <a:endParaRPr lang="en-US" sz="1300" dirty="0"/>
          </a:p>
        </p:txBody>
      </p:sp>
      <p:sp>
        <p:nvSpPr>
          <p:cNvPr id="10" name="Text 8"/>
          <p:cNvSpPr/>
          <p:nvPr/>
        </p:nvSpPr>
        <p:spPr>
          <a:xfrm>
            <a:off x="2788920" y="2724912"/>
            <a:ext cx="7772400" cy="274320"/>
          </a:xfrm>
          <a:prstGeom prst="rect">
            <a:avLst/>
          </a:prstGeom>
          <a:noFill/>
          <a:ln/>
        </p:spPr>
        <p:txBody>
          <a:bodyPr wrap="square" lIns="0" tIns="0" rIns="0" bIns="0" rtlCol="0" anchor="ctr">
            <a:normAutofit/>
          </a:bodyPr>
          <a:lstStyle/>
          <a:p>
            <a:pPr indent="0" marL="0">
              <a:buNone/>
            </a:pPr>
            <a:r>
              <a:rPr lang="en-US" sz="1550" dirty="0">
                <a:solidFill>
                  <a:srgbClr val="2E241B"/>
                </a:solidFill>
              </a:rPr>
              <a:t>Anonymous; first documented by 1757</a:t>
            </a:r>
            <a:endParaRPr lang="en-US" sz="1550" dirty="0"/>
          </a:p>
        </p:txBody>
      </p:sp>
      <p:sp>
        <p:nvSpPr>
          <p:cNvPr id="11" name="Text 9"/>
          <p:cNvSpPr/>
          <p:nvPr/>
        </p:nvSpPr>
        <p:spPr>
          <a:xfrm>
            <a:off x="731520" y="3300984"/>
            <a:ext cx="2011680" cy="228600"/>
          </a:xfrm>
          <a:prstGeom prst="rect">
            <a:avLst/>
          </a:prstGeom>
          <a:noFill/>
          <a:ln/>
        </p:spPr>
        <p:txBody>
          <a:bodyPr wrap="square" lIns="0" tIns="0" rIns="0" bIns="0" rtlCol="0" anchor="ctr"/>
          <a:lstStyle/>
          <a:p>
            <a:pPr indent="0" marL="0">
              <a:buNone/>
            </a:pPr>
            <a:r>
              <a:rPr lang="en-US" sz="1300" b="1" dirty="0">
                <a:solidFill>
                  <a:srgbClr val="B9802D"/>
                </a:solidFill>
              </a:rPr>
              <a:t>Tune</a:t>
            </a:r>
            <a:endParaRPr lang="en-US" sz="1300" dirty="0"/>
          </a:p>
        </p:txBody>
      </p:sp>
      <p:sp>
        <p:nvSpPr>
          <p:cNvPr id="12" name="Text 10"/>
          <p:cNvSpPr/>
          <p:nvPr/>
        </p:nvSpPr>
        <p:spPr>
          <a:xfrm>
            <a:off x="2788920" y="3300984"/>
            <a:ext cx="7772400" cy="274320"/>
          </a:xfrm>
          <a:prstGeom prst="rect">
            <a:avLst/>
          </a:prstGeom>
          <a:noFill/>
          <a:ln/>
        </p:spPr>
        <p:txBody>
          <a:bodyPr wrap="square" lIns="0" tIns="0" rIns="0" bIns="0" rtlCol="0" anchor="ctr">
            <a:normAutofit/>
          </a:bodyPr>
          <a:lstStyle/>
          <a:p>
            <a:pPr indent="0" marL="0">
              <a:buNone/>
            </a:pPr>
            <a:r>
              <a:rPr lang="en-US" sz="1550" dirty="0">
                <a:solidFill>
                  <a:srgbClr val="2E241B"/>
                </a:solidFill>
              </a:rPr>
              <a:t>ITALIAN HYMN by Felice Giardini, 1769</a:t>
            </a:r>
            <a:endParaRPr lang="en-US" sz="1550" dirty="0"/>
          </a:p>
        </p:txBody>
      </p:sp>
      <p:sp>
        <p:nvSpPr>
          <p:cNvPr id="13" name="Text 11"/>
          <p:cNvSpPr/>
          <p:nvPr/>
        </p:nvSpPr>
        <p:spPr>
          <a:xfrm>
            <a:off x="731520" y="3877056"/>
            <a:ext cx="2011680" cy="228600"/>
          </a:xfrm>
          <a:prstGeom prst="rect">
            <a:avLst/>
          </a:prstGeom>
          <a:noFill/>
          <a:ln/>
        </p:spPr>
        <p:txBody>
          <a:bodyPr wrap="square" lIns="0" tIns="0" rIns="0" bIns="0" rtlCol="0" anchor="ctr"/>
          <a:lstStyle/>
          <a:p>
            <a:pPr indent="0" marL="0">
              <a:buNone/>
            </a:pPr>
            <a:r>
              <a:rPr lang="en-US" sz="1300" b="1" dirty="0">
                <a:solidFill>
                  <a:srgbClr val="B9802D"/>
                </a:solidFill>
              </a:rPr>
              <a:t>Meter</a:t>
            </a:r>
            <a:endParaRPr lang="en-US" sz="1300" dirty="0"/>
          </a:p>
        </p:txBody>
      </p:sp>
      <p:sp>
        <p:nvSpPr>
          <p:cNvPr id="14" name="Text 12"/>
          <p:cNvSpPr/>
          <p:nvPr/>
        </p:nvSpPr>
        <p:spPr>
          <a:xfrm>
            <a:off x="2788920" y="3877056"/>
            <a:ext cx="7772400" cy="274320"/>
          </a:xfrm>
          <a:prstGeom prst="rect">
            <a:avLst/>
          </a:prstGeom>
          <a:noFill/>
          <a:ln/>
        </p:spPr>
        <p:txBody>
          <a:bodyPr wrap="square" lIns="0" tIns="0" rIns="0" bIns="0" rtlCol="0" anchor="ctr">
            <a:normAutofit/>
          </a:bodyPr>
          <a:lstStyle/>
          <a:p>
            <a:pPr indent="0" marL="0">
              <a:buNone/>
            </a:pPr>
            <a:r>
              <a:rPr lang="en-US" sz="1550" dirty="0">
                <a:solidFill>
                  <a:srgbClr val="2E241B"/>
                </a:solidFill>
              </a:rPr>
              <a:t>6.6.4.6.6.6.4</a:t>
            </a:r>
            <a:endParaRPr lang="en-US" sz="1550" dirty="0"/>
          </a:p>
        </p:txBody>
      </p:sp>
      <p:sp>
        <p:nvSpPr>
          <p:cNvPr id="15" name="Text 13"/>
          <p:cNvSpPr/>
          <p:nvPr/>
        </p:nvSpPr>
        <p:spPr>
          <a:xfrm>
            <a:off x="731520" y="4453128"/>
            <a:ext cx="2011680" cy="228600"/>
          </a:xfrm>
          <a:prstGeom prst="rect">
            <a:avLst/>
          </a:prstGeom>
          <a:noFill/>
          <a:ln/>
        </p:spPr>
        <p:txBody>
          <a:bodyPr wrap="square" lIns="0" tIns="0" rIns="0" bIns="0" rtlCol="0" anchor="ctr"/>
          <a:lstStyle/>
          <a:p>
            <a:pPr indent="0" marL="0">
              <a:buNone/>
            </a:pPr>
            <a:r>
              <a:rPr lang="en-US" sz="1300" b="1" dirty="0">
                <a:solidFill>
                  <a:srgbClr val="B9802D"/>
                </a:solidFill>
              </a:rPr>
              <a:t>Primary use</a:t>
            </a:r>
            <a:endParaRPr lang="en-US" sz="1300" dirty="0"/>
          </a:p>
        </p:txBody>
      </p:sp>
      <p:sp>
        <p:nvSpPr>
          <p:cNvPr id="16" name="Text 14"/>
          <p:cNvSpPr/>
          <p:nvPr/>
        </p:nvSpPr>
        <p:spPr>
          <a:xfrm>
            <a:off x="2788920" y="4453128"/>
            <a:ext cx="7772400" cy="274320"/>
          </a:xfrm>
          <a:prstGeom prst="rect">
            <a:avLst/>
          </a:prstGeom>
          <a:noFill/>
          <a:ln/>
        </p:spPr>
        <p:txBody>
          <a:bodyPr wrap="square" lIns="0" tIns="0" rIns="0" bIns="0" rtlCol="0" anchor="ctr">
            <a:normAutofit/>
          </a:bodyPr>
          <a:lstStyle/>
          <a:p>
            <a:pPr indent="0" marL="0">
              <a:buNone/>
            </a:pPr>
            <a:r>
              <a:rPr lang="en-US" sz="1550" dirty="0">
                <a:solidFill>
                  <a:srgbClr val="2E241B"/>
                </a:solidFill>
              </a:rPr>
              <a:t>Trinity Sunday, opening worship, ordination, invocation</a:t>
            </a:r>
            <a:endParaRPr lang="en-US" sz="1550" dirty="0"/>
          </a:p>
        </p:txBody>
      </p:sp>
      <p:sp>
        <p:nvSpPr>
          <p:cNvPr id="17" name="Text 15"/>
          <p:cNvSpPr/>
          <p:nvPr/>
        </p:nvSpPr>
        <p:spPr>
          <a:xfrm>
            <a:off x="777240" y="5349240"/>
            <a:ext cx="9784080" cy="457200"/>
          </a:xfrm>
          <a:prstGeom prst="rect">
            <a:avLst/>
          </a:prstGeom>
          <a:noFill/>
          <a:ln/>
        </p:spPr>
        <p:txBody>
          <a:bodyPr wrap="square" lIns="254" tIns="254" rIns="254" bIns="254" rtlCol="0" anchor="ctr">
            <a:normAutofit/>
          </a:bodyPr>
          <a:lstStyle/>
          <a:p>
            <a:pPr indent="0" marL="0">
              <a:buNone/>
            </a:pPr>
            <a:r>
              <a:rPr lang="en-US" sz="1550" b="1" dirty="0">
                <a:solidFill>
                  <a:srgbClr val="5A3B1E"/>
                </a:solidFill>
              </a:rPr>
              <a:t>Teaching caution: do not present Charles Wesley as the confirmed author. Modern sources treat his authorship as unproven.</a:t>
            </a:r>
            <a:endParaRPr lang="en-US" sz="1550" dirty="0"/>
          </a:p>
        </p:txBody>
      </p:sp>
      <p:sp>
        <p:nvSpPr>
          <p:cNvPr id="18" name="Text 16"/>
          <p:cNvSpPr/>
          <p:nvPr/>
        </p:nvSpPr>
        <p:spPr>
          <a:xfrm>
            <a:off x="9509760" y="6473952"/>
            <a:ext cx="2057400" cy="164592"/>
          </a:xfrm>
          <a:prstGeom prst="rect">
            <a:avLst/>
          </a:prstGeom>
          <a:noFill/>
          <a:ln/>
        </p:spPr>
        <p:txBody>
          <a:bodyPr wrap="square" lIns="0" tIns="0" rIns="0" bIns="0" rtlCol="0" anchor="ctr"/>
          <a:lstStyle/>
          <a:p>
            <a:pPr algn="r" indent="0" marL="0">
              <a:buNone/>
            </a:pPr>
            <a:r>
              <a:rPr lang="en-US" sz="750" dirty="0">
                <a:solidFill>
                  <a:srgbClr val="9A8772"/>
                </a:solidFill>
              </a:rPr>
              <a:t>Come Thou Almighty King | Teaching Guide | 3</a:t>
            </a:r>
            <a:endParaRPr lang="en-US" sz="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mnt/data/come_king_assets/chapel_16x9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566928" y="384048"/>
            <a:ext cx="6675120" cy="548640"/>
          </a:xfrm>
          <a:prstGeom prst="rect">
            <a:avLst/>
          </a:prstGeom>
          <a:noFill/>
          <a:ln/>
        </p:spPr>
        <p:txBody>
          <a:bodyPr wrap="square" lIns="0" tIns="0" rIns="0" bIns="0" rtlCol="0" anchor="ctr"/>
          <a:lstStyle/>
          <a:p>
            <a:pPr indent="0" marL="0">
              <a:buNone/>
            </a:pPr>
            <a:r>
              <a:rPr lang="en-US" sz="2600" b="1" dirty="0">
                <a:solidFill>
                  <a:srgbClr val="FFFFFF"/>
                </a:solidFill>
                <a:latin typeface="Aptos Display" pitchFamily="34" charset="0"/>
                <a:ea typeface="Aptos Display" pitchFamily="34" charset="-122"/>
                <a:cs typeface="Aptos Display" pitchFamily="34" charset="-120"/>
              </a:rPr>
              <a:t>The Hymn as Trinitarian Prayer</a:t>
            </a:r>
            <a:endParaRPr lang="en-US" sz="2600" dirty="0"/>
          </a:p>
        </p:txBody>
      </p:sp>
      <p:sp>
        <p:nvSpPr>
          <p:cNvPr id="4" name="Text 1"/>
          <p:cNvSpPr/>
          <p:nvPr/>
        </p:nvSpPr>
        <p:spPr>
          <a:xfrm>
            <a:off x="585216" y="960120"/>
            <a:ext cx="6492240" cy="320040"/>
          </a:xfrm>
          <a:prstGeom prst="rect">
            <a:avLst/>
          </a:prstGeom>
          <a:noFill/>
          <a:ln/>
        </p:spPr>
        <p:txBody>
          <a:bodyPr wrap="square" lIns="0" tIns="0" rIns="0" bIns="0" rtlCol="0" anchor="ctr"/>
          <a:lstStyle/>
          <a:p>
            <a:pPr indent="0" marL="0">
              <a:buNone/>
            </a:pPr>
            <a:r>
              <a:rPr lang="en-US" sz="1250" i="1" dirty="0">
                <a:solidFill>
                  <a:srgbClr val="EADBC9"/>
                </a:solidFill>
              </a:rPr>
              <a:t>Its structure is its theology</a:t>
            </a:r>
            <a:endParaRPr lang="en-US" sz="1250" dirty="0"/>
          </a:p>
        </p:txBody>
      </p:sp>
      <p:sp>
        <p:nvSpPr>
          <p:cNvPr id="5" name="Text 2"/>
          <p:cNvSpPr/>
          <p:nvPr/>
        </p:nvSpPr>
        <p:spPr>
          <a:xfrm>
            <a:off x="640080" y="2148840"/>
            <a:ext cx="2240280" cy="320040"/>
          </a:xfrm>
          <a:prstGeom prst="rect">
            <a:avLst/>
          </a:prstGeom>
          <a:noFill/>
          <a:ln/>
        </p:spPr>
        <p:txBody>
          <a:bodyPr wrap="square" lIns="0" tIns="0" rIns="0" bIns="0" rtlCol="0" anchor="ctr"/>
          <a:lstStyle/>
          <a:p>
            <a:pPr algn="ctr" indent="0" marL="0">
              <a:buNone/>
            </a:pPr>
            <a:r>
              <a:rPr lang="en-US" sz="2000" b="1" dirty="0">
                <a:solidFill>
                  <a:srgbClr val="F6D890"/>
                </a:solidFill>
              </a:rPr>
              <a:t>Father</a:t>
            </a:r>
            <a:endParaRPr lang="en-US" sz="2000" dirty="0"/>
          </a:p>
        </p:txBody>
      </p:sp>
      <p:sp>
        <p:nvSpPr>
          <p:cNvPr id="6" name="Text 3"/>
          <p:cNvSpPr/>
          <p:nvPr/>
        </p:nvSpPr>
        <p:spPr>
          <a:xfrm>
            <a:off x="640080" y="2651760"/>
            <a:ext cx="2240280" cy="411480"/>
          </a:xfrm>
          <a:prstGeom prst="rect">
            <a:avLst/>
          </a:prstGeom>
          <a:noFill/>
          <a:ln/>
        </p:spPr>
        <p:txBody>
          <a:bodyPr wrap="square" lIns="0" tIns="0" rIns="0" bIns="0" rtlCol="0" anchor="ctr">
            <a:normAutofit/>
          </a:bodyPr>
          <a:lstStyle/>
          <a:p>
            <a:pPr algn="ctr" indent="0" marL="0">
              <a:buNone/>
            </a:pPr>
            <a:r>
              <a:rPr lang="en-US" sz="1600" b="1" dirty="0">
                <a:solidFill>
                  <a:srgbClr val="FFFFFF"/>
                </a:solidFill>
              </a:rPr>
              <a:t>Almighty King</a:t>
            </a:r>
            <a:endParaRPr lang="en-US" sz="1600" dirty="0"/>
          </a:p>
        </p:txBody>
      </p:sp>
      <p:sp>
        <p:nvSpPr>
          <p:cNvPr id="7" name="Text 4"/>
          <p:cNvSpPr/>
          <p:nvPr/>
        </p:nvSpPr>
        <p:spPr>
          <a:xfrm>
            <a:off x="640080" y="3364992"/>
            <a:ext cx="2240280" cy="1005840"/>
          </a:xfrm>
          <a:prstGeom prst="rect">
            <a:avLst/>
          </a:prstGeom>
          <a:noFill/>
          <a:ln/>
        </p:spPr>
        <p:txBody>
          <a:bodyPr wrap="square" lIns="254" tIns="254" rIns="254" bIns="254" rtlCol="0" anchor="ctr">
            <a:normAutofit/>
          </a:bodyPr>
          <a:lstStyle/>
          <a:p>
            <a:pPr algn="ctr" indent="0" marL="0">
              <a:buNone/>
            </a:pPr>
            <a:r>
              <a:rPr lang="en-US" sz="1380" dirty="0">
                <a:solidFill>
                  <a:srgbClr val="EADBC9"/>
                </a:solidFill>
              </a:rPr>
              <a:t>Help us praise; reign over us</a:t>
            </a:r>
            <a:endParaRPr lang="en-US" sz="1380" dirty="0"/>
          </a:p>
        </p:txBody>
      </p:sp>
      <p:sp>
        <p:nvSpPr>
          <p:cNvPr id="8" name="Text 5"/>
          <p:cNvSpPr/>
          <p:nvPr/>
        </p:nvSpPr>
        <p:spPr>
          <a:xfrm>
            <a:off x="3456432" y="2148840"/>
            <a:ext cx="2240280" cy="320040"/>
          </a:xfrm>
          <a:prstGeom prst="rect">
            <a:avLst/>
          </a:prstGeom>
          <a:noFill/>
          <a:ln/>
        </p:spPr>
        <p:txBody>
          <a:bodyPr wrap="square" lIns="0" tIns="0" rIns="0" bIns="0" rtlCol="0" anchor="ctr"/>
          <a:lstStyle/>
          <a:p>
            <a:pPr algn="ctr" indent="0" marL="0">
              <a:buNone/>
            </a:pPr>
            <a:r>
              <a:rPr lang="en-US" sz="2000" b="1" dirty="0">
                <a:solidFill>
                  <a:srgbClr val="F6D890"/>
                </a:solidFill>
              </a:rPr>
              <a:t>Son</a:t>
            </a:r>
            <a:endParaRPr lang="en-US" sz="2000" dirty="0"/>
          </a:p>
        </p:txBody>
      </p:sp>
      <p:sp>
        <p:nvSpPr>
          <p:cNvPr id="9" name="Text 6"/>
          <p:cNvSpPr/>
          <p:nvPr/>
        </p:nvSpPr>
        <p:spPr>
          <a:xfrm>
            <a:off x="3456432" y="2651760"/>
            <a:ext cx="2240280" cy="411480"/>
          </a:xfrm>
          <a:prstGeom prst="rect">
            <a:avLst/>
          </a:prstGeom>
          <a:noFill/>
          <a:ln/>
        </p:spPr>
        <p:txBody>
          <a:bodyPr wrap="square" lIns="0" tIns="0" rIns="0" bIns="0" rtlCol="0" anchor="ctr">
            <a:normAutofit/>
          </a:bodyPr>
          <a:lstStyle/>
          <a:p>
            <a:pPr algn="ctr" indent="0" marL="0">
              <a:buNone/>
            </a:pPr>
            <a:r>
              <a:rPr lang="en-US" sz="1600" b="1" dirty="0">
                <a:solidFill>
                  <a:srgbClr val="FFFFFF"/>
                </a:solidFill>
              </a:rPr>
              <a:t>Incarnate Word</a:t>
            </a:r>
            <a:endParaRPr lang="en-US" sz="1600" dirty="0"/>
          </a:p>
        </p:txBody>
      </p:sp>
      <p:sp>
        <p:nvSpPr>
          <p:cNvPr id="10" name="Text 7"/>
          <p:cNvSpPr/>
          <p:nvPr/>
        </p:nvSpPr>
        <p:spPr>
          <a:xfrm>
            <a:off x="3456432" y="3364992"/>
            <a:ext cx="2240280" cy="1005840"/>
          </a:xfrm>
          <a:prstGeom prst="rect">
            <a:avLst/>
          </a:prstGeom>
          <a:noFill/>
          <a:ln/>
        </p:spPr>
        <p:txBody>
          <a:bodyPr wrap="square" lIns="254" tIns="254" rIns="254" bIns="254" rtlCol="0" anchor="ctr">
            <a:normAutofit/>
          </a:bodyPr>
          <a:lstStyle/>
          <a:p>
            <a:pPr algn="ctr" indent="0" marL="0">
              <a:buNone/>
            </a:pPr>
            <a:r>
              <a:rPr lang="en-US" sz="1380" dirty="0">
                <a:solidFill>
                  <a:srgbClr val="EADBC9"/>
                </a:solidFill>
              </a:rPr>
              <a:t>Attend our prayer; bless Your people; give Your word success</a:t>
            </a:r>
            <a:endParaRPr lang="en-US" sz="1380" dirty="0"/>
          </a:p>
        </p:txBody>
      </p:sp>
      <p:sp>
        <p:nvSpPr>
          <p:cNvPr id="11" name="Text 8"/>
          <p:cNvSpPr/>
          <p:nvPr/>
        </p:nvSpPr>
        <p:spPr>
          <a:xfrm>
            <a:off x="6272784" y="2148840"/>
            <a:ext cx="2240280" cy="320040"/>
          </a:xfrm>
          <a:prstGeom prst="rect">
            <a:avLst/>
          </a:prstGeom>
          <a:noFill/>
          <a:ln/>
        </p:spPr>
        <p:txBody>
          <a:bodyPr wrap="square" lIns="0" tIns="0" rIns="0" bIns="0" rtlCol="0" anchor="ctr"/>
          <a:lstStyle/>
          <a:p>
            <a:pPr algn="ctr" indent="0" marL="0">
              <a:buNone/>
            </a:pPr>
            <a:r>
              <a:rPr lang="en-US" sz="2000" b="1" dirty="0">
                <a:solidFill>
                  <a:srgbClr val="F6D890"/>
                </a:solidFill>
              </a:rPr>
              <a:t>Holy Spirit</a:t>
            </a:r>
            <a:endParaRPr lang="en-US" sz="2000" dirty="0"/>
          </a:p>
        </p:txBody>
      </p:sp>
      <p:sp>
        <p:nvSpPr>
          <p:cNvPr id="12" name="Text 9"/>
          <p:cNvSpPr/>
          <p:nvPr/>
        </p:nvSpPr>
        <p:spPr>
          <a:xfrm>
            <a:off x="6272784" y="2651760"/>
            <a:ext cx="2240280" cy="411480"/>
          </a:xfrm>
          <a:prstGeom prst="rect">
            <a:avLst/>
          </a:prstGeom>
          <a:noFill/>
          <a:ln/>
        </p:spPr>
        <p:txBody>
          <a:bodyPr wrap="square" lIns="0" tIns="0" rIns="0" bIns="0" rtlCol="0" anchor="ctr">
            <a:normAutofit/>
          </a:bodyPr>
          <a:lstStyle/>
          <a:p>
            <a:pPr algn="ctr" indent="0" marL="0">
              <a:buNone/>
            </a:pPr>
            <a:r>
              <a:rPr lang="en-US" sz="1600" b="1" dirty="0">
                <a:solidFill>
                  <a:srgbClr val="FFFFFF"/>
                </a:solidFill>
              </a:rPr>
              <a:t>Comforter</a:t>
            </a:r>
            <a:endParaRPr lang="en-US" sz="1600" dirty="0"/>
          </a:p>
        </p:txBody>
      </p:sp>
      <p:sp>
        <p:nvSpPr>
          <p:cNvPr id="13" name="Text 10"/>
          <p:cNvSpPr/>
          <p:nvPr/>
        </p:nvSpPr>
        <p:spPr>
          <a:xfrm>
            <a:off x="6272784" y="3364992"/>
            <a:ext cx="2240280" cy="1005840"/>
          </a:xfrm>
          <a:prstGeom prst="rect">
            <a:avLst/>
          </a:prstGeom>
          <a:noFill/>
          <a:ln/>
        </p:spPr>
        <p:txBody>
          <a:bodyPr wrap="square" lIns="254" tIns="254" rIns="254" bIns="254" rtlCol="0" anchor="ctr">
            <a:normAutofit/>
          </a:bodyPr>
          <a:lstStyle/>
          <a:p>
            <a:pPr algn="ctr" indent="0" marL="0">
              <a:buNone/>
            </a:pPr>
            <a:r>
              <a:rPr lang="en-US" sz="1380" dirty="0">
                <a:solidFill>
                  <a:srgbClr val="EADBC9"/>
                </a:solidFill>
              </a:rPr>
              <a:t>Bear witness; rule every heart; remain with us</a:t>
            </a:r>
            <a:endParaRPr lang="en-US" sz="1380" dirty="0"/>
          </a:p>
        </p:txBody>
      </p:sp>
      <p:sp>
        <p:nvSpPr>
          <p:cNvPr id="14" name="Text 11"/>
          <p:cNvSpPr/>
          <p:nvPr/>
        </p:nvSpPr>
        <p:spPr>
          <a:xfrm>
            <a:off x="9089136" y="2148840"/>
            <a:ext cx="2240280" cy="320040"/>
          </a:xfrm>
          <a:prstGeom prst="rect">
            <a:avLst/>
          </a:prstGeom>
          <a:noFill/>
          <a:ln/>
        </p:spPr>
        <p:txBody>
          <a:bodyPr wrap="square" lIns="0" tIns="0" rIns="0" bIns="0" rtlCol="0" anchor="ctr"/>
          <a:lstStyle/>
          <a:p>
            <a:pPr algn="ctr" indent="0" marL="0">
              <a:buNone/>
            </a:pPr>
            <a:r>
              <a:rPr lang="en-US" sz="2000" b="1" dirty="0">
                <a:solidFill>
                  <a:srgbClr val="F6D890"/>
                </a:solidFill>
              </a:rPr>
              <a:t>One in Three</a:t>
            </a:r>
            <a:endParaRPr lang="en-US" sz="2000" dirty="0"/>
          </a:p>
        </p:txBody>
      </p:sp>
      <p:sp>
        <p:nvSpPr>
          <p:cNvPr id="15" name="Text 12"/>
          <p:cNvSpPr/>
          <p:nvPr/>
        </p:nvSpPr>
        <p:spPr>
          <a:xfrm>
            <a:off x="9089136" y="2651760"/>
            <a:ext cx="2240280" cy="411480"/>
          </a:xfrm>
          <a:prstGeom prst="rect">
            <a:avLst/>
          </a:prstGeom>
          <a:noFill/>
          <a:ln/>
        </p:spPr>
        <p:txBody>
          <a:bodyPr wrap="square" lIns="0" tIns="0" rIns="0" bIns="0" rtlCol="0" anchor="ctr">
            <a:normAutofit/>
          </a:bodyPr>
          <a:lstStyle/>
          <a:p>
            <a:pPr algn="ctr" indent="0" marL="0">
              <a:buNone/>
            </a:pPr>
            <a:r>
              <a:rPr lang="en-US" sz="1600" b="1" dirty="0">
                <a:solidFill>
                  <a:srgbClr val="FFFFFF"/>
                </a:solidFill>
              </a:rPr>
              <a:t>Sovereign Majesty</a:t>
            </a:r>
            <a:endParaRPr lang="en-US" sz="1600" dirty="0"/>
          </a:p>
        </p:txBody>
      </p:sp>
      <p:sp>
        <p:nvSpPr>
          <p:cNvPr id="16" name="Text 13"/>
          <p:cNvSpPr/>
          <p:nvPr/>
        </p:nvSpPr>
        <p:spPr>
          <a:xfrm>
            <a:off x="9089136" y="3364992"/>
            <a:ext cx="2240280" cy="1005840"/>
          </a:xfrm>
          <a:prstGeom prst="rect">
            <a:avLst/>
          </a:prstGeom>
          <a:noFill/>
          <a:ln/>
        </p:spPr>
        <p:txBody>
          <a:bodyPr wrap="square" lIns="254" tIns="254" rIns="254" bIns="254" rtlCol="0" anchor="ctr">
            <a:normAutofit/>
          </a:bodyPr>
          <a:lstStyle/>
          <a:p>
            <a:pPr algn="ctr" indent="0" marL="0">
              <a:buNone/>
            </a:pPr>
            <a:r>
              <a:rPr lang="en-US" sz="1380" dirty="0">
                <a:solidFill>
                  <a:srgbClr val="EADBC9"/>
                </a:solidFill>
              </a:rPr>
              <a:t>Receive eternal love and adoration</a:t>
            </a:r>
            <a:endParaRPr lang="en-US" sz="1380" dirty="0"/>
          </a:p>
        </p:txBody>
      </p:sp>
      <p:sp>
        <p:nvSpPr>
          <p:cNvPr id="17" name="Text 14"/>
          <p:cNvSpPr/>
          <p:nvPr/>
        </p:nvSpPr>
        <p:spPr>
          <a:xfrm>
            <a:off x="1325880" y="5074920"/>
            <a:ext cx="9418320" cy="658368"/>
          </a:xfrm>
          <a:prstGeom prst="rect">
            <a:avLst/>
          </a:prstGeom>
          <a:noFill/>
          <a:ln/>
        </p:spPr>
        <p:txBody>
          <a:bodyPr wrap="square" lIns="635" tIns="635" rIns="635" bIns="635" rtlCol="0" anchor="ctr">
            <a:normAutofit/>
          </a:bodyPr>
          <a:lstStyle/>
          <a:p>
            <a:pPr indent="0" marL="0">
              <a:buNone/>
            </a:pPr>
            <a:r>
              <a:rPr lang="en-US" sz="2600" b="1" dirty="0">
                <a:solidFill>
                  <a:srgbClr val="FFFFFF"/>
                </a:solidFill>
                <a:latin typeface="Aptos Display" pitchFamily="34" charset="0"/>
                <a:ea typeface="Aptos Display" pitchFamily="34" charset="-122"/>
                <a:cs typeface="Aptos Display" pitchFamily="34" charset="-120"/>
              </a:rPr>
              <a:t>Christian worship names God as He has revealed Himself.</a:t>
            </a:r>
            <a:endParaRPr lang="en-US" sz="2600" dirty="0"/>
          </a:p>
        </p:txBody>
      </p:sp>
      <p:sp>
        <p:nvSpPr>
          <p:cNvPr id="18" name="Text 15"/>
          <p:cNvSpPr/>
          <p:nvPr/>
        </p:nvSpPr>
        <p:spPr>
          <a:xfrm>
            <a:off x="9509760" y="6473952"/>
            <a:ext cx="2057400" cy="164592"/>
          </a:xfrm>
          <a:prstGeom prst="rect">
            <a:avLst/>
          </a:prstGeom>
          <a:noFill/>
          <a:ln/>
        </p:spPr>
        <p:txBody>
          <a:bodyPr wrap="square" lIns="0" tIns="0" rIns="0" bIns="0" rtlCol="0" anchor="ctr"/>
          <a:lstStyle/>
          <a:p>
            <a:pPr algn="r" indent="0" marL="0">
              <a:buNone/>
            </a:pPr>
            <a:r>
              <a:rPr lang="en-US" sz="750" dirty="0">
                <a:solidFill>
                  <a:srgbClr val="D0C0A8"/>
                </a:solidFill>
              </a:rPr>
              <a:t>Come Thou Almighty King | Teaching Guide | 4</a:t>
            </a:r>
            <a:endParaRPr lang="en-US" sz="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47472"/>
            <a:ext cx="4572000" cy="256032"/>
          </a:xfrm>
          <a:prstGeom prst="rect">
            <a:avLst/>
          </a:prstGeom>
          <a:noFill/>
          <a:ln/>
        </p:spPr>
        <p:txBody>
          <a:bodyPr wrap="square" lIns="0" tIns="0" rIns="0" bIns="0" rtlCol="0" anchor="ctr"/>
          <a:lstStyle/>
          <a:p>
            <a:pPr indent="0" marL="0">
              <a:buNone/>
            </a:pPr>
            <a:r>
              <a:rPr lang="en-US" sz="950" b="1" dirty="0">
                <a:solidFill>
                  <a:srgbClr val="B9802D"/>
                </a:solidFill>
              </a:rPr>
              <a:t>SLIDE 5</a:t>
            </a:r>
            <a:endParaRPr lang="en-US" sz="950" dirty="0"/>
          </a:p>
        </p:txBody>
      </p:sp>
      <p:sp>
        <p:nvSpPr>
          <p:cNvPr id="3" name="Text 1"/>
          <p:cNvSpPr/>
          <p:nvPr/>
        </p:nvSpPr>
        <p:spPr>
          <a:xfrm>
            <a:off x="566928" y="621792"/>
            <a:ext cx="6126480" cy="420624"/>
          </a:xfrm>
          <a:prstGeom prst="rect">
            <a:avLst/>
          </a:prstGeom>
          <a:noFill/>
          <a:ln/>
        </p:spPr>
        <p:txBody>
          <a:bodyPr wrap="square" lIns="0" tIns="0" rIns="0" bIns="0" rtlCol="0" anchor="ctr"/>
          <a:lstStyle/>
          <a:p>
            <a:pPr indent="0" marL="0">
              <a:buNone/>
            </a:pPr>
            <a:r>
              <a:rPr lang="en-US" sz="2400" b="1" dirty="0">
                <a:solidFill>
                  <a:srgbClr val="2E241B"/>
                </a:solidFill>
                <a:latin typeface="Aptos Display" pitchFamily="34" charset="0"/>
                <a:ea typeface="Aptos Display" pitchFamily="34" charset="-122"/>
                <a:cs typeface="Aptos Display" pitchFamily="34" charset="-120"/>
              </a:rPr>
              <a:t>Historical Background</a:t>
            </a:r>
            <a:endParaRPr lang="en-US" sz="2400" dirty="0"/>
          </a:p>
        </p:txBody>
      </p:sp>
      <p:sp>
        <p:nvSpPr>
          <p:cNvPr id="4" name="Text 2"/>
          <p:cNvSpPr/>
          <p:nvPr/>
        </p:nvSpPr>
        <p:spPr>
          <a:xfrm>
            <a:off x="585216" y="1069848"/>
            <a:ext cx="5852160" cy="246888"/>
          </a:xfrm>
          <a:prstGeom prst="rect">
            <a:avLst/>
          </a:prstGeom>
          <a:noFill/>
          <a:ln/>
        </p:spPr>
        <p:txBody>
          <a:bodyPr wrap="square" lIns="0" tIns="0" rIns="0" bIns="0" rtlCol="0" anchor="ctr"/>
          <a:lstStyle/>
          <a:p>
            <a:pPr indent="0" marL="0">
              <a:buNone/>
            </a:pPr>
            <a:r>
              <a:rPr lang="en-US" sz="1200" dirty="0">
                <a:solidFill>
                  <a:srgbClr val="6F604F"/>
                </a:solidFill>
              </a:rPr>
              <a:t>Anonymous leaflet, evangelical hymn collections, and a dedicated tune</a:t>
            </a:r>
            <a:endParaRPr lang="en-US" sz="1200" dirty="0"/>
          </a:p>
        </p:txBody>
      </p:sp>
      <p:sp>
        <p:nvSpPr>
          <p:cNvPr id="5" name="Text 3"/>
          <p:cNvSpPr/>
          <p:nvPr/>
        </p:nvSpPr>
        <p:spPr>
          <a:xfrm>
            <a:off x="749808" y="1508760"/>
            <a:ext cx="5440680" cy="1325880"/>
          </a:xfrm>
          <a:prstGeom prst="rect">
            <a:avLst/>
          </a:prstGeom>
          <a:noFill/>
          <a:ln/>
        </p:spPr>
        <p:txBody>
          <a:bodyPr wrap="square" lIns="254" tIns="254" rIns="254" bIns="254" rtlCol="0" anchor="t">
            <a:normAutofit/>
          </a:bodyPr>
          <a:lstStyle/>
          <a:p>
            <a:pPr indent="0" marL="0">
              <a:buNone/>
            </a:pPr>
            <a:r>
              <a:rPr lang="en-US" sz="1650" dirty="0">
                <a:solidFill>
                  <a:srgbClr val="2E241B"/>
                </a:solidFill>
              </a:rPr>
              <a:t>The earliest securely documented appearance is an anonymous four-page leaflet bound into surviving copies of the sixth edition of George Whitefield's Collection of Hymns for Social Worship in 1757. The leaflet was titled An Hymn to the Trinity and contained five stanzas.</a:t>
            </a:r>
            <a:endParaRPr lang="en-US" sz="1650" dirty="0"/>
          </a:p>
        </p:txBody>
      </p:sp>
      <p:sp>
        <p:nvSpPr>
          <p:cNvPr id="6" name="Text 4"/>
          <p:cNvSpPr/>
          <p:nvPr/>
        </p:nvSpPr>
        <p:spPr>
          <a:xfrm>
            <a:off x="749808" y="3154680"/>
            <a:ext cx="5440680" cy="1325880"/>
          </a:xfrm>
          <a:prstGeom prst="rect">
            <a:avLst/>
          </a:prstGeom>
          <a:noFill/>
          <a:ln/>
        </p:spPr>
        <p:txBody>
          <a:bodyPr wrap="square" lIns="254" tIns="254" rIns="254" bIns="254" rtlCol="0" anchor="t">
            <a:normAutofit/>
          </a:bodyPr>
          <a:lstStyle/>
          <a:p>
            <a:pPr indent="0" marL="0">
              <a:buNone/>
            </a:pPr>
            <a:r>
              <a:rPr lang="en-US" sz="1650" dirty="0">
                <a:solidFill>
                  <a:srgbClr val="2E241B"/>
                </a:solidFill>
              </a:rPr>
              <a:t>Felice Giardini later composed ITALIAN HYMN specifically for the text; it first appeared in Martin Madan's A Collection of Psalm and Hymn Tunes in 1769. The modern four-stanza form usually omits an early stanza beginning “Jesus, our Lord, arise.”</a:t>
            </a:r>
            <a:endParaRPr lang="en-US" sz="1650" dirty="0"/>
          </a:p>
        </p:txBody>
      </p:sp>
      <p:pic>
        <p:nvPicPr>
          <p:cNvPr id="7" name="Image 0" descr="/mnt/data/come_king_assets/still_square.jpg">    </p:cNvPr>
          <p:cNvPicPr>
            <a:picLocks noChangeAspect="1"/>
          </p:cNvPicPr>
          <p:nvPr/>
        </p:nvPicPr>
        <p:blipFill>
          <a:blip r:embed="rId1"/>
          <a:stretch>
            <a:fillRect/>
          </a:stretch>
        </p:blipFill>
        <p:spPr>
          <a:xfrm>
            <a:off x="7360920" y="1280160"/>
            <a:ext cx="3566160" cy="3566160"/>
          </a:xfrm>
          <a:prstGeom prst="rect">
            <a:avLst/>
          </a:prstGeom>
        </p:spPr>
      </p:pic>
      <p:sp>
        <p:nvSpPr>
          <p:cNvPr id="8" name="Text 5"/>
          <p:cNvSpPr/>
          <p:nvPr/>
        </p:nvSpPr>
        <p:spPr>
          <a:xfrm>
            <a:off x="7040880" y="5138928"/>
            <a:ext cx="4160520" cy="502920"/>
          </a:xfrm>
          <a:prstGeom prst="rect">
            <a:avLst/>
          </a:prstGeom>
          <a:noFill/>
          <a:ln/>
        </p:spPr>
        <p:txBody>
          <a:bodyPr wrap="square" lIns="254" tIns="254" rIns="254" bIns="254" rtlCol="0" anchor="ctr">
            <a:normAutofit/>
          </a:bodyPr>
          <a:lstStyle/>
          <a:p>
            <a:pPr algn="ctr" indent="0" marL="0">
              <a:buNone/>
            </a:pPr>
            <a:r>
              <a:rPr lang="en-US" sz="1450" b="1" dirty="0">
                <a:solidFill>
                  <a:srgbClr val="5A3B1E"/>
                </a:solidFill>
              </a:rPr>
              <a:t>Teaching note: older books may include five stanzas; most modern hymnals use four.</a:t>
            </a:r>
            <a:endParaRPr lang="en-US" sz="1450" dirty="0"/>
          </a:p>
        </p:txBody>
      </p:sp>
      <p:sp>
        <p:nvSpPr>
          <p:cNvPr id="9" name="Text 6"/>
          <p:cNvSpPr/>
          <p:nvPr/>
        </p:nvSpPr>
        <p:spPr>
          <a:xfrm>
            <a:off x="9509760" y="6473952"/>
            <a:ext cx="2057400" cy="164592"/>
          </a:xfrm>
          <a:prstGeom prst="rect">
            <a:avLst/>
          </a:prstGeom>
          <a:noFill/>
          <a:ln/>
        </p:spPr>
        <p:txBody>
          <a:bodyPr wrap="square" lIns="0" tIns="0" rIns="0" bIns="0" rtlCol="0" anchor="ctr"/>
          <a:lstStyle/>
          <a:p>
            <a:pPr algn="r" indent="0" marL="0">
              <a:buNone/>
            </a:pPr>
            <a:r>
              <a:rPr lang="en-US" sz="750" dirty="0">
                <a:solidFill>
                  <a:srgbClr val="9A8772"/>
                </a:solidFill>
              </a:rPr>
              <a:t>Come Thou Almighty King | Teaching Guide | 5</a:t>
            </a:r>
            <a:endParaRPr lang="en-US" sz="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mnt/data/come_king_assets/still_16x9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566928" y="384048"/>
            <a:ext cx="6675120" cy="548640"/>
          </a:xfrm>
          <a:prstGeom prst="rect">
            <a:avLst/>
          </a:prstGeom>
          <a:noFill/>
          <a:ln/>
        </p:spPr>
        <p:txBody>
          <a:bodyPr wrap="square" lIns="0" tIns="0" rIns="0" bIns="0" rtlCol="0" anchor="ctr"/>
          <a:lstStyle/>
          <a:p>
            <a:pPr indent="0" marL="0">
              <a:buNone/>
            </a:pPr>
            <a:r>
              <a:rPr lang="en-US" sz="2600" b="1" dirty="0">
                <a:solidFill>
                  <a:srgbClr val="FFFFFF"/>
                </a:solidFill>
                <a:latin typeface="Aptos Display" pitchFamily="34" charset="0"/>
                <a:ea typeface="Aptos Display" pitchFamily="34" charset="-122"/>
                <a:cs typeface="Aptos Display" pitchFamily="34" charset="-120"/>
              </a:rPr>
              <a:t>Biblical Foundations</a:t>
            </a:r>
            <a:endParaRPr lang="en-US" sz="2600" dirty="0"/>
          </a:p>
        </p:txBody>
      </p:sp>
      <p:sp>
        <p:nvSpPr>
          <p:cNvPr id="4" name="Text 1"/>
          <p:cNvSpPr/>
          <p:nvPr/>
        </p:nvSpPr>
        <p:spPr>
          <a:xfrm>
            <a:off x="585216" y="960120"/>
            <a:ext cx="6492240" cy="320040"/>
          </a:xfrm>
          <a:prstGeom prst="rect">
            <a:avLst/>
          </a:prstGeom>
          <a:noFill/>
          <a:ln/>
        </p:spPr>
        <p:txBody>
          <a:bodyPr wrap="square" lIns="0" tIns="0" rIns="0" bIns="0" rtlCol="0" anchor="ctr"/>
          <a:lstStyle/>
          <a:p>
            <a:pPr indent="0" marL="0">
              <a:buNone/>
            </a:pPr>
            <a:r>
              <a:rPr lang="en-US" sz="1250" i="1" dirty="0">
                <a:solidFill>
                  <a:srgbClr val="EADBC9"/>
                </a:solidFill>
              </a:rPr>
              <a:t>The hymn gathers several strands of biblical worship</a:t>
            </a:r>
            <a:endParaRPr lang="en-US" sz="1250" dirty="0"/>
          </a:p>
        </p:txBody>
      </p:sp>
      <p:sp>
        <p:nvSpPr>
          <p:cNvPr id="5" name="Text 2"/>
          <p:cNvSpPr/>
          <p:nvPr/>
        </p:nvSpPr>
        <p:spPr>
          <a:xfrm>
            <a:off x="777240" y="1600200"/>
            <a:ext cx="1920240" cy="256032"/>
          </a:xfrm>
          <a:prstGeom prst="rect">
            <a:avLst/>
          </a:prstGeom>
          <a:noFill/>
          <a:ln/>
        </p:spPr>
        <p:txBody>
          <a:bodyPr wrap="square" lIns="0" tIns="0" rIns="0" bIns="0" rtlCol="0" anchor="ctr"/>
          <a:lstStyle/>
          <a:p>
            <a:pPr indent="0" marL="0">
              <a:buNone/>
            </a:pPr>
            <a:r>
              <a:rPr lang="en-US" sz="1400" b="1" dirty="0">
                <a:solidFill>
                  <a:srgbClr val="F6D890"/>
                </a:solidFill>
              </a:rPr>
              <a:t>Revelation 4:11</a:t>
            </a:r>
            <a:endParaRPr lang="en-US" sz="1400" dirty="0"/>
          </a:p>
        </p:txBody>
      </p:sp>
      <p:sp>
        <p:nvSpPr>
          <p:cNvPr id="6" name="Text 3"/>
          <p:cNvSpPr/>
          <p:nvPr/>
        </p:nvSpPr>
        <p:spPr>
          <a:xfrm>
            <a:off x="2788920" y="1600200"/>
            <a:ext cx="7955280" cy="384048"/>
          </a:xfrm>
          <a:prstGeom prst="rect">
            <a:avLst/>
          </a:prstGeom>
          <a:noFill/>
          <a:ln/>
        </p:spPr>
        <p:txBody>
          <a:bodyPr wrap="square" lIns="254" tIns="254" rIns="254" bIns="254" rtlCol="0" anchor="ctr">
            <a:normAutofit/>
          </a:bodyPr>
          <a:lstStyle/>
          <a:p>
            <a:pPr indent="0" marL="0">
              <a:buNone/>
            </a:pPr>
            <a:r>
              <a:rPr lang="en-US" sz="1700" dirty="0">
                <a:solidFill>
                  <a:srgbClr val="FFFFFF"/>
                </a:solidFill>
              </a:rPr>
              <a:t>Worthy are you, our Lord and God, to receive glory, honor, and power.</a:t>
            </a:r>
            <a:endParaRPr lang="en-US" sz="1700" dirty="0"/>
          </a:p>
        </p:txBody>
      </p:sp>
      <p:sp>
        <p:nvSpPr>
          <p:cNvPr id="7" name="Text 4"/>
          <p:cNvSpPr/>
          <p:nvPr/>
        </p:nvSpPr>
        <p:spPr>
          <a:xfrm>
            <a:off x="777240" y="2560320"/>
            <a:ext cx="1920240" cy="256032"/>
          </a:xfrm>
          <a:prstGeom prst="rect">
            <a:avLst/>
          </a:prstGeom>
          <a:noFill/>
          <a:ln/>
        </p:spPr>
        <p:txBody>
          <a:bodyPr wrap="square" lIns="0" tIns="0" rIns="0" bIns="0" rtlCol="0" anchor="ctr"/>
          <a:lstStyle/>
          <a:p>
            <a:pPr indent="0" marL="0">
              <a:buNone/>
            </a:pPr>
            <a:r>
              <a:rPr lang="en-US" sz="1400" b="1" dirty="0">
                <a:solidFill>
                  <a:srgbClr val="F6D890"/>
                </a:solidFill>
              </a:rPr>
              <a:t>Matthew 28:19</a:t>
            </a:r>
            <a:endParaRPr lang="en-US" sz="1400" dirty="0"/>
          </a:p>
        </p:txBody>
      </p:sp>
      <p:sp>
        <p:nvSpPr>
          <p:cNvPr id="8" name="Text 5"/>
          <p:cNvSpPr/>
          <p:nvPr/>
        </p:nvSpPr>
        <p:spPr>
          <a:xfrm>
            <a:off x="2788920" y="2560320"/>
            <a:ext cx="7955280" cy="384048"/>
          </a:xfrm>
          <a:prstGeom prst="rect">
            <a:avLst/>
          </a:prstGeom>
          <a:noFill/>
          <a:ln/>
        </p:spPr>
        <p:txBody>
          <a:bodyPr wrap="square" lIns="254" tIns="254" rIns="254" bIns="254" rtlCol="0" anchor="ctr">
            <a:normAutofit/>
          </a:bodyPr>
          <a:lstStyle/>
          <a:p>
            <a:pPr indent="0" marL="0">
              <a:buNone/>
            </a:pPr>
            <a:r>
              <a:rPr lang="en-US" sz="1700" dirty="0">
                <a:solidFill>
                  <a:srgbClr val="FFFFFF"/>
                </a:solidFill>
              </a:rPr>
              <a:t>The church names Father, Son, and Holy Spirit together.</a:t>
            </a:r>
            <a:endParaRPr lang="en-US" sz="1700" dirty="0"/>
          </a:p>
        </p:txBody>
      </p:sp>
      <p:sp>
        <p:nvSpPr>
          <p:cNvPr id="9" name="Text 6"/>
          <p:cNvSpPr/>
          <p:nvPr/>
        </p:nvSpPr>
        <p:spPr>
          <a:xfrm>
            <a:off x="777240" y="3520440"/>
            <a:ext cx="1920240" cy="256032"/>
          </a:xfrm>
          <a:prstGeom prst="rect">
            <a:avLst/>
          </a:prstGeom>
          <a:noFill/>
          <a:ln/>
        </p:spPr>
        <p:txBody>
          <a:bodyPr wrap="square" lIns="0" tIns="0" rIns="0" bIns="0" rtlCol="0" anchor="ctr"/>
          <a:lstStyle/>
          <a:p>
            <a:pPr indent="0" marL="0">
              <a:buNone/>
            </a:pPr>
            <a:r>
              <a:rPr lang="en-US" sz="1400" b="1" dirty="0">
                <a:solidFill>
                  <a:srgbClr val="F6D890"/>
                </a:solidFill>
              </a:rPr>
              <a:t>2 Corinthians 13:14</a:t>
            </a:r>
            <a:endParaRPr lang="en-US" sz="1400" dirty="0"/>
          </a:p>
        </p:txBody>
      </p:sp>
      <p:sp>
        <p:nvSpPr>
          <p:cNvPr id="10" name="Text 7"/>
          <p:cNvSpPr/>
          <p:nvPr/>
        </p:nvSpPr>
        <p:spPr>
          <a:xfrm>
            <a:off x="2788920" y="3520440"/>
            <a:ext cx="7955280" cy="384048"/>
          </a:xfrm>
          <a:prstGeom prst="rect">
            <a:avLst/>
          </a:prstGeom>
          <a:noFill/>
          <a:ln/>
        </p:spPr>
        <p:txBody>
          <a:bodyPr wrap="square" lIns="254" tIns="254" rIns="254" bIns="254" rtlCol="0" anchor="ctr">
            <a:normAutofit/>
          </a:bodyPr>
          <a:lstStyle/>
          <a:p>
            <a:pPr indent="0" marL="0">
              <a:buNone/>
            </a:pPr>
            <a:r>
              <a:rPr lang="en-US" sz="1700" dirty="0">
                <a:solidFill>
                  <a:srgbClr val="FFFFFF"/>
                </a:solidFill>
              </a:rPr>
              <a:t>Grace, love, and fellowship are received from the triune God.</a:t>
            </a:r>
            <a:endParaRPr lang="en-US" sz="1700" dirty="0"/>
          </a:p>
        </p:txBody>
      </p:sp>
      <p:sp>
        <p:nvSpPr>
          <p:cNvPr id="11" name="Text 8"/>
          <p:cNvSpPr/>
          <p:nvPr/>
        </p:nvSpPr>
        <p:spPr>
          <a:xfrm>
            <a:off x="777240" y="4480560"/>
            <a:ext cx="1920240" cy="256032"/>
          </a:xfrm>
          <a:prstGeom prst="rect">
            <a:avLst/>
          </a:prstGeom>
          <a:noFill/>
          <a:ln/>
        </p:spPr>
        <p:txBody>
          <a:bodyPr wrap="square" lIns="0" tIns="0" rIns="0" bIns="0" rtlCol="0" anchor="ctr"/>
          <a:lstStyle/>
          <a:p>
            <a:pPr indent="0" marL="0">
              <a:buNone/>
            </a:pPr>
            <a:r>
              <a:rPr lang="en-US" sz="1400" b="1" dirty="0">
                <a:solidFill>
                  <a:srgbClr val="F6D890"/>
                </a:solidFill>
              </a:rPr>
              <a:t>Isaiah 6:3</a:t>
            </a:r>
            <a:endParaRPr lang="en-US" sz="1400" dirty="0"/>
          </a:p>
        </p:txBody>
      </p:sp>
      <p:sp>
        <p:nvSpPr>
          <p:cNvPr id="12" name="Text 9"/>
          <p:cNvSpPr/>
          <p:nvPr/>
        </p:nvSpPr>
        <p:spPr>
          <a:xfrm>
            <a:off x="2788920" y="4480560"/>
            <a:ext cx="7955280" cy="384048"/>
          </a:xfrm>
          <a:prstGeom prst="rect">
            <a:avLst/>
          </a:prstGeom>
          <a:noFill/>
          <a:ln/>
        </p:spPr>
        <p:txBody>
          <a:bodyPr wrap="square" lIns="254" tIns="254" rIns="254" bIns="254" rtlCol="0" anchor="ctr">
            <a:normAutofit/>
          </a:bodyPr>
          <a:lstStyle/>
          <a:p>
            <a:pPr indent="0" marL="0">
              <a:buNone/>
            </a:pPr>
            <a:r>
              <a:rPr lang="en-US" sz="1700" dirty="0">
                <a:solidFill>
                  <a:srgbClr val="FFFFFF"/>
                </a:solidFill>
              </a:rPr>
              <a:t>Heavenly worship declares the holiness and glory of the Lord.</a:t>
            </a:r>
            <a:endParaRPr lang="en-US" sz="1700" dirty="0"/>
          </a:p>
        </p:txBody>
      </p:sp>
      <p:sp>
        <p:nvSpPr>
          <p:cNvPr id="13" name="Text 10"/>
          <p:cNvSpPr/>
          <p:nvPr/>
        </p:nvSpPr>
        <p:spPr>
          <a:xfrm>
            <a:off x="9509760" y="6473952"/>
            <a:ext cx="2057400" cy="164592"/>
          </a:xfrm>
          <a:prstGeom prst="rect">
            <a:avLst/>
          </a:prstGeom>
          <a:noFill/>
          <a:ln/>
        </p:spPr>
        <p:txBody>
          <a:bodyPr wrap="square" lIns="0" tIns="0" rIns="0" bIns="0" rtlCol="0" anchor="ctr"/>
          <a:lstStyle/>
          <a:p>
            <a:pPr algn="r" indent="0" marL="0">
              <a:buNone/>
            </a:pPr>
            <a:r>
              <a:rPr lang="en-US" sz="750" dirty="0">
                <a:solidFill>
                  <a:srgbClr val="D0C0A8"/>
                </a:solidFill>
              </a:rPr>
              <a:t>Come Thou Almighty King | Teaching Guide | 6</a:t>
            </a:r>
            <a:endParaRPr lang="en-US" sz="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47472"/>
            <a:ext cx="4572000" cy="256032"/>
          </a:xfrm>
          <a:prstGeom prst="rect">
            <a:avLst/>
          </a:prstGeom>
          <a:noFill/>
          <a:ln/>
        </p:spPr>
        <p:txBody>
          <a:bodyPr wrap="square" lIns="0" tIns="0" rIns="0" bIns="0" rtlCol="0" anchor="ctr"/>
          <a:lstStyle/>
          <a:p>
            <a:pPr indent="0" marL="0">
              <a:buNone/>
            </a:pPr>
            <a:r>
              <a:rPr lang="en-US" sz="950" b="1" dirty="0">
                <a:solidFill>
                  <a:srgbClr val="B9802D"/>
                </a:solidFill>
              </a:rPr>
              <a:t>SLIDE 7</a:t>
            </a:r>
            <a:endParaRPr lang="en-US" sz="950" dirty="0"/>
          </a:p>
        </p:txBody>
      </p:sp>
      <p:sp>
        <p:nvSpPr>
          <p:cNvPr id="3" name="Text 1"/>
          <p:cNvSpPr/>
          <p:nvPr/>
        </p:nvSpPr>
        <p:spPr>
          <a:xfrm>
            <a:off x="566928" y="621792"/>
            <a:ext cx="6126480" cy="420624"/>
          </a:xfrm>
          <a:prstGeom prst="rect">
            <a:avLst/>
          </a:prstGeom>
          <a:noFill/>
          <a:ln/>
        </p:spPr>
        <p:txBody>
          <a:bodyPr wrap="square" lIns="0" tIns="0" rIns="0" bIns="0" rtlCol="0" anchor="ctr"/>
          <a:lstStyle/>
          <a:p>
            <a:pPr indent="0" marL="0">
              <a:buNone/>
            </a:pPr>
            <a:r>
              <a:rPr lang="en-US" sz="2400" b="1" dirty="0">
                <a:solidFill>
                  <a:srgbClr val="2E241B"/>
                </a:solidFill>
                <a:latin typeface="Aptos Display" pitchFamily="34" charset="0"/>
                <a:ea typeface="Aptos Display" pitchFamily="34" charset="-122"/>
                <a:cs typeface="Aptos Display" pitchFamily="34" charset="-120"/>
              </a:rPr>
              <a:t>Stanza 1: The Father Reigns</a:t>
            </a:r>
            <a:endParaRPr lang="en-US" sz="2400" dirty="0"/>
          </a:p>
        </p:txBody>
      </p:sp>
      <p:sp>
        <p:nvSpPr>
          <p:cNvPr id="4" name="Text 2"/>
          <p:cNvSpPr/>
          <p:nvPr/>
        </p:nvSpPr>
        <p:spPr>
          <a:xfrm>
            <a:off x="585216" y="1069848"/>
            <a:ext cx="5852160" cy="246888"/>
          </a:xfrm>
          <a:prstGeom prst="rect">
            <a:avLst/>
          </a:prstGeom>
          <a:noFill/>
          <a:ln/>
        </p:spPr>
        <p:txBody>
          <a:bodyPr wrap="square" lIns="0" tIns="0" rIns="0" bIns="0" rtlCol="0" anchor="ctr"/>
          <a:lstStyle/>
          <a:p>
            <a:pPr indent="0" marL="0">
              <a:buNone/>
            </a:pPr>
            <a:r>
              <a:rPr lang="en-US" sz="1200" dirty="0">
                <a:solidFill>
                  <a:srgbClr val="6F604F"/>
                </a:solidFill>
              </a:rPr>
              <a:t>“Come, Thou Almighty King...”</a:t>
            </a:r>
            <a:endParaRPr lang="en-US" sz="1200" dirty="0"/>
          </a:p>
        </p:txBody>
      </p:sp>
      <p:sp>
        <p:nvSpPr>
          <p:cNvPr id="5" name="Text 3"/>
          <p:cNvSpPr/>
          <p:nvPr/>
        </p:nvSpPr>
        <p:spPr>
          <a:xfrm>
            <a:off x="731520" y="1463040"/>
            <a:ext cx="5120640" cy="914400"/>
          </a:xfrm>
          <a:prstGeom prst="rect">
            <a:avLst/>
          </a:prstGeom>
          <a:noFill/>
          <a:ln/>
        </p:spPr>
        <p:txBody>
          <a:bodyPr wrap="square" lIns="635" tIns="635" rIns="635" bIns="635" rtlCol="0" anchor="ctr">
            <a:normAutofit/>
          </a:bodyPr>
          <a:lstStyle/>
          <a:p>
            <a:pPr indent="0" marL="0">
              <a:buNone/>
            </a:pPr>
            <a:r>
              <a:rPr lang="en-US" sz="2600" b="1" dirty="0">
                <a:solidFill>
                  <a:srgbClr val="5A3B1E"/>
                </a:solidFill>
                <a:latin typeface="Aptos Display" pitchFamily="34" charset="0"/>
                <a:ea typeface="Aptos Display" pitchFamily="34" charset="-122"/>
                <a:cs typeface="Aptos Display" pitchFamily="34" charset="-120"/>
              </a:rPr>
              <a:t>Help us Thy name to sing, help us to praise.</a:t>
            </a:r>
            <a:endParaRPr lang="en-US" sz="2600" dirty="0"/>
          </a:p>
        </p:txBody>
      </p:sp>
      <p:sp>
        <p:nvSpPr>
          <p:cNvPr id="6" name="Text 4"/>
          <p:cNvSpPr/>
          <p:nvPr/>
        </p:nvSpPr>
        <p:spPr>
          <a:xfrm>
            <a:off x="804672" y="2788920"/>
            <a:ext cx="5120640" cy="2377440"/>
          </a:xfrm>
          <a:prstGeom prst="rect">
            <a:avLst/>
          </a:prstGeom>
          <a:noFill/>
          <a:ln/>
        </p:spPr>
        <p:txBody>
          <a:bodyPr wrap="square" lIns="635" tIns="635" rIns="635" bIns="635" rtlCol="0" anchor="t">
            <a:normAutofit/>
          </a:bodyPr>
          <a:lstStyle/>
          <a:p>
            <a:r>
              <a:rPr lang="en-US" sz="1700" dirty="0">
                <a:solidFill>
                  <a:srgbClr val="2E241B"/>
                </a:solidFill>
                <a:latin typeface="Aptos" pitchFamily="34" charset="0"/>
                <a:ea typeface="Aptos" pitchFamily="34" charset="-122"/>
                <a:cs typeface="Aptos" pitchFamily="34" charset="-120"/>
              </a:rPr>
              <a:t>The stanza names God as Almighty King, all-glorious, victorious, and Ancient of Days.</a:t>
            </a:r>
            <a:endParaRPr lang="en-US" sz="1700" dirty="0"/>
          </a:p>
          <a:p>
            <a:r>
              <a:rPr lang="en-US" sz="1700" dirty="0">
                <a:solidFill>
                  <a:srgbClr val="2E241B"/>
                </a:solidFill>
                <a:latin typeface="Aptos" pitchFamily="34" charset="0"/>
                <a:ea typeface="Aptos" pitchFamily="34" charset="-122"/>
                <a:cs typeface="Aptos" pitchFamily="34" charset="-120"/>
              </a:rPr>
              <a:t>Worship begins with dependence: the congregation needs God's help even to praise rightly.</a:t>
            </a:r>
            <a:endParaRPr lang="en-US" sz="1700" dirty="0"/>
          </a:p>
          <a:p>
            <a:r>
              <a:rPr lang="en-US" sz="1700" dirty="0">
                <a:solidFill>
                  <a:srgbClr val="2E241B"/>
                </a:solidFill>
                <a:latin typeface="Aptos" pitchFamily="34" charset="0"/>
                <a:ea typeface="Aptos" pitchFamily="34" charset="-122"/>
                <a:cs typeface="Aptos" pitchFamily="34" charset="-120"/>
              </a:rPr>
              <a:t>“Come and reign over us” turns singing into surrender to divine kingship.</a:t>
            </a:r>
            <a:endParaRPr lang="en-US" sz="1700" dirty="0"/>
          </a:p>
        </p:txBody>
      </p:sp>
      <p:pic>
        <p:nvPicPr>
          <p:cNvPr id="7" name="Image 0" descr="/mnt/data/come_king_assets/chapel_square.jpg">    </p:cNvPr>
          <p:cNvPicPr>
            <a:picLocks noChangeAspect="1"/>
          </p:cNvPicPr>
          <p:nvPr/>
        </p:nvPicPr>
        <p:blipFill>
          <a:blip r:embed="rId1"/>
          <a:stretch>
            <a:fillRect/>
          </a:stretch>
        </p:blipFill>
        <p:spPr>
          <a:xfrm>
            <a:off x="6766560" y="1234440"/>
            <a:ext cx="3794760" cy="3794760"/>
          </a:xfrm>
          <a:prstGeom prst="rect">
            <a:avLst/>
          </a:prstGeom>
        </p:spPr>
      </p:pic>
      <p:sp>
        <p:nvSpPr>
          <p:cNvPr id="8" name="Text 5"/>
          <p:cNvSpPr/>
          <p:nvPr/>
        </p:nvSpPr>
        <p:spPr>
          <a:xfrm>
            <a:off x="9509760" y="6473952"/>
            <a:ext cx="2057400" cy="164592"/>
          </a:xfrm>
          <a:prstGeom prst="rect">
            <a:avLst/>
          </a:prstGeom>
          <a:noFill/>
          <a:ln/>
        </p:spPr>
        <p:txBody>
          <a:bodyPr wrap="square" lIns="0" tIns="0" rIns="0" bIns="0" rtlCol="0" anchor="ctr"/>
          <a:lstStyle/>
          <a:p>
            <a:pPr algn="r" indent="0" marL="0">
              <a:buNone/>
            </a:pPr>
            <a:r>
              <a:rPr lang="en-US" sz="750" dirty="0">
                <a:solidFill>
                  <a:srgbClr val="9A8772"/>
                </a:solidFill>
              </a:rPr>
              <a:t>Come Thou Almighty King | Teaching Guide | 7</a:t>
            </a:r>
            <a:endParaRPr lang="en-US" sz="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mnt/data/come_king_assets/chapel_16x9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566928" y="384048"/>
            <a:ext cx="6675120" cy="548640"/>
          </a:xfrm>
          <a:prstGeom prst="rect">
            <a:avLst/>
          </a:prstGeom>
          <a:noFill/>
          <a:ln/>
        </p:spPr>
        <p:txBody>
          <a:bodyPr wrap="square" lIns="0" tIns="0" rIns="0" bIns="0" rtlCol="0" anchor="ctr"/>
          <a:lstStyle/>
          <a:p>
            <a:pPr indent="0" marL="0">
              <a:buNone/>
            </a:pPr>
            <a:r>
              <a:rPr lang="en-US" sz="2600" b="1" dirty="0">
                <a:solidFill>
                  <a:srgbClr val="FFFFFF"/>
                </a:solidFill>
                <a:latin typeface="Aptos Display" pitchFamily="34" charset="0"/>
                <a:ea typeface="Aptos Display" pitchFamily="34" charset="-122"/>
                <a:cs typeface="Aptos Display" pitchFamily="34" charset="-120"/>
              </a:rPr>
              <a:t>Stanza 2: The Son Blesses His Word</a:t>
            </a:r>
            <a:endParaRPr lang="en-US" sz="2600" dirty="0"/>
          </a:p>
        </p:txBody>
      </p:sp>
      <p:sp>
        <p:nvSpPr>
          <p:cNvPr id="4" name="Text 1"/>
          <p:cNvSpPr/>
          <p:nvPr/>
        </p:nvSpPr>
        <p:spPr>
          <a:xfrm>
            <a:off x="585216" y="960120"/>
            <a:ext cx="6492240" cy="320040"/>
          </a:xfrm>
          <a:prstGeom prst="rect">
            <a:avLst/>
          </a:prstGeom>
          <a:noFill/>
          <a:ln/>
        </p:spPr>
        <p:txBody>
          <a:bodyPr wrap="square" lIns="0" tIns="0" rIns="0" bIns="0" rtlCol="0" anchor="ctr"/>
          <a:lstStyle/>
          <a:p>
            <a:pPr indent="0" marL="0">
              <a:buNone/>
            </a:pPr>
            <a:r>
              <a:rPr lang="en-US" sz="1250" i="1" dirty="0">
                <a:solidFill>
                  <a:srgbClr val="EADBC9"/>
                </a:solidFill>
              </a:rPr>
              <a:t>“Come, Thou Incarnate Word...”</a:t>
            </a:r>
            <a:endParaRPr lang="en-US" sz="1250" dirty="0"/>
          </a:p>
        </p:txBody>
      </p:sp>
      <p:sp>
        <p:nvSpPr>
          <p:cNvPr id="5" name="Text 2"/>
          <p:cNvSpPr/>
          <p:nvPr/>
        </p:nvSpPr>
        <p:spPr>
          <a:xfrm>
            <a:off x="777240" y="1737360"/>
            <a:ext cx="5852160" cy="3291840"/>
          </a:xfrm>
          <a:prstGeom prst="rect">
            <a:avLst/>
          </a:prstGeom>
          <a:noFill/>
          <a:ln/>
        </p:spPr>
        <p:txBody>
          <a:bodyPr wrap="square" lIns="635" tIns="635" rIns="635" bIns="635" rtlCol="0" anchor="t">
            <a:normAutofit/>
          </a:bodyPr>
          <a:lstStyle/>
          <a:p>
            <a:r>
              <a:rPr lang="en-US" sz="1750" dirty="0">
                <a:solidFill>
                  <a:srgbClr val="FFFFFF"/>
                </a:solidFill>
                <a:latin typeface="Aptos" pitchFamily="34" charset="0"/>
                <a:ea typeface="Aptos" pitchFamily="34" charset="-122"/>
                <a:cs typeface="Aptos" pitchFamily="34" charset="-120"/>
              </a:rPr>
              <a:t>Christ is invoked as the Incarnate Word - God made known among us.</a:t>
            </a:r>
            <a:endParaRPr lang="en-US" sz="1750" dirty="0"/>
          </a:p>
          <a:p>
            <a:r>
              <a:rPr lang="en-US" sz="1750" dirty="0">
                <a:solidFill>
                  <a:srgbClr val="FFFFFF"/>
                </a:solidFill>
                <a:latin typeface="Aptos" pitchFamily="34" charset="0"/>
                <a:ea typeface="Aptos" pitchFamily="34" charset="-122"/>
                <a:cs typeface="Aptos" pitchFamily="34" charset="-120"/>
              </a:rPr>
              <a:t>The “mighty sword” is biblical imagery for the power of God's word and victory, not a summons to human violence.</a:t>
            </a:r>
            <a:endParaRPr lang="en-US" sz="1750" dirty="0"/>
          </a:p>
          <a:p>
            <a:r>
              <a:rPr lang="en-US" sz="1750" dirty="0">
                <a:solidFill>
                  <a:srgbClr val="FFFFFF"/>
                </a:solidFill>
                <a:latin typeface="Aptos" pitchFamily="34" charset="0"/>
                <a:ea typeface="Aptos" pitchFamily="34" charset="-122"/>
                <a:cs typeface="Aptos" pitchFamily="34" charset="-120"/>
              </a:rPr>
              <a:t>The church asks Christ to attend prayer, bless the people, and give His word success.</a:t>
            </a:r>
            <a:endParaRPr lang="en-US" sz="1750" dirty="0"/>
          </a:p>
        </p:txBody>
      </p:sp>
      <p:sp>
        <p:nvSpPr>
          <p:cNvPr id="6" name="Text 3"/>
          <p:cNvSpPr/>
          <p:nvPr/>
        </p:nvSpPr>
        <p:spPr>
          <a:xfrm>
            <a:off x="868680" y="5257800"/>
            <a:ext cx="5212080" cy="548640"/>
          </a:xfrm>
          <a:prstGeom prst="rect">
            <a:avLst/>
          </a:prstGeom>
          <a:noFill/>
          <a:ln/>
        </p:spPr>
        <p:txBody>
          <a:bodyPr wrap="square" lIns="635" tIns="635" rIns="635" bIns="635" rtlCol="0" anchor="ctr">
            <a:normAutofit/>
          </a:bodyPr>
          <a:lstStyle/>
          <a:p>
            <a:pPr indent="0" marL="0">
              <a:buNone/>
            </a:pPr>
            <a:r>
              <a:rPr lang="en-US" sz="2600" b="1" dirty="0">
                <a:solidFill>
                  <a:srgbClr val="FFFFFF"/>
                </a:solidFill>
                <a:latin typeface="Aptos Display" pitchFamily="34" charset="0"/>
                <a:ea typeface="Aptos Display" pitchFamily="34" charset="-122"/>
                <a:cs typeface="Aptos Display" pitchFamily="34" charset="-120"/>
              </a:rPr>
              <a:t>Give Thy word success.</a:t>
            </a:r>
            <a:endParaRPr lang="en-US" sz="2600" dirty="0"/>
          </a:p>
        </p:txBody>
      </p:sp>
      <p:sp>
        <p:nvSpPr>
          <p:cNvPr id="7" name="Text 4"/>
          <p:cNvSpPr/>
          <p:nvPr/>
        </p:nvSpPr>
        <p:spPr>
          <a:xfrm>
            <a:off x="9509760" y="6473952"/>
            <a:ext cx="2057400" cy="164592"/>
          </a:xfrm>
          <a:prstGeom prst="rect">
            <a:avLst/>
          </a:prstGeom>
          <a:noFill/>
          <a:ln/>
        </p:spPr>
        <p:txBody>
          <a:bodyPr wrap="square" lIns="0" tIns="0" rIns="0" bIns="0" rtlCol="0" anchor="ctr"/>
          <a:lstStyle/>
          <a:p>
            <a:pPr algn="r" indent="0" marL="0">
              <a:buNone/>
            </a:pPr>
            <a:r>
              <a:rPr lang="en-US" sz="750" dirty="0">
                <a:solidFill>
                  <a:srgbClr val="D0C0A8"/>
                </a:solidFill>
              </a:rPr>
              <a:t>Come Thou Almighty King | Teaching Guide | 8</a:t>
            </a:r>
            <a:endParaRPr lang="en-US" sz="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47472"/>
            <a:ext cx="4572000" cy="256032"/>
          </a:xfrm>
          <a:prstGeom prst="rect">
            <a:avLst/>
          </a:prstGeom>
          <a:noFill/>
          <a:ln/>
        </p:spPr>
        <p:txBody>
          <a:bodyPr wrap="square" lIns="0" tIns="0" rIns="0" bIns="0" rtlCol="0" anchor="ctr"/>
          <a:lstStyle/>
          <a:p>
            <a:pPr indent="0" marL="0">
              <a:buNone/>
            </a:pPr>
            <a:r>
              <a:rPr lang="en-US" sz="950" b="1" dirty="0">
                <a:solidFill>
                  <a:srgbClr val="B9802D"/>
                </a:solidFill>
              </a:rPr>
              <a:t>SLIDE 9</a:t>
            </a:r>
            <a:endParaRPr lang="en-US" sz="950" dirty="0"/>
          </a:p>
        </p:txBody>
      </p:sp>
      <p:sp>
        <p:nvSpPr>
          <p:cNvPr id="3" name="Text 1"/>
          <p:cNvSpPr/>
          <p:nvPr/>
        </p:nvSpPr>
        <p:spPr>
          <a:xfrm>
            <a:off x="566928" y="621792"/>
            <a:ext cx="6126480" cy="420624"/>
          </a:xfrm>
          <a:prstGeom prst="rect">
            <a:avLst/>
          </a:prstGeom>
          <a:noFill/>
          <a:ln/>
        </p:spPr>
        <p:txBody>
          <a:bodyPr wrap="square" lIns="0" tIns="0" rIns="0" bIns="0" rtlCol="0" anchor="ctr"/>
          <a:lstStyle/>
          <a:p>
            <a:pPr indent="0" marL="0">
              <a:buNone/>
            </a:pPr>
            <a:r>
              <a:rPr lang="en-US" sz="2400" b="1" dirty="0">
                <a:solidFill>
                  <a:srgbClr val="2E241B"/>
                </a:solidFill>
                <a:latin typeface="Aptos Display" pitchFamily="34" charset="0"/>
                <a:ea typeface="Aptos Display" pitchFamily="34" charset="-122"/>
                <a:cs typeface="Aptos Display" pitchFamily="34" charset="-120"/>
              </a:rPr>
              <a:t>Stanza 3: The Spirit Rules Every Heart</a:t>
            </a:r>
            <a:endParaRPr lang="en-US" sz="2400" dirty="0"/>
          </a:p>
        </p:txBody>
      </p:sp>
      <p:sp>
        <p:nvSpPr>
          <p:cNvPr id="4" name="Text 2"/>
          <p:cNvSpPr/>
          <p:nvPr/>
        </p:nvSpPr>
        <p:spPr>
          <a:xfrm>
            <a:off x="585216" y="1069848"/>
            <a:ext cx="5852160" cy="246888"/>
          </a:xfrm>
          <a:prstGeom prst="rect">
            <a:avLst/>
          </a:prstGeom>
          <a:noFill/>
          <a:ln/>
        </p:spPr>
        <p:txBody>
          <a:bodyPr wrap="square" lIns="0" tIns="0" rIns="0" bIns="0" rtlCol="0" anchor="ctr"/>
          <a:lstStyle/>
          <a:p>
            <a:pPr indent="0" marL="0">
              <a:buNone/>
            </a:pPr>
            <a:r>
              <a:rPr lang="en-US" sz="1200" dirty="0">
                <a:solidFill>
                  <a:srgbClr val="6F604F"/>
                </a:solidFill>
              </a:rPr>
              <a:t>“Come, Holy Comforter...”</a:t>
            </a:r>
            <a:endParaRPr lang="en-US" sz="1200" dirty="0"/>
          </a:p>
        </p:txBody>
      </p:sp>
      <p:sp>
        <p:nvSpPr>
          <p:cNvPr id="5" name="Text 3"/>
          <p:cNvSpPr/>
          <p:nvPr/>
        </p:nvSpPr>
        <p:spPr>
          <a:xfrm>
            <a:off x="749808" y="1508760"/>
            <a:ext cx="5394960" cy="1463040"/>
          </a:xfrm>
          <a:prstGeom prst="rect">
            <a:avLst/>
          </a:prstGeom>
          <a:noFill/>
          <a:ln/>
        </p:spPr>
        <p:txBody>
          <a:bodyPr wrap="square" lIns="254" tIns="254" rIns="254" bIns="254" rtlCol="0" anchor="t">
            <a:normAutofit/>
          </a:bodyPr>
          <a:lstStyle/>
          <a:p>
            <a:pPr indent="0" marL="0">
              <a:buNone/>
            </a:pPr>
            <a:r>
              <a:rPr lang="en-US" sz="1700" dirty="0">
                <a:solidFill>
                  <a:srgbClr val="2E241B"/>
                </a:solidFill>
              </a:rPr>
              <a:t>The third stanza explicitly invokes the Holy Comforter. The Spirit is not merely an influence but the divine person who bears witness, rules inwardly, remains with the congregation, and empowers worship.</a:t>
            </a:r>
            <a:endParaRPr lang="en-US" sz="1700" dirty="0"/>
          </a:p>
        </p:txBody>
      </p:sp>
      <p:sp>
        <p:nvSpPr>
          <p:cNvPr id="6" name="Text 4"/>
          <p:cNvSpPr/>
          <p:nvPr/>
        </p:nvSpPr>
        <p:spPr>
          <a:xfrm>
            <a:off x="868680" y="3154680"/>
            <a:ext cx="5212080" cy="2011680"/>
          </a:xfrm>
          <a:prstGeom prst="rect">
            <a:avLst/>
          </a:prstGeom>
          <a:noFill/>
          <a:ln/>
        </p:spPr>
        <p:txBody>
          <a:bodyPr wrap="square" lIns="635" tIns="635" rIns="635" bIns="635" rtlCol="0" anchor="t">
            <a:normAutofit/>
          </a:bodyPr>
          <a:lstStyle/>
          <a:p>
            <a:r>
              <a:rPr lang="en-US" sz="1650" dirty="0">
                <a:solidFill>
                  <a:srgbClr val="2E241B"/>
                </a:solidFill>
                <a:latin typeface="Aptos" pitchFamily="34" charset="0"/>
                <a:ea typeface="Aptos" pitchFamily="34" charset="-122"/>
                <a:cs typeface="Aptos" pitchFamily="34" charset="-120"/>
              </a:rPr>
              <a:t>Sacred witness: the Spirit confirms the truth of Christ.</a:t>
            </a:r>
            <a:endParaRPr lang="en-US" sz="1650" dirty="0"/>
          </a:p>
          <a:p>
            <a:r>
              <a:rPr lang="en-US" sz="1650" dirty="0">
                <a:solidFill>
                  <a:srgbClr val="2E241B"/>
                </a:solidFill>
                <a:latin typeface="Aptos" pitchFamily="34" charset="0"/>
                <a:ea typeface="Aptos" pitchFamily="34" charset="-122"/>
                <a:cs typeface="Aptos" pitchFamily="34" charset="-120"/>
              </a:rPr>
              <a:t>Heart rule: worship moves from external form to inner transformation.</a:t>
            </a:r>
            <a:endParaRPr lang="en-US" sz="1650" dirty="0"/>
          </a:p>
          <a:p>
            <a:r>
              <a:rPr lang="en-US" sz="1650" dirty="0">
                <a:solidFill>
                  <a:srgbClr val="2E241B"/>
                </a:solidFill>
                <a:latin typeface="Aptos" pitchFamily="34" charset="0"/>
                <a:ea typeface="Aptos" pitchFamily="34" charset="-122"/>
                <a:cs typeface="Aptos" pitchFamily="34" charset="-120"/>
              </a:rPr>
              <a:t>Abiding presence: the church prays, “ne'er from us depart.”</a:t>
            </a:r>
            <a:endParaRPr lang="en-US" sz="1650" dirty="0"/>
          </a:p>
        </p:txBody>
      </p:sp>
      <p:pic>
        <p:nvPicPr>
          <p:cNvPr id="7" name="Image 0" descr="/mnt/data/come_king_assets/still_square.jpg">    </p:cNvPr>
          <p:cNvPicPr>
            <a:picLocks noChangeAspect="1"/>
          </p:cNvPicPr>
          <p:nvPr/>
        </p:nvPicPr>
        <p:blipFill>
          <a:blip r:embed="rId1"/>
          <a:stretch>
            <a:fillRect/>
          </a:stretch>
        </p:blipFill>
        <p:spPr>
          <a:xfrm>
            <a:off x="7059168" y="1417320"/>
            <a:ext cx="3566160" cy="3566160"/>
          </a:xfrm>
          <a:prstGeom prst="rect">
            <a:avLst/>
          </a:prstGeom>
        </p:spPr>
      </p:pic>
      <p:sp>
        <p:nvSpPr>
          <p:cNvPr id="8" name="Text 5"/>
          <p:cNvSpPr/>
          <p:nvPr/>
        </p:nvSpPr>
        <p:spPr>
          <a:xfrm>
            <a:off x="9509760" y="6473952"/>
            <a:ext cx="2057400" cy="164592"/>
          </a:xfrm>
          <a:prstGeom prst="rect">
            <a:avLst/>
          </a:prstGeom>
          <a:noFill/>
          <a:ln/>
        </p:spPr>
        <p:txBody>
          <a:bodyPr wrap="square" lIns="0" tIns="0" rIns="0" bIns="0" rtlCol="0" anchor="ctr"/>
          <a:lstStyle/>
          <a:p>
            <a:pPr algn="r" indent="0" marL="0">
              <a:buNone/>
            </a:pPr>
            <a:r>
              <a:rPr lang="en-US" sz="750" dirty="0">
                <a:solidFill>
                  <a:srgbClr val="9A8772"/>
                </a:solidFill>
              </a:rPr>
              <a:t>Come Thou Almighty King | Teaching Guide | 9</a:t>
            </a:r>
            <a:endParaRPr lang="en-US" sz="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HymnInfo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Come Thou Almighty King Teaching Guide</dc:title>
  <dc:subject>Teaching guide for Come Thou Almighty King</dc:subject>
  <dc:creator>OpenAI</dc:creator>
  <cp:lastModifiedBy>OpenAI</cp:lastModifiedBy>
  <cp:revision>1</cp:revision>
  <dcterms:created xsi:type="dcterms:W3CDTF">2026-06-16T23:42:41Z</dcterms:created>
  <dcterms:modified xsi:type="dcterms:W3CDTF">2026-06-16T23:42:41Z</dcterms:modified>
</cp:coreProperties>
</file>