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0F2235"/>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2.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2.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_iknow_assets/bg2.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5000"/>
            </a:srgbClr>
          </a:solidFill>
          <a:ln w="12700">
            <a:solidFill>
              <a:srgbClr val="333333">
                <a:alpha val="0"/>
              </a:srgbClr>
            </a:solidFill>
            <a:prstDash val="solid"/>
          </a:ln>
        </p:spPr>
      </p:sp>
      <p:sp>
        <p:nvSpPr>
          <p:cNvPr id="4" name="Shape 1"/>
          <p:cNvSpPr/>
          <p:nvPr/>
        </p:nvSpPr>
        <p:spPr>
          <a:xfrm>
            <a:off x="0" y="0"/>
            <a:ext cx="5074920" cy="6858000"/>
          </a:xfrm>
          <a:prstGeom prst="rect">
            <a:avLst/>
          </a:prstGeom>
          <a:solidFill>
            <a:srgbClr val="0F2235">
              <a:alpha val="92000"/>
            </a:srgbClr>
          </a:solidFill>
          <a:ln w="12700">
            <a:solidFill>
              <a:srgbClr val="333333">
                <a:alpha val="0"/>
              </a:srgbClr>
            </a:solidFill>
            <a:prstDash val="solid"/>
          </a:ln>
        </p:spPr>
      </p:sp>
      <p:sp>
        <p:nvSpPr>
          <p:cNvPr id="5" name="Text 2"/>
          <p:cNvSpPr/>
          <p:nvPr/>
        </p:nvSpPr>
        <p:spPr>
          <a:xfrm>
            <a:off x="594360" y="777240"/>
            <a:ext cx="4114800" cy="1325880"/>
          </a:xfrm>
          <a:prstGeom prst="rect">
            <a:avLst/>
          </a:prstGeom>
          <a:noFill/>
          <a:ln/>
        </p:spPr>
        <p:txBody>
          <a:bodyPr wrap="square" lIns="0" tIns="0" rIns="0" bIns="0" rtlCol="0" anchor="ctr">
            <a:normAutofit/>
          </a:bodyPr>
          <a:lstStyle/>
          <a:p>
            <a:pPr indent="0" marL="0">
              <a:buNone/>
            </a:pPr>
            <a:r>
              <a:rPr lang="en-US" sz="4100" b="1" dirty="0">
                <a:solidFill>
                  <a:srgbClr val="FFFFFF"/>
                </a:solidFill>
                <a:latin typeface="Aptos Display" pitchFamily="34" charset="0"/>
                <a:ea typeface="Aptos Display" pitchFamily="34" charset="-122"/>
                <a:cs typeface="Aptos Display" pitchFamily="34" charset="-120"/>
              </a:rPr>
              <a:t>I Know Not Why God's Wondrous Grace</a:t>
            </a:r>
            <a:endParaRPr lang="en-US" sz="4100" dirty="0"/>
          </a:p>
        </p:txBody>
      </p:sp>
      <p:sp>
        <p:nvSpPr>
          <p:cNvPr id="6" name="Shape 3"/>
          <p:cNvSpPr/>
          <p:nvPr/>
        </p:nvSpPr>
        <p:spPr>
          <a:xfrm>
            <a:off x="621792" y="2304288"/>
            <a:ext cx="3291840" cy="0"/>
          </a:xfrm>
          <a:prstGeom prst="line">
            <a:avLst/>
          </a:prstGeom>
          <a:noFill/>
          <a:ln w="15240">
            <a:solidFill>
              <a:srgbClr val="D7A94B"/>
            </a:solidFill>
            <a:prstDash val="solid"/>
          </a:ln>
        </p:spPr>
      </p:sp>
      <p:sp>
        <p:nvSpPr>
          <p:cNvPr id="7" name="Text 4"/>
          <p:cNvSpPr/>
          <p:nvPr/>
        </p:nvSpPr>
        <p:spPr>
          <a:xfrm>
            <a:off x="658368" y="2542032"/>
            <a:ext cx="3749040" cy="640080"/>
          </a:xfrm>
          <a:prstGeom prst="rect">
            <a:avLst/>
          </a:prstGeom>
          <a:noFill/>
          <a:ln/>
        </p:spPr>
        <p:txBody>
          <a:bodyPr wrap="square" lIns="0" tIns="0" rIns="0" bIns="0" rtlCol="0" anchor="ctr">
            <a:normAutofit/>
          </a:bodyPr>
          <a:lstStyle/>
          <a:p>
            <a:pPr indent="0" marL="0">
              <a:buNone/>
            </a:pPr>
            <a:r>
              <a:rPr lang="en-US" sz="1800" i="1" dirty="0">
                <a:solidFill>
                  <a:srgbClr val="F4D38C"/>
                </a:solidFill>
                <a:latin typeface="Aptos" pitchFamily="34" charset="0"/>
                <a:ea typeface="Aptos" pitchFamily="34" charset="-122"/>
                <a:cs typeface="Aptos" pitchFamily="34" charset="-120"/>
              </a:rPr>
              <a:t>A hymn of assurance, grace, and Christ’s keeping power</a:t>
            </a:r>
            <a:endParaRPr lang="en-US" sz="1800" dirty="0"/>
          </a:p>
        </p:txBody>
      </p:sp>
      <p:sp>
        <p:nvSpPr>
          <p:cNvPr id="8" name="Text 5"/>
          <p:cNvSpPr/>
          <p:nvPr/>
        </p:nvSpPr>
        <p:spPr>
          <a:xfrm>
            <a:off x="658368" y="3840480"/>
            <a:ext cx="3291840" cy="320040"/>
          </a:xfrm>
          <a:prstGeom prst="rect">
            <a:avLst/>
          </a:prstGeom>
          <a:noFill/>
          <a:ln/>
        </p:spPr>
        <p:txBody>
          <a:bodyPr wrap="square" lIns="0" tIns="0" rIns="0" bIns="0" rtlCol="0" anchor="ctr"/>
          <a:lstStyle/>
          <a:p>
            <a:pPr indent="0" marL="0">
              <a:buNone/>
            </a:pPr>
            <a:r>
              <a:rPr lang="en-US" sz="1600" b="1" dirty="0">
                <a:solidFill>
                  <a:srgbClr val="EAE6DD"/>
                </a:solidFill>
                <a:latin typeface="Aptos" pitchFamily="34" charset="0"/>
                <a:ea typeface="Aptos" pitchFamily="34" charset="-122"/>
                <a:cs typeface="Aptos" pitchFamily="34" charset="-120"/>
              </a:rPr>
              <a:t>Teaching Guide</a:t>
            </a:r>
            <a:endParaRPr lang="en-US" sz="1600" dirty="0"/>
          </a:p>
        </p:txBody>
      </p:sp>
      <p:sp>
        <p:nvSpPr>
          <p:cNvPr id="9" name="Shape 6"/>
          <p:cNvSpPr/>
          <p:nvPr/>
        </p:nvSpPr>
        <p:spPr>
          <a:xfrm>
            <a:off x="0" y="5897880"/>
            <a:ext cx="12191695" cy="658368"/>
          </a:xfrm>
          <a:prstGeom prst="rect">
            <a:avLst/>
          </a:prstGeom>
          <a:solidFill>
            <a:srgbClr val="3F2916">
              <a:alpha val="92000"/>
            </a:srgbClr>
          </a:solidFill>
          <a:ln w="12700">
            <a:solidFill>
              <a:srgbClr val="333333">
                <a:alpha val="0"/>
              </a:srgbClr>
            </a:solidFill>
            <a:prstDash val="solid"/>
          </a:ln>
        </p:spPr>
      </p:sp>
      <p:sp>
        <p:nvSpPr>
          <p:cNvPr id="10" name="Shape 7"/>
          <p:cNvSpPr/>
          <p:nvPr/>
        </p:nvSpPr>
        <p:spPr>
          <a:xfrm>
            <a:off x="658368" y="6042355"/>
            <a:ext cx="153619" cy="208026"/>
          </a:xfrm>
          <a:prstGeom prst="arc">
            <a:avLst/>
          </a:prstGeom>
          <a:solidFill>
            <a:srgbClr val="FFFFFF">
              <a:alpha val="0"/>
            </a:srgbClr>
          </a:solidFill>
          <a:ln w="20320">
            <a:solidFill>
              <a:srgbClr val="D7A94B"/>
            </a:solidFill>
            <a:prstDash val="solid"/>
          </a:ln>
        </p:spPr>
      </p:sp>
      <p:sp>
        <p:nvSpPr>
          <p:cNvPr id="11" name="Shape 8"/>
          <p:cNvSpPr/>
          <p:nvPr/>
        </p:nvSpPr>
        <p:spPr>
          <a:xfrm>
            <a:off x="818388" y="6042355"/>
            <a:ext cx="153619" cy="208026"/>
          </a:xfrm>
          <a:prstGeom prst="arc">
            <a:avLst/>
          </a:prstGeom>
          <a:solidFill>
            <a:srgbClr val="FFFFFF">
              <a:alpha val="0"/>
            </a:srgbClr>
          </a:solidFill>
          <a:ln w="20320">
            <a:solidFill>
              <a:srgbClr val="D7A94B"/>
            </a:solidFill>
            <a:prstDash val="solid"/>
          </a:ln>
        </p:spPr>
      </p:sp>
      <p:sp>
        <p:nvSpPr>
          <p:cNvPr id="12" name="Shape 9"/>
          <p:cNvSpPr/>
          <p:nvPr/>
        </p:nvSpPr>
        <p:spPr>
          <a:xfrm>
            <a:off x="818388" y="6048756"/>
            <a:ext cx="0" cy="230429"/>
          </a:xfrm>
          <a:prstGeom prst="line">
            <a:avLst/>
          </a:prstGeom>
          <a:noFill/>
          <a:ln w="15240">
            <a:solidFill>
              <a:srgbClr val="D7A94B"/>
            </a:solidFill>
            <a:prstDash val="solid"/>
          </a:ln>
        </p:spPr>
      </p:sp>
      <p:sp>
        <p:nvSpPr>
          <p:cNvPr id="13" name="Text 10"/>
          <p:cNvSpPr/>
          <p:nvPr/>
        </p:nvSpPr>
        <p:spPr>
          <a:xfrm>
            <a:off x="1078992" y="5980176"/>
            <a:ext cx="868680" cy="146304"/>
          </a:xfrm>
          <a:prstGeom prst="rect">
            <a:avLst/>
          </a:prstGeom>
          <a:noFill/>
          <a:ln/>
        </p:spPr>
        <p:txBody>
          <a:bodyPr wrap="square" lIns="0" tIns="0" rIns="0" bIns="0" rtlCol="0" anchor="ctr"/>
          <a:lstStyle/>
          <a:p>
            <a:pPr indent="0" marL="0">
              <a:buNone/>
            </a:pPr>
            <a:r>
              <a:rPr lang="en-US" sz="650" b="1" dirty="0">
                <a:solidFill>
                  <a:srgbClr val="EAE6DD"/>
                </a:solidFill>
              </a:rPr>
              <a:t>Text</a:t>
            </a:r>
            <a:endParaRPr lang="en-US" sz="650" dirty="0"/>
          </a:p>
        </p:txBody>
      </p:sp>
      <p:sp>
        <p:nvSpPr>
          <p:cNvPr id="14" name="Text 11"/>
          <p:cNvSpPr/>
          <p:nvPr/>
        </p:nvSpPr>
        <p:spPr>
          <a:xfrm>
            <a:off x="1078992" y="6144768"/>
            <a:ext cx="2103120" cy="219456"/>
          </a:xfrm>
          <a:prstGeom prst="rect">
            <a:avLst/>
          </a:prstGeom>
          <a:noFill/>
          <a:ln/>
        </p:spPr>
        <p:txBody>
          <a:bodyPr wrap="square" lIns="0" tIns="0" rIns="0" bIns="0" rtlCol="0" anchor="ctr">
            <a:normAutofit/>
          </a:bodyPr>
          <a:lstStyle/>
          <a:p>
            <a:pPr indent="0" marL="0">
              <a:buNone/>
            </a:pPr>
            <a:r>
              <a:rPr lang="en-US" sz="850" dirty="0">
                <a:solidFill>
                  <a:srgbClr val="FFFFFF"/>
                </a:solidFill>
              </a:rPr>
              <a:t>Daniel W. Whittle</a:t>
            </a:r>
            <a:endParaRPr lang="en-US" sz="850" dirty="0"/>
          </a:p>
        </p:txBody>
      </p:sp>
      <p:sp>
        <p:nvSpPr>
          <p:cNvPr id="15" name="Shape 12"/>
          <p:cNvSpPr/>
          <p:nvPr/>
        </p:nvSpPr>
        <p:spPr>
          <a:xfrm>
            <a:off x="3447288" y="6016752"/>
            <a:ext cx="320040" cy="320040"/>
          </a:xfrm>
          <a:prstGeom prst="heart">
            <a:avLst/>
          </a:prstGeom>
          <a:solidFill>
            <a:srgbClr val="D7A94B">
              <a:alpha val="95000"/>
            </a:srgbClr>
          </a:solidFill>
          <a:ln w="12700">
            <a:solidFill>
              <a:srgbClr val="D7A94B"/>
            </a:solidFill>
            <a:prstDash val="solid"/>
          </a:ln>
        </p:spPr>
      </p:sp>
      <p:sp>
        <p:nvSpPr>
          <p:cNvPr id="16" name="Text 13"/>
          <p:cNvSpPr/>
          <p:nvPr/>
        </p:nvSpPr>
        <p:spPr>
          <a:xfrm>
            <a:off x="3867912" y="5980176"/>
            <a:ext cx="868680" cy="146304"/>
          </a:xfrm>
          <a:prstGeom prst="rect">
            <a:avLst/>
          </a:prstGeom>
          <a:noFill/>
          <a:ln/>
        </p:spPr>
        <p:txBody>
          <a:bodyPr wrap="square" lIns="0" tIns="0" rIns="0" bIns="0" rtlCol="0" anchor="ctr"/>
          <a:lstStyle/>
          <a:p>
            <a:pPr indent="0" marL="0">
              <a:buNone/>
            </a:pPr>
            <a:r>
              <a:rPr lang="en-US" sz="650" b="1" dirty="0">
                <a:solidFill>
                  <a:srgbClr val="EAE6DD"/>
                </a:solidFill>
              </a:rPr>
              <a:t>Tune</a:t>
            </a:r>
            <a:endParaRPr lang="en-US" sz="650" dirty="0"/>
          </a:p>
        </p:txBody>
      </p:sp>
      <p:sp>
        <p:nvSpPr>
          <p:cNvPr id="17" name="Text 14"/>
          <p:cNvSpPr/>
          <p:nvPr/>
        </p:nvSpPr>
        <p:spPr>
          <a:xfrm>
            <a:off x="3867912" y="6144768"/>
            <a:ext cx="2103120" cy="219456"/>
          </a:xfrm>
          <a:prstGeom prst="rect">
            <a:avLst/>
          </a:prstGeom>
          <a:noFill/>
          <a:ln/>
        </p:spPr>
        <p:txBody>
          <a:bodyPr wrap="square" lIns="0" tIns="0" rIns="0" bIns="0" rtlCol="0" anchor="ctr">
            <a:normAutofit/>
          </a:bodyPr>
          <a:lstStyle/>
          <a:p>
            <a:pPr indent="0" marL="0">
              <a:buNone/>
            </a:pPr>
            <a:r>
              <a:rPr lang="en-US" sz="850" dirty="0">
                <a:solidFill>
                  <a:srgbClr val="FFFFFF"/>
                </a:solidFill>
              </a:rPr>
              <a:t>James McGranahan</a:t>
            </a:r>
            <a:endParaRPr lang="en-US" sz="850" dirty="0"/>
          </a:p>
        </p:txBody>
      </p:sp>
      <p:sp>
        <p:nvSpPr>
          <p:cNvPr id="18" name="Shape 15"/>
          <p:cNvSpPr/>
          <p:nvPr/>
        </p:nvSpPr>
        <p:spPr>
          <a:xfrm>
            <a:off x="6348222" y="6032754"/>
            <a:ext cx="96012" cy="144018"/>
          </a:xfrm>
          <a:prstGeom prst="teardrop">
            <a:avLst/>
          </a:prstGeom>
          <a:solidFill>
            <a:srgbClr val="D7A94B"/>
          </a:solidFill>
          <a:ln w="12700">
            <a:solidFill>
              <a:srgbClr val="D7A94B"/>
            </a:solidFill>
            <a:prstDash val="solid"/>
          </a:ln>
        </p:spPr>
      </p:sp>
      <p:sp>
        <p:nvSpPr>
          <p:cNvPr id="19" name="Shape 16"/>
          <p:cNvSpPr/>
          <p:nvPr/>
        </p:nvSpPr>
        <p:spPr>
          <a:xfrm>
            <a:off x="6293815" y="6183173"/>
            <a:ext cx="204826" cy="32004"/>
          </a:xfrm>
          <a:prstGeom prst="rect">
            <a:avLst/>
          </a:prstGeom>
          <a:solidFill>
            <a:srgbClr val="D7A94B"/>
          </a:solidFill>
          <a:ln w="12700">
            <a:solidFill>
              <a:srgbClr val="333333">
                <a:alpha val="0"/>
              </a:srgbClr>
            </a:solidFill>
            <a:prstDash val="solid"/>
          </a:ln>
        </p:spPr>
      </p:sp>
      <p:sp>
        <p:nvSpPr>
          <p:cNvPr id="20" name="Shape 17"/>
          <p:cNvSpPr/>
          <p:nvPr/>
        </p:nvSpPr>
        <p:spPr>
          <a:xfrm>
            <a:off x="6284214" y="6176772"/>
            <a:ext cx="224028" cy="112014"/>
          </a:xfrm>
          <a:prstGeom prst="arc">
            <a:avLst/>
          </a:prstGeom>
          <a:solidFill>
            <a:srgbClr val="000000">
              <a:alpha val="0"/>
            </a:srgbClr>
          </a:solidFill>
          <a:ln w="17780">
            <a:solidFill>
              <a:srgbClr val="D7A94B"/>
            </a:solidFill>
            <a:prstDash val="solid"/>
          </a:ln>
        </p:spPr>
      </p:sp>
      <p:sp>
        <p:nvSpPr>
          <p:cNvPr id="21" name="Text 18"/>
          <p:cNvSpPr/>
          <p:nvPr/>
        </p:nvSpPr>
        <p:spPr>
          <a:xfrm>
            <a:off x="6656832" y="5980176"/>
            <a:ext cx="868680" cy="146304"/>
          </a:xfrm>
          <a:prstGeom prst="rect">
            <a:avLst/>
          </a:prstGeom>
          <a:noFill/>
          <a:ln/>
        </p:spPr>
        <p:txBody>
          <a:bodyPr wrap="square" lIns="0" tIns="0" rIns="0" bIns="0" rtlCol="0" anchor="ctr"/>
          <a:lstStyle/>
          <a:p>
            <a:pPr indent="0" marL="0">
              <a:buNone/>
            </a:pPr>
            <a:r>
              <a:rPr lang="en-US" sz="650" b="1" dirty="0">
                <a:solidFill>
                  <a:srgbClr val="EAE6DD"/>
                </a:solidFill>
              </a:rPr>
              <a:t>Tune Name</a:t>
            </a:r>
            <a:endParaRPr lang="en-US" sz="650" dirty="0"/>
          </a:p>
        </p:txBody>
      </p:sp>
      <p:sp>
        <p:nvSpPr>
          <p:cNvPr id="22" name="Text 19"/>
          <p:cNvSpPr/>
          <p:nvPr/>
        </p:nvSpPr>
        <p:spPr>
          <a:xfrm>
            <a:off x="6656832" y="6144768"/>
            <a:ext cx="2103120" cy="219456"/>
          </a:xfrm>
          <a:prstGeom prst="rect">
            <a:avLst/>
          </a:prstGeom>
          <a:noFill/>
          <a:ln/>
        </p:spPr>
        <p:txBody>
          <a:bodyPr wrap="square" lIns="0" tIns="0" rIns="0" bIns="0" rtlCol="0" anchor="ctr">
            <a:normAutofit/>
          </a:bodyPr>
          <a:lstStyle/>
          <a:p>
            <a:pPr indent="0" marL="0">
              <a:buNone/>
            </a:pPr>
            <a:r>
              <a:rPr lang="en-US" sz="850" dirty="0">
                <a:solidFill>
                  <a:srgbClr val="FFFFFF"/>
                </a:solidFill>
              </a:rPr>
              <a:t>EL NATHAN</a:t>
            </a:r>
            <a:endParaRPr lang="en-US" sz="850" dirty="0"/>
          </a:p>
        </p:txBody>
      </p:sp>
      <p:sp>
        <p:nvSpPr>
          <p:cNvPr id="23" name="Shape 20"/>
          <p:cNvSpPr/>
          <p:nvPr/>
        </p:nvSpPr>
        <p:spPr>
          <a:xfrm rot="5400000">
            <a:off x="9025128" y="6016752"/>
            <a:ext cx="320040" cy="320040"/>
          </a:xfrm>
          <a:prstGeom prst="hexagon">
            <a:avLst/>
          </a:prstGeom>
          <a:solidFill>
            <a:srgbClr val="D7A94B">
              <a:alpha val="85000"/>
            </a:srgbClr>
          </a:solidFill>
          <a:ln w="15240">
            <a:solidFill>
              <a:srgbClr val="D7A94B"/>
            </a:solidFill>
            <a:prstDash val="solid"/>
          </a:ln>
        </p:spPr>
      </p:sp>
      <p:sp>
        <p:nvSpPr>
          <p:cNvPr id="24" name="Text 21"/>
          <p:cNvSpPr/>
          <p:nvPr/>
        </p:nvSpPr>
        <p:spPr>
          <a:xfrm>
            <a:off x="9445752" y="5980176"/>
            <a:ext cx="868680" cy="146304"/>
          </a:xfrm>
          <a:prstGeom prst="rect">
            <a:avLst/>
          </a:prstGeom>
          <a:noFill/>
          <a:ln/>
        </p:spPr>
        <p:txBody>
          <a:bodyPr wrap="square" lIns="0" tIns="0" rIns="0" bIns="0" rtlCol="0" anchor="ctr"/>
          <a:lstStyle/>
          <a:p>
            <a:pPr indent="0" marL="0">
              <a:buNone/>
            </a:pPr>
            <a:r>
              <a:rPr lang="en-US" sz="650" b="1" dirty="0">
                <a:solidFill>
                  <a:srgbClr val="EAE6DD"/>
                </a:solidFill>
              </a:rPr>
              <a:t>Primary Scripture</a:t>
            </a:r>
            <a:endParaRPr lang="en-US" sz="650" dirty="0"/>
          </a:p>
        </p:txBody>
      </p:sp>
      <p:sp>
        <p:nvSpPr>
          <p:cNvPr id="25" name="Text 22"/>
          <p:cNvSpPr/>
          <p:nvPr/>
        </p:nvSpPr>
        <p:spPr>
          <a:xfrm>
            <a:off x="9445752" y="6144768"/>
            <a:ext cx="2103120" cy="219456"/>
          </a:xfrm>
          <a:prstGeom prst="rect">
            <a:avLst/>
          </a:prstGeom>
          <a:noFill/>
          <a:ln/>
        </p:spPr>
        <p:txBody>
          <a:bodyPr wrap="square" lIns="0" tIns="0" rIns="0" bIns="0" rtlCol="0" anchor="ctr">
            <a:normAutofit/>
          </a:bodyPr>
          <a:lstStyle/>
          <a:p>
            <a:pPr indent="0" marL="0">
              <a:buNone/>
            </a:pPr>
            <a:r>
              <a:rPr lang="en-US" sz="850" dirty="0">
                <a:solidFill>
                  <a:srgbClr val="FFFFFF"/>
                </a:solidFill>
              </a:rPr>
              <a:t>2 Timothy 1:12</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3E9"/>
        </a:solidFill>
      </p:bgPr>
    </p:bg>
    <p:spTree>
      <p:nvGrpSpPr>
        <p:cNvPr id="1" name=""/>
        <p:cNvGrpSpPr/>
        <p:nvPr/>
      </p:nvGrpSpPr>
      <p:grpSpPr>
        <a:xfrm>
          <a:off x="0" y="0"/>
          <a:ext cx="0" cy="0"/>
          <a:chOff x="0" y="0"/>
          <a:chExt cx="0" cy="0"/>
        </a:xfrm>
      </p:grpSpPr>
      <p:pic>
        <p:nvPicPr>
          <p:cNvPr id="2" name="Image 0" descr="/mnt/data/_iknow_assets/bg5.jpg">    </p:cNvPr>
          <p:cNvPicPr>
            <a:picLocks noChangeAspect="1"/>
          </p:cNvPicPr>
          <p:nvPr/>
        </p:nvPicPr>
        <p:blipFill>
          <a:blip r:embed="rId1"/>
          <a:srcRect l="27938" r="27938" t="0" b="0"/>
          <a:stretch/>
        </p:blipFill>
        <p:spPr>
          <a:xfrm>
            <a:off x="6812280" y="0"/>
            <a:ext cx="5376672" cy="6858000"/>
          </a:xfrm>
          <a:prstGeom prst="rect">
            <a:avLst/>
          </a:prstGeom>
        </p:spPr>
      </p:pic>
      <p:sp>
        <p:nvSpPr>
          <p:cNvPr id="3" name="Shape 0"/>
          <p:cNvSpPr/>
          <p:nvPr/>
        </p:nvSpPr>
        <p:spPr>
          <a:xfrm>
            <a:off x="6812280" y="0"/>
            <a:ext cx="5376672" cy="6858000"/>
          </a:xfrm>
          <a:prstGeom prst="rect">
            <a:avLst/>
          </a:prstGeom>
          <a:solidFill>
            <a:srgbClr val="000000">
              <a:alpha val="55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0F2235"/>
                </a:solidFill>
                <a:latin typeface="Aptos Display" pitchFamily="34" charset="0"/>
                <a:ea typeface="Aptos Display" pitchFamily="34" charset="-122"/>
                <a:cs typeface="Aptos Display" pitchFamily="34" charset="-120"/>
              </a:rPr>
              <a:t>Hymn-Section Study 4</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Christ guards what we entrust</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777240" y="1325880"/>
            <a:ext cx="5440680" cy="4343400"/>
          </a:xfrm>
          <a:prstGeom prst="roundRect">
            <a:avLst>
              <a:gd name="adj" fmla="val 1684"/>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Shape 5"/>
          <p:cNvSpPr/>
          <p:nvPr/>
        </p:nvSpPr>
        <p:spPr>
          <a:xfrm rot="5400000">
            <a:off x="1097280" y="1691640"/>
            <a:ext cx="640080" cy="640080"/>
          </a:xfrm>
          <a:prstGeom prst="hexagon">
            <a:avLst/>
          </a:prstGeom>
          <a:solidFill>
            <a:srgbClr val="D7A94B">
              <a:alpha val="85000"/>
            </a:srgbClr>
          </a:solidFill>
          <a:ln w="15240">
            <a:solidFill>
              <a:srgbClr val="D7A94B"/>
            </a:solidFill>
            <a:prstDash val="solid"/>
          </a:ln>
        </p:spPr>
      </p:sp>
      <p:sp>
        <p:nvSpPr>
          <p:cNvPr id="9" name="Text 6"/>
          <p:cNvSpPr/>
          <p:nvPr/>
        </p:nvSpPr>
        <p:spPr>
          <a:xfrm>
            <a:off x="1783080" y="1737360"/>
            <a:ext cx="4069080" cy="1051560"/>
          </a:xfrm>
          <a:prstGeom prst="rect">
            <a:avLst/>
          </a:prstGeom>
          <a:noFill/>
          <a:ln/>
        </p:spPr>
        <p:txBody>
          <a:bodyPr wrap="square" lIns="762" tIns="762" rIns="762" bIns="762" rtlCol="0" anchor="ctr">
            <a:normAutofit/>
          </a:bodyPr>
          <a:lstStyle/>
          <a:p>
            <a:pPr indent="0" marL="0">
              <a:buNone/>
            </a:pPr>
            <a:r>
              <a:rPr lang="en-US" sz="2200" b="1" dirty="0">
                <a:solidFill>
                  <a:srgbClr val="0F2235"/>
                </a:solidFill>
                <a:latin typeface="Aptos" pitchFamily="34" charset="0"/>
                <a:ea typeface="Aptos" pitchFamily="34" charset="-122"/>
                <a:cs typeface="Aptos" pitchFamily="34" charset="-120"/>
              </a:rPr>
              <a:t>The heart of the hymn is assurance: the believer commits himself to Christ, and Christ is able to guard what weak hands cannot keep.</a:t>
            </a:r>
            <a:endParaRPr lang="en-US" sz="2200" dirty="0"/>
          </a:p>
        </p:txBody>
      </p:sp>
      <p:sp>
        <p:nvSpPr>
          <p:cNvPr id="10" name="Text 7"/>
          <p:cNvSpPr/>
          <p:nvPr/>
        </p:nvSpPr>
        <p:spPr>
          <a:xfrm>
            <a:off x="1097280" y="3246120"/>
            <a:ext cx="4709160" cy="1463040"/>
          </a:xfrm>
          <a:prstGeom prst="rect">
            <a:avLst/>
          </a:prstGeom>
          <a:noFill/>
          <a:ln/>
        </p:spPr>
        <p:txBody>
          <a:bodyPr wrap="square" lIns="1016" tIns="1016" rIns="1016" bIns="1016" rtlCol="0" anchor="ctr">
            <a:normAutofit/>
          </a:bodyPr>
          <a:lstStyle/>
          <a:p>
            <a:r>
              <a:rPr lang="en-US" sz="1700" dirty="0">
                <a:solidFill>
                  <a:srgbClr val="2B2A26"/>
                </a:solidFill>
                <a:latin typeface="Aptos" pitchFamily="34" charset="0"/>
                <a:ea typeface="Aptos" pitchFamily="34" charset="-122"/>
                <a:cs typeface="Aptos" pitchFamily="34" charset="-120"/>
              </a:rPr>
              <a:t>Salvation rests in Christ’s faithfulness.</a:t>
            </a:r>
            <a:pPr indent="0" marL="0">
              <a:buNone/>
            </a:pPr>
            <a:r>
              <a:rPr lang="en-US" sz="1700" dirty="0">
                <a:solidFill>
                  <a:srgbClr val="2B2A26"/>
                </a:solidFill>
                <a:latin typeface="Aptos" pitchFamily="34" charset="0"/>
                <a:ea typeface="Aptos" pitchFamily="34" charset="-122"/>
                <a:cs typeface="Aptos" pitchFamily="34" charset="-120"/>
              </a:rPr>
              <a:t>
</a:t>
            </a:r>
            <a:endParaRPr lang="en-US" sz="1700" dirty="0"/>
          </a:p>
          <a:p>
            <a:r>
              <a:rPr lang="en-US" sz="1700" dirty="0">
                <a:solidFill>
                  <a:srgbClr val="2B2A26"/>
                </a:solidFill>
                <a:latin typeface="Aptos" pitchFamily="34" charset="0"/>
                <a:ea typeface="Aptos" pitchFamily="34" charset="-122"/>
                <a:cs typeface="Aptos" pitchFamily="34" charset="-120"/>
              </a:rPr>
              <a:t>Assurance is stronger than changing emotions.</a:t>
            </a:r>
            <a:pPr indent="0" marL="0">
              <a:buNone/>
            </a:pPr>
            <a:r>
              <a:rPr lang="en-US" sz="1700" dirty="0">
                <a:solidFill>
                  <a:srgbClr val="2B2A26"/>
                </a:solidFill>
                <a:latin typeface="Aptos" pitchFamily="34" charset="0"/>
                <a:ea typeface="Aptos" pitchFamily="34" charset="-122"/>
                <a:cs typeface="Aptos" pitchFamily="34" charset="-120"/>
              </a:rPr>
              <a:t>
</a:t>
            </a:r>
            <a:endParaRPr lang="en-US" sz="1700" dirty="0"/>
          </a:p>
          <a:p>
            <a:r>
              <a:rPr lang="en-US" sz="1700" dirty="0">
                <a:solidFill>
                  <a:srgbClr val="2B2A26"/>
                </a:solidFill>
                <a:latin typeface="Aptos" pitchFamily="34" charset="0"/>
                <a:ea typeface="Aptos" pitchFamily="34" charset="-122"/>
                <a:cs typeface="Aptos" pitchFamily="34" charset="-120"/>
              </a:rPr>
              <a:t>The future is placed in the hands of the Savior.</a:t>
            </a:r>
            <a:endParaRPr lang="en-US" sz="1700" dirty="0"/>
          </a:p>
        </p:txBody>
      </p:sp>
      <p:sp>
        <p:nvSpPr>
          <p:cNvPr id="11" name="Text 8"/>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6C6255"/>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_iknow_assets/bg2.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5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Hymn-Section Study 5</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Confidence until “that day”</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868680" y="1417320"/>
            <a:ext cx="5074920" cy="4297680"/>
          </a:xfrm>
          <a:prstGeom prst="roundRect">
            <a:avLst>
              <a:gd name="adj" fmla="val 1702"/>
            </a:avLst>
          </a:prstGeom>
          <a:solidFill>
            <a:srgbClr val="0F2235">
              <a:alpha val="90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1143000" y="1828800"/>
            <a:ext cx="4526280" cy="1371600"/>
          </a:xfrm>
          <a:prstGeom prst="rect">
            <a:avLst/>
          </a:prstGeom>
          <a:noFill/>
          <a:ln/>
        </p:spPr>
        <p:txBody>
          <a:bodyPr wrap="square" lIns="762" tIns="762" rIns="762" bIns="762" rtlCol="0" anchor="ctr">
            <a:normAutofit/>
          </a:bodyPr>
          <a:lstStyle/>
          <a:p>
            <a:pPr indent="0" marL="0">
              <a:buNone/>
            </a:pPr>
            <a:r>
              <a:rPr lang="en-US" sz="2200" b="1" dirty="0">
                <a:solidFill>
                  <a:srgbClr val="FFFFFF"/>
                </a:solidFill>
                <a:latin typeface="Aptos" pitchFamily="34" charset="0"/>
                <a:ea typeface="Aptos" pitchFamily="34" charset="-122"/>
                <a:cs typeface="Aptos" pitchFamily="34" charset="-120"/>
              </a:rPr>
              <a:t>The hymn looks beyond the present toward the final day. Its hope is not that believers will keep themselves, but that God is able to keep them and present them in joy.</a:t>
            </a:r>
            <a:endParaRPr lang="en-US" sz="2200" dirty="0"/>
          </a:p>
        </p:txBody>
      </p:sp>
      <p:sp>
        <p:nvSpPr>
          <p:cNvPr id="9" name="Text 6"/>
          <p:cNvSpPr/>
          <p:nvPr/>
        </p:nvSpPr>
        <p:spPr>
          <a:xfrm>
            <a:off x="1143000" y="3611880"/>
            <a:ext cx="2286000" cy="256032"/>
          </a:xfrm>
          <a:prstGeom prst="rect">
            <a:avLst/>
          </a:prstGeom>
          <a:noFill/>
          <a:ln/>
        </p:spPr>
        <p:txBody>
          <a:bodyPr wrap="square" lIns="0" tIns="0" rIns="0" bIns="0" rtlCol="0" anchor="ctr"/>
          <a:lstStyle/>
          <a:p>
            <a:pPr indent="0" marL="0">
              <a:buNone/>
            </a:pPr>
            <a:r>
              <a:rPr lang="en-US" sz="1500" b="1" dirty="0">
                <a:solidFill>
                  <a:srgbClr val="F4D38C"/>
                </a:solidFill>
              </a:rPr>
              <a:t>Jude 24-25</a:t>
            </a:r>
            <a:endParaRPr lang="en-US" sz="1500" dirty="0"/>
          </a:p>
        </p:txBody>
      </p:sp>
      <p:sp>
        <p:nvSpPr>
          <p:cNvPr id="10" name="Text 7"/>
          <p:cNvSpPr/>
          <p:nvPr/>
        </p:nvSpPr>
        <p:spPr>
          <a:xfrm>
            <a:off x="1143000" y="4005072"/>
            <a:ext cx="4480560" cy="411480"/>
          </a:xfrm>
          <a:prstGeom prst="rect">
            <a:avLst/>
          </a:prstGeom>
          <a:noFill/>
          <a:ln/>
        </p:spPr>
        <p:txBody>
          <a:bodyPr wrap="square" lIns="762" tIns="762" rIns="762" bIns="762" rtlCol="0" anchor="ctr">
            <a:normAutofit/>
          </a:bodyPr>
          <a:lstStyle/>
          <a:p>
            <a:pPr indent="0" marL="0">
              <a:buNone/>
            </a:pPr>
            <a:r>
              <a:rPr lang="en-US" sz="1800" dirty="0">
                <a:solidFill>
                  <a:srgbClr val="F8F3E9"/>
                </a:solidFill>
                <a:latin typeface="Aptos" pitchFamily="34" charset="0"/>
                <a:ea typeface="Aptos" pitchFamily="34" charset="-122"/>
                <a:cs typeface="Aptos" pitchFamily="34" charset="-120"/>
              </a:rPr>
              <a:t>Present uncertainty is not the final word. Christ’s keeping mercy is.</a:t>
            </a:r>
            <a:endParaRPr lang="en-US" sz="1800" dirty="0"/>
          </a:p>
        </p:txBody>
      </p:sp>
      <p:sp>
        <p:nvSpPr>
          <p:cNvPr id="11" name="Text 8"/>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3E9"/>
        </a:solidFill>
      </p:bgPr>
    </p:bg>
    <p:spTree>
      <p:nvGrpSpPr>
        <p:cNvPr id="1" name=""/>
        <p:cNvGrpSpPr/>
        <p:nvPr/>
      </p:nvGrpSpPr>
      <p:grpSpPr>
        <a:xfrm>
          <a:off x="0" y="0"/>
          <a:ext cx="0" cy="0"/>
          <a:chOff x="0" y="0"/>
          <a:chExt cx="0" cy="0"/>
        </a:xfrm>
      </p:grpSpPr>
      <p:sp>
        <p:nvSpPr>
          <p:cNvPr id="2" name="Text 0"/>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0F2235"/>
                </a:solidFill>
                <a:latin typeface="Aptos Display" pitchFamily="34" charset="0"/>
                <a:ea typeface="Aptos Display" pitchFamily="34" charset="-122"/>
                <a:cs typeface="Aptos Display" pitchFamily="34" charset="-120"/>
              </a:rPr>
              <a:t>Theological Themes</a:t>
            </a:r>
            <a:endParaRPr lang="en-US" sz="3000" dirty="0"/>
          </a:p>
        </p:txBody>
      </p:sp>
      <p:sp>
        <p:nvSpPr>
          <p:cNvPr id="3" name="Text 1"/>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Six truths for teaching and worship</a:t>
            </a:r>
            <a:endParaRPr lang="en-US" sz="1500" dirty="0"/>
          </a:p>
        </p:txBody>
      </p:sp>
      <p:sp>
        <p:nvSpPr>
          <p:cNvPr id="4" name="Shape 2"/>
          <p:cNvSpPr/>
          <p:nvPr/>
        </p:nvSpPr>
        <p:spPr>
          <a:xfrm>
            <a:off x="548640" y="658368"/>
            <a:ext cx="11064240" cy="0"/>
          </a:xfrm>
          <a:prstGeom prst="line">
            <a:avLst/>
          </a:prstGeom>
          <a:noFill/>
          <a:ln w="13970">
            <a:solidFill>
              <a:srgbClr val="D7A94B">
                <a:alpha val="82000"/>
              </a:srgbClr>
            </a:solidFill>
            <a:prstDash val="solid"/>
          </a:ln>
        </p:spPr>
      </p:sp>
      <p:sp>
        <p:nvSpPr>
          <p:cNvPr id="5" name="Shape 3"/>
          <p:cNvSpPr/>
          <p:nvPr/>
        </p:nvSpPr>
        <p:spPr>
          <a:xfrm>
            <a:off x="685800" y="1417320"/>
            <a:ext cx="3246120" cy="1572768"/>
          </a:xfrm>
          <a:prstGeom prst="roundRect">
            <a:avLst>
              <a:gd name="adj" fmla="val 465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6" name="Shape 4"/>
          <p:cNvSpPr/>
          <p:nvPr/>
        </p:nvSpPr>
        <p:spPr>
          <a:xfrm>
            <a:off x="914400" y="1737360"/>
            <a:ext cx="384048" cy="384048"/>
          </a:xfrm>
          <a:prstGeom prst="heart">
            <a:avLst/>
          </a:prstGeom>
          <a:solidFill>
            <a:srgbClr val="B8860B">
              <a:alpha val="95000"/>
            </a:srgbClr>
          </a:solidFill>
          <a:ln w="12700">
            <a:solidFill>
              <a:srgbClr val="B8860B"/>
            </a:solidFill>
            <a:prstDash val="solid"/>
          </a:ln>
        </p:spPr>
      </p:sp>
      <p:sp>
        <p:nvSpPr>
          <p:cNvPr id="7" name="Text 5"/>
          <p:cNvSpPr/>
          <p:nvPr/>
        </p:nvSpPr>
        <p:spPr>
          <a:xfrm>
            <a:off x="1463040" y="1737360"/>
            <a:ext cx="2194560" cy="256032"/>
          </a:xfrm>
          <a:prstGeom prst="rect">
            <a:avLst/>
          </a:prstGeom>
          <a:noFill/>
          <a:ln/>
        </p:spPr>
        <p:txBody>
          <a:bodyPr wrap="square" lIns="0" tIns="0" rIns="0" bIns="0" rtlCol="0" anchor="ctr"/>
          <a:lstStyle/>
          <a:p>
            <a:pPr indent="0" marL="0">
              <a:buNone/>
            </a:pPr>
            <a:r>
              <a:rPr lang="en-US" sz="1800" b="1" dirty="0">
                <a:solidFill>
                  <a:srgbClr val="0F2235"/>
                </a:solidFill>
              </a:rPr>
              <a:t>Grace</a:t>
            </a:r>
            <a:endParaRPr lang="en-US" sz="1800" dirty="0"/>
          </a:p>
        </p:txBody>
      </p:sp>
      <p:sp>
        <p:nvSpPr>
          <p:cNvPr id="8" name="Text 6"/>
          <p:cNvSpPr/>
          <p:nvPr/>
        </p:nvSpPr>
        <p:spPr>
          <a:xfrm>
            <a:off x="1463040" y="2112264"/>
            <a:ext cx="2240280" cy="457200"/>
          </a:xfrm>
          <a:prstGeom prst="rect">
            <a:avLst/>
          </a:prstGeom>
          <a:noFill/>
          <a:ln/>
        </p:spPr>
        <p:txBody>
          <a:bodyPr wrap="square" lIns="762" tIns="762" rIns="762" bIns="762" rtlCol="0" anchor="ctr">
            <a:normAutofit/>
          </a:bodyPr>
          <a:lstStyle/>
          <a:p>
            <a:pPr indent="0" marL="0">
              <a:buNone/>
            </a:pPr>
            <a:r>
              <a:rPr lang="en-US" sz="1300" dirty="0">
                <a:solidFill>
                  <a:srgbClr val="2B2A26"/>
                </a:solidFill>
                <a:latin typeface="Aptos" pitchFamily="34" charset="0"/>
                <a:ea typeface="Aptos" pitchFamily="34" charset="-122"/>
                <a:cs typeface="Aptos" pitchFamily="34" charset="-120"/>
              </a:rPr>
              <a:t>Salvation begins as God’s gift.</a:t>
            </a:r>
            <a:endParaRPr lang="en-US" sz="1300" dirty="0"/>
          </a:p>
        </p:txBody>
      </p:sp>
      <p:sp>
        <p:nvSpPr>
          <p:cNvPr id="9" name="Shape 7"/>
          <p:cNvSpPr/>
          <p:nvPr/>
        </p:nvSpPr>
        <p:spPr>
          <a:xfrm>
            <a:off x="4480560" y="1417320"/>
            <a:ext cx="3246120" cy="1572768"/>
          </a:xfrm>
          <a:prstGeom prst="roundRect">
            <a:avLst>
              <a:gd name="adj" fmla="val 465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0" name="Shape 8"/>
          <p:cNvSpPr/>
          <p:nvPr/>
        </p:nvSpPr>
        <p:spPr>
          <a:xfrm>
            <a:off x="4709160" y="1768084"/>
            <a:ext cx="184343" cy="249631"/>
          </a:xfrm>
          <a:prstGeom prst="arc">
            <a:avLst/>
          </a:prstGeom>
          <a:solidFill>
            <a:srgbClr val="FFFFFF">
              <a:alpha val="0"/>
            </a:srgbClr>
          </a:solidFill>
          <a:ln w="20320">
            <a:solidFill>
              <a:srgbClr val="B8860B"/>
            </a:solidFill>
            <a:prstDash val="solid"/>
          </a:ln>
        </p:spPr>
      </p:sp>
      <p:sp>
        <p:nvSpPr>
          <p:cNvPr id="11" name="Shape 9"/>
          <p:cNvSpPr/>
          <p:nvPr/>
        </p:nvSpPr>
        <p:spPr>
          <a:xfrm>
            <a:off x="4901184" y="1768084"/>
            <a:ext cx="184343" cy="249631"/>
          </a:xfrm>
          <a:prstGeom prst="arc">
            <a:avLst/>
          </a:prstGeom>
          <a:solidFill>
            <a:srgbClr val="FFFFFF">
              <a:alpha val="0"/>
            </a:srgbClr>
          </a:solidFill>
          <a:ln w="20320">
            <a:solidFill>
              <a:srgbClr val="B8860B"/>
            </a:solidFill>
            <a:prstDash val="solid"/>
          </a:ln>
        </p:spPr>
      </p:sp>
      <p:sp>
        <p:nvSpPr>
          <p:cNvPr id="12" name="Shape 10"/>
          <p:cNvSpPr/>
          <p:nvPr/>
        </p:nvSpPr>
        <p:spPr>
          <a:xfrm>
            <a:off x="4901184" y="1775765"/>
            <a:ext cx="0" cy="276515"/>
          </a:xfrm>
          <a:prstGeom prst="line">
            <a:avLst/>
          </a:prstGeom>
          <a:noFill/>
          <a:ln w="15240">
            <a:solidFill>
              <a:srgbClr val="B8860B"/>
            </a:solidFill>
            <a:prstDash val="solid"/>
          </a:ln>
        </p:spPr>
      </p:sp>
      <p:sp>
        <p:nvSpPr>
          <p:cNvPr id="13" name="Text 11"/>
          <p:cNvSpPr/>
          <p:nvPr/>
        </p:nvSpPr>
        <p:spPr>
          <a:xfrm>
            <a:off x="5257800" y="1737360"/>
            <a:ext cx="2194560" cy="256032"/>
          </a:xfrm>
          <a:prstGeom prst="rect">
            <a:avLst/>
          </a:prstGeom>
          <a:noFill/>
          <a:ln/>
        </p:spPr>
        <p:txBody>
          <a:bodyPr wrap="square" lIns="0" tIns="0" rIns="0" bIns="0" rtlCol="0" anchor="ctr"/>
          <a:lstStyle/>
          <a:p>
            <a:pPr indent="0" marL="0">
              <a:buNone/>
            </a:pPr>
            <a:r>
              <a:rPr lang="en-US" sz="1800" b="1" dirty="0">
                <a:solidFill>
                  <a:srgbClr val="0F2235"/>
                </a:solidFill>
              </a:rPr>
              <a:t>Faith</a:t>
            </a:r>
            <a:endParaRPr lang="en-US" sz="1800" dirty="0"/>
          </a:p>
        </p:txBody>
      </p:sp>
      <p:sp>
        <p:nvSpPr>
          <p:cNvPr id="14" name="Text 12"/>
          <p:cNvSpPr/>
          <p:nvPr/>
        </p:nvSpPr>
        <p:spPr>
          <a:xfrm>
            <a:off x="5257800" y="2112264"/>
            <a:ext cx="2240280" cy="457200"/>
          </a:xfrm>
          <a:prstGeom prst="rect">
            <a:avLst/>
          </a:prstGeom>
          <a:noFill/>
          <a:ln/>
        </p:spPr>
        <p:txBody>
          <a:bodyPr wrap="square" lIns="762" tIns="762" rIns="762" bIns="762" rtlCol="0" anchor="ctr">
            <a:normAutofit/>
          </a:bodyPr>
          <a:lstStyle/>
          <a:p>
            <a:pPr indent="0" marL="0">
              <a:buNone/>
            </a:pPr>
            <a:r>
              <a:rPr lang="en-US" sz="1300" dirty="0">
                <a:solidFill>
                  <a:srgbClr val="2B2A26"/>
                </a:solidFill>
                <a:latin typeface="Aptos" pitchFamily="34" charset="0"/>
                <a:ea typeface="Aptos" pitchFamily="34" charset="-122"/>
                <a:cs typeface="Aptos" pitchFamily="34" charset="-120"/>
              </a:rPr>
              <a:t>Trust is awakened by God’s Word.</a:t>
            </a:r>
            <a:endParaRPr lang="en-US" sz="1300" dirty="0"/>
          </a:p>
        </p:txBody>
      </p:sp>
      <p:sp>
        <p:nvSpPr>
          <p:cNvPr id="15" name="Shape 13"/>
          <p:cNvSpPr/>
          <p:nvPr/>
        </p:nvSpPr>
        <p:spPr>
          <a:xfrm>
            <a:off x="8275320" y="1417320"/>
            <a:ext cx="3246120" cy="1572768"/>
          </a:xfrm>
          <a:prstGeom prst="roundRect">
            <a:avLst>
              <a:gd name="adj" fmla="val 465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6" name="Shape 14"/>
          <p:cNvSpPr/>
          <p:nvPr/>
        </p:nvSpPr>
        <p:spPr>
          <a:xfrm>
            <a:off x="8503920" y="1737360"/>
            <a:ext cx="384048" cy="384048"/>
          </a:xfrm>
          <a:prstGeom prst="sun">
            <a:avLst/>
          </a:prstGeom>
          <a:solidFill>
            <a:srgbClr val="B8860B"/>
          </a:solidFill>
          <a:ln w="12700">
            <a:solidFill>
              <a:srgbClr val="B8860B"/>
            </a:solidFill>
            <a:prstDash val="solid"/>
          </a:ln>
        </p:spPr>
      </p:sp>
      <p:sp>
        <p:nvSpPr>
          <p:cNvPr id="17" name="Text 15"/>
          <p:cNvSpPr/>
          <p:nvPr/>
        </p:nvSpPr>
        <p:spPr>
          <a:xfrm>
            <a:off x="9052560" y="1737360"/>
            <a:ext cx="2194560" cy="256032"/>
          </a:xfrm>
          <a:prstGeom prst="rect">
            <a:avLst/>
          </a:prstGeom>
          <a:noFill/>
          <a:ln/>
        </p:spPr>
        <p:txBody>
          <a:bodyPr wrap="square" lIns="0" tIns="0" rIns="0" bIns="0" rtlCol="0" anchor="ctr"/>
          <a:lstStyle/>
          <a:p>
            <a:pPr indent="0" marL="0">
              <a:buNone/>
            </a:pPr>
            <a:r>
              <a:rPr lang="en-US" sz="1800" b="1" dirty="0">
                <a:solidFill>
                  <a:srgbClr val="0F2235"/>
                </a:solidFill>
              </a:rPr>
              <a:t>Holy Spirit</a:t>
            </a:r>
            <a:endParaRPr lang="en-US" sz="1800" dirty="0"/>
          </a:p>
        </p:txBody>
      </p:sp>
      <p:sp>
        <p:nvSpPr>
          <p:cNvPr id="18" name="Text 16"/>
          <p:cNvSpPr/>
          <p:nvPr/>
        </p:nvSpPr>
        <p:spPr>
          <a:xfrm>
            <a:off x="9052560" y="2112264"/>
            <a:ext cx="2240280" cy="457200"/>
          </a:xfrm>
          <a:prstGeom prst="rect">
            <a:avLst/>
          </a:prstGeom>
          <a:noFill/>
          <a:ln/>
        </p:spPr>
        <p:txBody>
          <a:bodyPr wrap="square" lIns="762" tIns="762" rIns="762" bIns="762" rtlCol="0" anchor="ctr">
            <a:normAutofit/>
          </a:bodyPr>
          <a:lstStyle/>
          <a:p>
            <a:pPr indent="0" marL="0">
              <a:buNone/>
            </a:pPr>
            <a:r>
              <a:rPr lang="en-US" sz="1300" dirty="0">
                <a:solidFill>
                  <a:srgbClr val="2B2A26"/>
                </a:solidFill>
                <a:latin typeface="Aptos" pitchFamily="34" charset="0"/>
                <a:ea typeface="Aptos" pitchFamily="34" charset="-122"/>
                <a:cs typeface="Aptos" pitchFamily="34" charset="-120"/>
              </a:rPr>
              <a:t>God convicts and gives life.</a:t>
            </a:r>
            <a:endParaRPr lang="en-US" sz="1300" dirty="0"/>
          </a:p>
        </p:txBody>
      </p:sp>
      <p:sp>
        <p:nvSpPr>
          <p:cNvPr id="19" name="Shape 17"/>
          <p:cNvSpPr/>
          <p:nvPr/>
        </p:nvSpPr>
        <p:spPr>
          <a:xfrm>
            <a:off x="685800" y="3566160"/>
            <a:ext cx="3246120" cy="1572768"/>
          </a:xfrm>
          <a:prstGeom prst="roundRect">
            <a:avLst>
              <a:gd name="adj" fmla="val 465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20" name="Shape 18"/>
          <p:cNvSpPr/>
          <p:nvPr/>
        </p:nvSpPr>
        <p:spPr>
          <a:xfrm rot="5400000">
            <a:off x="914400" y="3886200"/>
            <a:ext cx="384048" cy="384048"/>
          </a:xfrm>
          <a:prstGeom prst="hexagon">
            <a:avLst/>
          </a:prstGeom>
          <a:solidFill>
            <a:srgbClr val="B8860B">
              <a:alpha val="85000"/>
            </a:srgbClr>
          </a:solidFill>
          <a:ln w="15240">
            <a:solidFill>
              <a:srgbClr val="B8860B"/>
            </a:solidFill>
            <a:prstDash val="solid"/>
          </a:ln>
        </p:spPr>
      </p:sp>
      <p:sp>
        <p:nvSpPr>
          <p:cNvPr id="21" name="Text 19"/>
          <p:cNvSpPr/>
          <p:nvPr/>
        </p:nvSpPr>
        <p:spPr>
          <a:xfrm>
            <a:off x="1463040" y="3886200"/>
            <a:ext cx="2194560" cy="256032"/>
          </a:xfrm>
          <a:prstGeom prst="rect">
            <a:avLst/>
          </a:prstGeom>
          <a:noFill/>
          <a:ln/>
        </p:spPr>
        <p:txBody>
          <a:bodyPr wrap="square" lIns="0" tIns="0" rIns="0" bIns="0" rtlCol="0" anchor="ctr"/>
          <a:lstStyle/>
          <a:p>
            <a:pPr indent="0" marL="0">
              <a:buNone/>
            </a:pPr>
            <a:r>
              <a:rPr lang="en-US" sz="1800" b="1" dirty="0">
                <a:solidFill>
                  <a:srgbClr val="0F2235"/>
                </a:solidFill>
              </a:rPr>
              <a:t>Assurance</a:t>
            </a:r>
            <a:endParaRPr lang="en-US" sz="1800" dirty="0"/>
          </a:p>
        </p:txBody>
      </p:sp>
      <p:sp>
        <p:nvSpPr>
          <p:cNvPr id="22" name="Text 20"/>
          <p:cNvSpPr/>
          <p:nvPr/>
        </p:nvSpPr>
        <p:spPr>
          <a:xfrm>
            <a:off x="1463040" y="4261104"/>
            <a:ext cx="2240280" cy="457200"/>
          </a:xfrm>
          <a:prstGeom prst="rect">
            <a:avLst/>
          </a:prstGeom>
          <a:noFill/>
          <a:ln/>
        </p:spPr>
        <p:txBody>
          <a:bodyPr wrap="square" lIns="762" tIns="762" rIns="762" bIns="762" rtlCol="0" anchor="ctr">
            <a:normAutofit/>
          </a:bodyPr>
          <a:lstStyle/>
          <a:p>
            <a:pPr indent="0" marL="0">
              <a:buNone/>
            </a:pPr>
            <a:r>
              <a:rPr lang="en-US" sz="1300" dirty="0">
                <a:solidFill>
                  <a:srgbClr val="2B2A26"/>
                </a:solidFill>
                <a:latin typeface="Aptos" pitchFamily="34" charset="0"/>
                <a:ea typeface="Aptos" pitchFamily="34" charset="-122"/>
                <a:cs typeface="Aptos" pitchFamily="34" charset="-120"/>
              </a:rPr>
              <a:t>Christ keeps what we entrust.</a:t>
            </a:r>
            <a:endParaRPr lang="en-US" sz="1300" dirty="0"/>
          </a:p>
        </p:txBody>
      </p:sp>
      <p:sp>
        <p:nvSpPr>
          <p:cNvPr id="23" name="Shape 21"/>
          <p:cNvSpPr/>
          <p:nvPr/>
        </p:nvSpPr>
        <p:spPr>
          <a:xfrm>
            <a:off x="4480560" y="3566160"/>
            <a:ext cx="3246120" cy="1572768"/>
          </a:xfrm>
          <a:prstGeom prst="roundRect">
            <a:avLst>
              <a:gd name="adj" fmla="val 465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24" name="Shape 22"/>
          <p:cNvSpPr/>
          <p:nvPr/>
        </p:nvSpPr>
        <p:spPr>
          <a:xfrm>
            <a:off x="4843577" y="3905402"/>
            <a:ext cx="115214" cy="172822"/>
          </a:xfrm>
          <a:prstGeom prst="teardrop">
            <a:avLst/>
          </a:prstGeom>
          <a:solidFill>
            <a:srgbClr val="B8860B"/>
          </a:solidFill>
          <a:ln w="12700">
            <a:solidFill>
              <a:srgbClr val="B8860B"/>
            </a:solidFill>
            <a:prstDash val="solid"/>
          </a:ln>
        </p:spPr>
      </p:sp>
      <p:sp>
        <p:nvSpPr>
          <p:cNvPr id="25" name="Shape 23"/>
          <p:cNvSpPr/>
          <p:nvPr/>
        </p:nvSpPr>
        <p:spPr>
          <a:xfrm>
            <a:off x="4778289" y="4085905"/>
            <a:ext cx="245791" cy="38405"/>
          </a:xfrm>
          <a:prstGeom prst="rect">
            <a:avLst/>
          </a:prstGeom>
          <a:solidFill>
            <a:srgbClr val="B8860B"/>
          </a:solidFill>
          <a:ln w="12700">
            <a:solidFill>
              <a:srgbClr val="333333">
                <a:alpha val="0"/>
              </a:srgbClr>
            </a:solidFill>
            <a:prstDash val="solid"/>
          </a:ln>
        </p:spPr>
      </p:sp>
      <p:sp>
        <p:nvSpPr>
          <p:cNvPr id="26" name="Shape 24"/>
          <p:cNvSpPr/>
          <p:nvPr/>
        </p:nvSpPr>
        <p:spPr>
          <a:xfrm>
            <a:off x="4766767" y="4078224"/>
            <a:ext cx="268834" cy="134417"/>
          </a:xfrm>
          <a:prstGeom prst="arc">
            <a:avLst/>
          </a:prstGeom>
          <a:solidFill>
            <a:srgbClr val="000000">
              <a:alpha val="0"/>
            </a:srgbClr>
          </a:solidFill>
          <a:ln w="17780">
            <a:solidFill>
              <a:srgbClr val="B8860B"/>
            </a:solidFill>
            <a:prstDash val="solid"/>
          </a:ln>
        </p:spPr>
      </p:sp>
      <p:sp>
        <p:nvSpPr>
          <p:cNvPr id="27" name="Text 25"/>
          <p:cNvSpPr/>
          <p:nvPr/>
        </p:nvSpPr>
        <p:spPr>
          <a:xfrm>
            <a:off x="5257800" y="3886200"/>
            <a:ext cx="2194560" cy="256032"/>
          </a:xfrm>
          <a:prstGeom prst="rect">
            <a:avLst/>
          </a:prstGeom>
          <a:noFill/>
          <a:ln/>
        </p:spPr>
        <p:txBody>
          <a:bodyPr wrap="square" lIns="0" tIns="0" rIns="0" bIns="0" rtlCol="0" anchor="ctr"/>
          <a:lstStyle/>
          <a:p>
            <a:pPr indent="0" marL="0">
              <a:buNone/>
            </a:pPr>
            <a:r>
              <a:rPr lang="en-US" sz="1800" b="1" dirty="0">
                <a:solidFill>
                  <a:srgbClr val="0F2235"/>
                </a:solidFill>
              </a:rPr>
              <a:t>Perseverance</a:t>
            </a:r>
            <a:endParaRPr lang="en-US" sz="1800" dirty="0"/>
          </a:p>
        </p:txBody>
      </p:sp>
      <p:sp>
        <p:nvSpPr>
          <p:cNvPr id="28" name="Text 26"/>
          <p:cNvSpPr/>
          <p:nvPr/>
        </p:nvSpPr>
        <p:spPr>
          <a:xfrm>
            <a:off x="5257800" y="4261104"/>
            <a:ext cx="2240280" cy="457200"/>
          </a:xfrm>
          <a:prstGeom prst="rect">
            <a:avLst/>
          </a:prstGeom>
          <a:noFill/>
          <a:ln/>
        </p:spPr>
        <p:txBody>
          <a:bodyPr wrap="square" lIns="762" tIns="762" rIns="762" bIns="762" rtlCol="0" anchor="ctr">
            <a:normAutofit/>
          </a:bodyPr>
          <a:lstStyle/>
          <a:p>
            <a:pPr indent="0" marL="0">
              <a:buNone/>
            </a:pPr>
            <a:r>
              <a:rPr lang="en-US" sz="1300" dirty="0">
                <a:solidFill>
                  <a:srgbClr val="2B2A26"/>
                </a:solidFill>
                <a:latin typeface="Aptos" pitchFamily="34" charset="0"/>
                <a:ea typeface="Aptos" pitchFamily="34" charset="-122"/>
                <a:cs typeface="Aptos" pitchFamily="34" charset="-120"/>
              </a:rPr>
              <a:t>Hope endures through mystery.</a:t>
            </a:r>
            <a:endParaRPr lang="en-US" sz="1300" dirty="0"/>
          </a:p>
        </p:txBody>
      </p:sp>
      <p:sp>
        <p:nvSpPr>
          <p:cNvPr id="29" name="Shape 27"/>
          <p:cNvSpPr/>
          <p:nvPr/>
        </p:nvSpPr>
        <p:spPr>
          <a:xfrm>
            <a:off x="8275320" y="3566160"/>
            <a:ext cx="3246120" cy="1572768"/>
          </a:xfrm>
          <a:prstGeom prst="roundRect">
            <a:avLst>
              <a:gd name="adj" fmla="val 465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30" name="Shape 28"/>
          <p:cNvSpPr/>
          <p:nvPr/>
        </p:nvSpPr>
        <p:spPr>
          <a:xfrm>
            <a:off x="8665220" y="3886200"/>
            <a:ext cx="61448" cy="384048"/>
          </a:xfrm>
          <a:prstGeom prst="rect">
            <a:avLst/>
          </a:prstGeom>
          <a:solidFill>
            <a:srgbClr val="B8860B"/>
          </a:solidFill>
          <a:ln w="12700">
            <a:solidFill>
              <a:srgbClr val="333333">
                <a:alpha val="0"/>
              </a:srgbClr>
            </a:solidFill>
            <a:prstDash val="solid"/>
          </a:ln>
        </p:spPr>
      </p:sp>
      <p:sp>
        <p:nvSpPr>
          <p:cNvPr id="31" name="Shape 29"/>
          <p:cNvSpPr/>
          <p:nvPr/>
        </p:nvSpPr>
        <p:spPr>
          <a:xfrm>
            <a:off x="8573049" y="4020617"/>
            <a:ext cx="245791" cy="61448"/>
          </a:xfrm>
          <a:prstGeom prst="rect">
            <a:avLst/>
          </a:prstGeom>
          <a:solidFill>
            <a:srgbClr val="B8860B"/>
          </a:solidFill>
          <a:ln w="12700">
            <a:solidFill>
              <a:srgbClr val="333333">
                <a:alpha val="0"/>
              </a:srgbClr>
            </a:solidFill>
            <a:prstDash val="solid"/>
          </a:ln>
        </p:spPr>
      </p:sp>
      <p:sp>
        <p:nvSpPr>
          <p:cNvPr id="32" name="Text 30"/>
          <p:cNvSpPr/>
          <p:nvPr/>
        </p:nvSpPr>
        <p:spPr>
          <a:xfrm>
            <a:off x="9052560" y="3886200"/>
            <a:ext cx="2194560" cy="256032"/>
          </a:xfrm>
          <a:prstGeom prst="rect">
            <a:avLst/>
          </a:prstGeom>
          <a:noFill/>
          <a:ln/>
        </p:spPr>
        <p:txBody>
          <a:bodyPr wrap="square" lIns="0" tIns="0" rIns="0" bIns="0" rtlCol="0" anchor="ctr"/>
          <a:lstStyle/>
          <a:p>
            <a:pPr indent="0" marL="0">
              <a:buNone/>
            </a:pPr>
            <a:r>
              <a:rPr lang="en-US" sz="1800" b="1" dirty="0">
                <a:solidFill>
                  <a:srgbClr val="0F2235"/>
                </a:solidFill>
              </a:rPr>
              <a:t>Christ’s Return</a:t>
            </a:r>
            <a:endParaRPr lang="en-US" sz="1800" dirty="0"/>
          </a:p>
        </p:txBody>
      </p:sp>
      <p:sp>
        <p:nvSpPr>
          <p:cNvPr id="33" name="Text 31"/>
          <p:cNvSpPr/>
          <p:nvPr/>
        </p:nvSpPr>
        <p:spPr>
          <a:xfrm>
            <a:off x="9052560" y="4261104"/>
            <a:ext cx="2240280" cy="457200"/>
          </a:xfrm>
          <a:prstGeom prst="rect">
            <a:avLst/>
          </a:prstGeom>
          <a:noFill/>
          <a:ln/>
        </p:spPr>
        <p:txBody>
          <a:bodyPr wrap="square" lIns="762" tIns="762" rIns="762" bIns="762" rtlCol="0" anchor="ctr">
            <a:normAutofit/>
          </a:bodyPr>
          <a:lstStyle/>
          <a:p>
            <a:pPr indent="0" marL="0">
              <a:buNone/>
            </a:pPr>
            <a:r>
              <a:rPr lang="en-US" sz="1300" dirty="0">
                <a:solidFill>
                  <a:srgbClr val="2B2A26"/>
                </a:solidFill>
                <a:latin typeface="Aptos" pitchFamily="34" charset="0"/>
                <a:ea typeface="Aptos" pitchFamily="34" charset="-122"/>
                <a:cs typeface="Aptos" pitchFamily="34" charset="-120"/>
              </a:rPr>
              <a:t>The final day belongs to Him.</a:t>
            </a:r>
            <a:endParaRPr lang="en-US" sz="1300" dirty="0"/>
          </a:p>
        </p:txBody>
      </p:sp>
      <p:sp>
        <p:nvSpPr>
          <p:cNvPr id="34" name="Text 32"/>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6C6255"/>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F2235"/>
        </a:solidFill>
      </p:bgPr>
    </p:bg>
    <p:spTree>
      <p:nvGrpSpPr>
        <p:cNvPr id="1" name=""/>
        <p:cNvGrpSpPr/>
        <p:nvPr/>
      </p:nvGrpSpPr>
      <p:grpSpPr>
        <a:xfrm>
          <a:off x="0" y="0"/>
          <a:ext cx="0" cy="0"/>
          <a:chOff x="0" y="0"/>
          <a:chExt cx="0" cy="0"/>
        </a:xfrm>
      </p:grpSpPr>
      <p:pic>
        <p:nvPicPr>
          <p:cNvPr id="2" name="Image 0" descr="/mnt/data/_iknow_assets/bg3_dim.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F2235">
              <a:alpha val="75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Literary and Musical Observations</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How the hymn carries assurance</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731520" y="1325880"/>
            <a:ext cx="5303520" cy="4480560"/>
          </a:xfrm>
          <a:prstGeom prst="roundRect">
            <a:avLst>
              <a:gd name="adj" fmla="val 1633"/>
            </a:avLst>
          </a:prstGeom>
          <a:solidFill>
            <a:srgbClr val="FFFFFF">
              <a:alpha val="92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1051560" y="1691640"/>
            <a:ext cx="4663440" cy="3154680"/>
          </a:xfrm>
          <a:prstGeom prst="rect">
            <a:avLst/>
          </a:prstGeom>
          <a:noFill/>
          <a:ln/>
        </p:spPr>
        <p:txBody>
          <a:bodyPr wrap="square" lIns="1016" tIns="1016" rIns="1016" bIns="1016" rtlCol="0" anchor="ctr">
            <a:normAutofit/>
          </a:bodyPr>
          <a:lstStyle/>
          <a:p>
            <a:r>
              <a:rPr lang="en-US" sz="1800" dirty="0">
                <a:solidFill>
                  <a:srgbClr val="2B2A26"/>
                </a:solidFill>
                <a:latin typeface="Aptos" pitchFamily="34" charset="0"/>
                <a:ea typeface="Aptos" pitchFamily="34" charset="-122"/>
                <a:cs typeface="Aptos" pitchFamily="34" charset="-120"/>
              </a:rPr>
              <a:t>Repeated “I know not” language creates honest humility.</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The refrain answers mystery with a firm confession of Christ.</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The movement goes from grace, to faith, to Spirit, to final hope.</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The tune EL NATHAN supports a strong gospel-song refrain.</a:t>
            </a:r>
            <a:endParaRPr lang="en-US" sz="1800" dirty="0"/>
          </a:p>
        </p:txBody>
      </p:sp>
      <p:sp>
        <p:nvSpPr>
          <p:cNvPr id="9" name="Shape 6"/>
          <p:cNvSpPr/>
          <p:nvPr/>
        </p:nvSpPr>
        <p:spPr>
          <a:xfrm>
            <a:off x="6537960" y="1691640"/>
            <a:ext cx="4434840" cy="3291840"/>
          </a:xfrm>
          <a:prstGeom prst="roundRect">
            <a:avLst>
              <a:gd name="adj" fmla="val 2222"/>
            </a:avLst>
          </a:prstGeom>
          <a:solidFill>
            <a:srgbClr val="0F2235">
              <a:alpha val="95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0" name="Shape 7"/>
          <p:cNvSpPr/>
          <p:nvPr/>
        </p:nvSpPr>
        <p:spPr>
          <a:xfrm>
            <a:off x="7127748" y="2089404"/>
            <a:ext cx="192024" cy="288036"/>
          </a:xfrm>
          <a:prstGeom prst="teardrop">
            <a:avLst/>
          </a:prstGeom>
          <a:solidFill>
            <a:srgbClr val="D7A94B"/>
          </a:solidFill>
          <a:ln w="12700">
            <a:solidFill>
              <a:srgbClr val="D7A94B"/>
            </a:solidFill>
            <a:prstDash val="solid"/>
          </a:ln>
        </p:spPr>
      </p:sp>
      <p:sp>
        <p:nvSpPr>
          <p:cNvPr id="11" name="Shape 8"/>
          <p:cNvSpPr/>
          <p:nvPr/>
        </p:nvSpPr>
        <p:spPr>
          <a:xfrm>
            <a:off x="7018934" y="2390242"/>
            <a:ext cx="409651" cy="64008"/>
          </a:xfrm>
          <a:prstGeom prst="rect">
            <a:avLst/>
          </a:prstGeom>
          <a:solidFill>
            <a:srgbClr val="D7A94B"/>
          </a:solidFill>
          <a:ln w="12700">
            <a:solidFill>
              <a:srgbClr val="333333">
                <a:alpha val="0"/>
              </a:srgbClr>
            </a:solidFill>
            <a:prstDash val="solid"/>
          </a:ln>
        </p:spPr>
      </p:sp>
      <p:sp>
        <p:nvSpPr>
          <p:cNvPr id="12" name="Shape 9"/>
          <p:cNvSpPr/>
          <p:nvPr/>
        </p:nvSpPr>
        <p:spPr>
          <a:xfrm>
            <a:off x="6999732" y="2377440"/>
            <a:ext cx="448056" cy="224028"/>
          </a:xfrm>
          <a:prstGeom prst="arc">
            <a:avLst/>
          </a:prstGeom>
          <a:solidFill>
            <a:srgbClr val="000000">
              <a:alpha val="0"/>
            </a:srgbClr>
          </a:solidFill>
          <a:ln w="17780">
            <a:solidFill>
              <a:srgbClr val="D7A94B"/>
            </a:solidFill>
            <a:prstDash val="solid"/>
          </a:ln>
        </p:spPr>
      </p:sp>
      <p:sp>
        <p:nvSpPr>
          <p:cNvPr id="13" name="Shape 10"/>
          <p:cNvSpPr/>
          <p:nvPr/>
        </p:nvSpPr>
        <p:spPr>
          <a:xfrm>
            <a:off x="8001000" y="2108606"/>
            <a:ext cx="307238" cy="416052"/>
          </a:xfrm>
          <a:prstGeom prst="arc">
            <a:avLst/>
          </a:prstGeom>
          <a:solidFill>
            <a:srgbClr val="FFFFFF">
              <a:alpha val="0"/>
            </a:srgbClr>
          </a:solidFill>
          <a:ln w="20320">
            <a:solidFill>
              <a:srgbClr val="D7A94B"/>
            </a:solidFill>
            <a:prstDash val="solid"/>
          </a:ln>
        </p:spPr>
      </p:sp>
      <p:sp>
        <p:nvSpPr>
          <p:cNvPr id="14" name="Shape 11"/>
          <p:cNvSpPr/>
          <p:nvPr/>
        </p:nvSpPr>
        <p:spPr>
          <a:xfrm>
            <a:off x="8321040" y="2108606"/>
            <a:ext cx="307238" cy="416052"/>
          </a:xfrm>
          <a:prstGeom prst="arc">
            <a:avLst/>
          </a:prstGeom>
          <a:solidFill>
            <a:srgbClr val="FFFFFF">
              <a:alpha val="0"/>
            </a:srgbClr>
          </a:solidFill>
          <a:ln w="20320">
            <a:solidFill>
              <a:srgbClr val="D7A94B"/>
            </a:solidFill>
            <a:prstDash val="solid"/>
          </a:ln>
        </p:spPr>
      </p:sp>
      <p:sp>
        <p:nvSpPr>
          <p:cNvPr id="15" name="Shape 12"/>
          <p:cNvSpPr/>
          <p:nvPr/>
        </p:nvSpPr>
        <p:spPr>
          <a:xfrm>
            <a:off x="8321040" y="2121408"/>
            <a:ext cx="0" cy="460858"/>
          </a:xfrm>
          <a:prstGeom prst="line">
            <a:avLst/>
          </a:prstGeom>
          <a:noFill/>
          <a:ln w="15240">
            <a:solidFill>
              <a:srgbClr val="D7A94B"/>
            </a:solidFill>
            <a:prstDash val="solid"/>
          </a:ln>
        </p:spPr>
      </p:sp>
      <p:sp>
        <p:nvSpPr>
          <p:cNvPr id="16" name="Shape 13"/>
          <p:cNvSpPr/>
          <p:nvPr/>
        </p:nvSpPr>
        <p:spPr>
          <a:xfrm rot="5400000">
            <a:off x="9098280" y="2057400"/>
            <a:ext cx="640080" cy="640080"/>
          </a:xfrm>
          <a:prstGeom prst="hexagon">
            <a:avLst/>
          </a:prstGeom>
          <a:solidFill>
            <a:srgbClr val="D7A94B">
              <a:alpha val="85000"/>
            </a:srgbClr>
          </a:solidFill>
          <a:ln w="15240">
            <a:solidFill>
              <a:srgbClr val="D7A94B"/>
            </a:solidFill>
            <a:prstDash val="solid"/>
          </a:ln>
        </p:spPr>
      </p:sp>
      <p:sp>
        <p:nvSpPr>
          <p:cNvPr id="17" name="Text 14"/>
          <p:cNvSpPr/>
          <p:nvPr/>
        </p:nvSpPr>
        <p:spPr>
          <a:xfrm>
            <a:off x="6812280" y="3063240"/>
            <a:ext cx="3749040" cy="457200"/>
          </a:xfrm>
          <a:prstGeom prst="rect">
            <a:avLst/>
          </a:prstGeom>
          <a:noFill/>
          <a:ln/>
        </p:spPr>
        <p:txBody>
          <a:bodyPr wrap="square" lIns="762" tIns="762" rIns="762" bIns="762" rtlCol="0" anchor="ctr">
            <a:normAutofit/>
          </a:bodyPr>
          <a:lstStyle/>
          <a:p>
            <a:pPr algn="ctr" indent="0" marL="0">
              <a:buNone/>
            </a:pPr>
            <a:r>
              <a:rPr lang="en-US" sz="2200" b="1" dirty="0">
                <a:solidFill>
                  <a:srgbClr val="FFFFFF"/>
                </a:solidFill>
                <a:latin typeface="Aptos" pitchFamily="34" charset="0"/>
                <a:ea typeface="Aptos" pitchFamily="34" charset="-122"/>
                <a:cs typeface="Aptos" pitchFamily="34" charset="-120"/>
              </a:rPr>
              <a:t>Question → Scripture → Assurance</a:t>
            </a:r>
            <a:endParaRPr lang="en-US" sz="2200" dirty="0"/>
          </a:p>
        </p:txBody>
      </p:sp>
      <p:sp>
        <p:nvSpPr>
          <p:cNvPr id="18" name="Text 15"/>
          <p:cNvSpPr/>
          <p:nvPr/>
        </p:nvSpPr>
        <p:spPr>
          <a:xfrm>
            <a:off x="6812280" y="3703320"/>
            <a:ext cx="3749040" cy="411480"/>
          </a:xfrm>
          <a:prstGeom prst="rect">
            <a:avLst/>
          </a:prstGeom>
          <a:noFill/>
          <a:ln/>
        </p:spPr>
        <p:txBody>
          <a:bodyPr wrap="square" lIns="762" tIns="762" rIns="762" bIns="762" rtlCol="0" anchor="ctr">
            <a:normAutofit/>
          </a:bodyPr>
          <a:lstStyle/>
          <a:p>
            <a:pPr algn="ctr" indent="0" marL="0">
              <a:buNone/>
            </a:pPr>
            <a:r>
              <a:rPr lang="en-US" sz="1600" dirty="0">
                <a:solidFill>
                  <a:srgbClr val="F4D38C"/>
                </a:solidFill>
                <a:latin typeface="Aptos" pitchFamily="34" charset="0"/>
                <a:ea typeface="Aptos" pitchFamily="34" charset="-122"/>
                <a:cs typeface="Aptos" pitchFamily="34" charset="-120"/>
              </a:rPr>
              <a:t>This is the hymn’s teaching rhythm.</a:t>
            </a:r>
            <a:endParaRPr lang="en-US" sz="1600" dirty="0"/>
          </a:p>
        </p:txBody>
      </p:sp>
      <p:sp>
        <p:nvSpPr>
          <p:cNvPr id="19" name="Text 16"/>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_iknow_assets/bg1.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2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Pastoral and Worship Use</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Where this hymn serves the church well</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868680" y="1261872"/>
            <a:ext cx="5303520" cy="512064"/>
          </a:xfrm>
          <a:prstGeom prst="roundRect">
            <a:avLst>
              <a:gd name="adj" fmla="val 14286"/>
            </a:avLst>
          </a:prstGeom>
          <a:solidFill>
            <a:srgbClr val="FFFFFF">
              <a:alpha val="90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1097280" y="1380744"/>
            <a:ext cx="1325880" cy="182880"/>
          </a:xfrm>
          <a:prstGeom prst="rect">
            <a:avLst/>
          </a:prstGeom>
          <a:noFill/>
          <a:ln/>
        </p:spPr>
        <p:txBody>
          <a:bodyPr wrap="square" lIns="0" tIns="0" rIns="0" bIns="0" rtlCol="0" anchor="ctr"/>
          <a:lstStyle/>
          <a:p>
            <a:pPr indent="0" marL="0">
              <a:buNone/>
            </a:pPr>
            <a:r>
              <a:rPr lang="en-US" sz="1400" b="1" dirty="0">
                <a:solidFill>
                  <a:srgbClr val="8B3E18"/>
                </a:solidFill>
              </a:rPr>
              <a:t>Assurance</a:t>
            </a:r>
            <a:endParaRPr lang="en-US" sz="1400" dirty="0"/>
          </a:p>
        </p:txBody>
      </p:sp>
      <p:sp>
        <p:nvSpPr>
          <p:cNvPr id="9" name="Text 6"/>
          <p:cNvSpPr/>
          <p:nvPr/>
        </p:nvSpPr>
        <p:spPr>
          <a:xfrm>
            <a:off x="2542032" y="1371600"/>
            <a:ext cx="3246120" cy="219456"/>
          </a:xfrm>
          <a:prstGeom prst="rect">
            <a:avLst/>
          </a:prstGeom>
          <a:noFill/>
          <a:ln/>
        </p:spPr>
        <p:txBody>
          <a:bodyPr wrap="square" lIns="0" tIns="0" rIns="0" bIns="0" rtlCol="0" anchor="ctr">
            <a:normAutofit/>
          </a:bodyPr>
          <a:lstStyle/>
          <a:p>
            <a:pPr indent="0" marL="0">
              <a:buNone/>
            </a:pPr>
            <a:r>
              <a:rPr lang="en-US" sz="1300" dirty="0">
                <a:solidFill>
                  <a:srgbClr val="2B2A26"/>
                </a:solidFill>
              </a:rPr>
              <a:t>after a sermon on salvation or perseverance</a:t>
            </a:r>
            <a:endParaRPr lang="en-US" sz="1300" dirty="0"/>
          </a:p>
        </p:txBody>
      </p:sp>
      <p:sp>
        <p:nvSpPr>
          <p:cNvPr id="10" name="Shape 7"/>
          <p:cNvSpPr/>
          <p:nvPr/>
        </p:nvSpPr>
        <p:spPr>
          <a:xfrm>
            <a:off x="868680" y="2011680"/>
            <a:ext cx="5303520" cy="512064"/>
          </a:xfrm>
          <a:prstGeom prst="roundRect">
            <a:avLst>
              <a:gd name="adj" fmla="val 14286"/>
            </a:avLst>
          </a:prstGeom>
          <a:solidFill>
            <a:srgbClr val="FFFFFF">
              <a:alpha val="90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1" name="Text 8"/>
          <p:cNvSpPr/>
          <p:nvPr/>
        </p:nvSpPr>
        <p:spPr>
          <a:xfrm>
            <a:off x="1097280" y="2130552"/>
            <a:ext cx="1325880" cy="182880"/>
          </a:xfrm>
          <a:prstGeom prst="rect">
            <a:avLst/>
          </a:prstGeom>
          <a:noFill/>
          <a:ln/>
        </p:spPr>
        <p:txBody>
          <a:bodyPr wrap="square" lIns="0" tIns="0" rIns="0" bIns="0" rtlCol="0" anchor="ctr"/>
          <a:lstStyle/>
          <a:p>
            <a:pPr indent="0" marL="0">
              <a:buNone/>
            </a:pPr>
            <a:r>
              <a:rPr lang="en-US" sz="1400" b="1" dirty="0">
                <a:solidFill>
                  <a:srgbClr val="8B3E18"/>
                </a:solidFill>
              </a:rPr>
              <a:t>Testimony</a:t>
            </a:r>
            <a:endParaRPr lang="en-US" sz="1400" dirty="0"/>
          </a:p>
        </p:txBody>
      </p:sp>
      <p:sp>
        <p:nvSpPr>
          <p:cNvPr id="12" name="Text 9"/>
          <p:cNvSpPr/>
          <p:nvPr/>
        </p:nvSpPr>
        <p:spPr>
          <a:xfrm>
            <a:off x="2542032" y="2121408"/>
            <a:ext cx="3246120" cy="219456"/>
          </a:xfrm>
          <a:prstGeom prst="rect">
            <a:avLst/>
          </a:prstGeom>
          <a:noFill/>
          <a:ln/>
        </p:spPr>
        <p:txBody>
          <a:bodyPr wrap="square" lIns="0" tIns="0" rIns="0" bIns="0" rtlCol="0" anchor="ctr">
            <a:normAutofit/>
          </a:bodyPr>
          <a:lstStyle/>
          <a:p>
            <a:pPr indent="0" marL="0">
              <a:buNone/>
            </a:pPr>
            <a:r>
              <a:rPr lang="en-US" sz="1300" dirty="0">
                <a:solidFill>
                  <a:srgbClr val="2B2A26"/>
                </a:solidFill>
              </a:rPr>
              <a:t>when the church remembers God’s keeping grace</a:t>
            </a:r>
            <a:endParaRPr lang="en-US" sz="1300" dirty="0"/>
          </a:p>
        </p:txBody>
      </p:sp>
      <p:sp>
        <p:nvSpPr>
          <p:cNvPr id="13" name="Shape 10"/>
          <p:cNvSpPr/>
          <p:nvPr/>
        </p:nvSpPr>
        <p:spPr>
          <a:xfrm>
            <a:off x="868680" y="2761488"/>
            <a:ext cx="5303520" cy="512064"/>
          </a:xfrm>
          <a:prstGeom prst="roundRect">
            <a:avLst>
              <a:gd name="adj" fmla="val 14286"/>
            </a:avLst>
          </a:prstGeom>
          <a:solidFill>
            <a:srgbClr val="FFFFFF">
              <a:alpha val="90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4" name="Text 11"/>
          <p:cNvSpPr/>
          <p:nvPr/>
        </p:nvSpPr>
        <p:spPr>
          <a:xfrm>
            <a:off x="1097280" y="2880360"/>
            <a:ext cx="1325880" cy="182880"/>
          </a:xfrm>
          <a:prstGeom prst="rect">
            <a:avLst/>
          </a:prstGeom>
          <a:noFill/>
          <a:ln/>
        </p:spPr>
        <p:txBody>
          <a:bodyPr wrap="square" lIns="0" tIns="0" rIns="0" bIns="0" rtlCol="0" anchor="ctr"/>
          <a:lstStyle/>
          <a:p>
            <a:pPr indent="0" marL="0">
              <a:buNone/>
            </a:pPr>
            <a:r>
              <a:rPr lang="en-US" sz="1400" b="1" dirty="0">
                <a:solidFill>
                  <a:srgbClr val="8B3E18"/>
                </a:solidFill>
              </a:rPr>
              <a:t>Discipleship</a:t>
            </a:r>
            <a:endParaRPr lang="en-US" sz="1400" dirty="0"/>
          </a:p>
        </p:txBody>
      </p:sp>
      <p:sp>
        <p:nvSpPr>
          <p:cNvPr id="15" name="Text 12"/>
          <p:cNvSpPr/>
          <p:nvPr/>
        </p:nvSpPr>
        <p:spPr>
          <a:xfrm>
            <a:off x="2542032" y="2871216"/>
            <a:ext cx="3246120" cy="219456"/>
          </a:xfrm>
          <a:prstGeom prst="rect">
            <a:avLst/>
          </a:prstGeom>
          <a:noFill/>
          <a:ln/>
        </p:spPr>
        <p:txBody>
          <a:bodyPr wrap="square" lIns="0" tIns="0" rIns="0" bIns="0" rtlCol="0" anchor="ctr">
            <a:normAutofit/>
          </a:bodyPr>
          <a:lstStyle/>
          <a:p>
            <a:pPr indent="0" marL="0">
              <a:buNone/>
            </a:pPr>
            <a:r>
              <a:rPr lang="en-US" sz="1300" dirty="0">
                <a:solidFill>
                  <a:srgbClr val="2B2A26"/>
                </a:solidFill>
              </a:rPr>
              <a:t>in classes about faith, Scripture, and doubt</a:t>
            </a:r>
            <a:endParaRPr lang="en-US" sz="1300" dirty="0"/>
          </a:p>
        </p:txBody>
      </p:sp>
      <p:sp>
        <p:nvSpPr>
          <p:cNvPr id="16" name="Shape 13"/>
          <p:cNvSpPr/>
          <p:nvPr/>
        </p:nvSpPr>
        <p:spPr>
          <a:xfrm>
            <a:off x="868680" y="3511296"/>
            <a:ext cx="5303520" cy="512064"/>
          </a:xfrm>
          <a:prstGeom prst="roundRect">
            <a:avLst>
              <a:gd name="adj" fmla="val 14286"/>
            </a:avLst>
          </a:prstGeom>
          <a:solidFill>
            <a:srgbClr val="FFFFFF">
              <a:alpha val="90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7" name="Text 14"/>
          <p:cNvSpPr/>
          <p:nvPr/>
        </p:nvSpPr>
        <p:spPr>
          <a:xfrm>
            <a:off x="1097280" y="3630168"/>
            <a:ext cx="1325880" cy="182880"/>
          </a:xfrm>
          <a:prstGeom prst="rect">
            <a:avLst/>
          </a:prstGeom>
          <a:noFill/>
          <a:ln/>
        </p:spPr>
        <p:txBody>
          <a:bodyPr wrap="square" lIns="0" tIns="0" rIns="0" bIns="0" rtlCol="0" anchor="ctr"/>
          <a:lstStyle/>
          <a:p>
            <a:pPr indent="0" marL="0">
              <a:buNone/>
            </a:pPr>
            <a:r>
              <a:rPr lang="en-US" sz="1400" b="1" dirty="0">
                <a:solidFill>
                  <a:srgbClr val="8B3E18"/>
                </a:solidFill>
              </a:rPr>
              <a:t>Funerals</a:t>
            </a:r>
            <a:endParaRPr lang="en-US" sz="1400" dirty="0"/>
          </a:p>
        </p:txBody>
      </p:sp>
      <p:sp>
        <p:nvSpPr>
          <p:cNvPr id="18" name="Text 15"/>
          <p:cNvSpPr/>
          <p:nvPr/>
        </p:nvSpPr>
        <p:spPr>
          <a:xfrm>
            <a:off x="2542032" y="3621024"/>
            <a:ext cx="3246120" cy="219456"/>
          </a:xfrm>
          <a:prstGeom prst="rect">
            <a:avLst/>
          </a:prstGeom>
          <a:noFill/>
          <a:ln/>
        </p:spPr>
        <p:txBody>
          <a:bodyPr wrap="square" lIns="0" tIns="0" rIns="0" bIns="0" rtlCol="0" anchor="ctr">
            <a:normAutofit/>
          </a:bodyPr>
          <a:lstStyle/>
          <a:p>
            <a:pPr indent="0" marL="0">
              <a:buNone/>
            </a:pPr>
            <a:r>
              <a:rPr lang="en-US" sz="1300" dirty="0">
                <a:solidFill>
                  <a:srgbClr val="2B2A26"/>
                </a:solidFill>
              </a:rPr>
              <a:t>when hope is anchored in Christ’s final keeping</a:t>
            </a:r>
            <a:endParaRPr lang="en-US" sz="1300" dirty="0"/>
          </a:p>
        </p:txBody>
      </p:sp>
      <p:sp>
        <p:nvSpPr>
          <p:cNvPr id="19" name="Shape 16"/>
          <p:cNvSpPr/>
          <p:nvPr/>
        </p:nvSpPr>
        <p:spPr>
          <a:xfrm>
            <a:off x="868680" y="4261104"/>
            <a:ext cx="5303520" cy="512064"/>
          </a:xfrm>
          <a:prstGeom prst="roundRect">
            <a:avLst>
              <a:gd name="adj" fmla="val 14286"/>
            </a:avLst>
          </a:prstGeom>
          <a:solidFill>
            <a:srgbClr val="FFFFFF">
              <a:alpha val="90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20" name="Text 17"/>
          <p:cNvSpPr/>
          <p:nvPr/>
        </p:nvSpPr>
        <p:spPr>
          <a:xfrm>
            <a:off x="1097280" y="4379976"/>
            <a:ext cx="1325880" cy="182880"/>
          </a:xfrm>
          <a:prstGeom prst="rect">
            <a:avLst/>
          </a:prstGeom>
          <a:noFill/>
          <a:ln/>
        </p:spPr>
        <p:txBody>
          <a:bodyPr wrap="square" lIns="0" tIns="0" rIns="0" bIns="0" rtlCol="0" anchor="ctr"/>
          <a:lstStyle/>
          <a:p>
            <a:pPr indent="0" marL="0">
              <a:buNone/>
            </a:pPr>
            <a:r>
              <a:rPr lang="en-US" sz="1400" b="1" dirty="0">
                <a:solidFill>
                  <a:srgbClr val="8B3E18"/>
                </a:solidFill>
              </a:rPr>
              <a:t>Evangelism</a:t>
            </a:r>
            <a:endParaRPr lang="en-US" sz="1400" dirty="0"/>
          </a:p>
        </p:txBody>
      </p:sp>
      <p:sp>
        <p:nvSpPr>
          <p:cNvPr id="21" name="Text 18"/>
          <p:cNvSpPr/>
          <p:nvPr/>
        </p:nvSpPr>
        <p:spPr>
          <a:xfrm>
            <a:off x="2542032" y="4370832"/>
            <a:ext cx="3246120" cy="219456"/>
          </a:xfrm>
          <a:prstGeom prst="rect">
            <a:avLst/>
          </a:prstGeom>
          <a:noFill/>
          <a:ln/>
        </p:spPr>
        <p:txBody>
          <a:bodyPr wrap="square" lIns="0" tIns="0" rIns="0" bIns="0" rtlCol="0" anchor="ctr">
            <a:normAutofit/>
          </a:bodyPr>
          <a:lstStyle/>
          <a:p>
            <a:pPr indent="0" marL="0">
              <a:buNone/>
            </a:pPr>
            <a:r>
              <a:rPr lang="en-US" sz="1300" dirty="0">
                <a:solidFill>
                  <a:srgbClr val="2B2A26"/>
                </a:solidFill>
              </a:rPr>
              <a:t>when calling hearers to entrust themselves to Christ</a:t>
            </a:r>
            <a:endParaRPr lang="en-US" sz="1300" dirty="0"/>
          </a:p>
        </p:txBody>
      </p:sp>
      <p:sp>
        <p:nvSpPr>
          <p:cNvPr id="22" name="Text 19"/>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3E9"/>
        </a:solidFill>
      </p:bgPr>
    </p:bg>
    <p:spTree>
      <p:nvGrpSpPr>
        <p:cNvPr id="1" name=""/>
        <p:cNvGrpSpPr/>
        <p:nvPr/>
      </p:nvGrpSpPr>
      <p:grpSpPr>
        <a:xfrm>
          <a:off x="0" y="0"/>
          <a:ext cx="0" cy="0"/>
          <a:chOff x="0" y="0"/>
          <a:chExt cx="0" cy="0"/>
        </a:xfrm>
      </p:grpSpPr>
      <p:sp>
        <p:nvSpPr>
          <p:cNvPr id="2" name="Text 0"/>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0F2235"/>
                </a:solidFill>
                <a:latin typeface="Aptos Display" pitchFamily="34" charset="0"/>
                <a:ea typeface="Aptos Display" pitchFamily="34" charset="-122"/>
                <a:cs typeface="Aptos Display" pitchFamily="34" charset="-120"/>
              </a:rPr>
              <a:t>Teaching Questions</a:t>
            </a:r>
            <a:endParaRPr lang="en-US" sz="3000" dirty="0"/>
          </a:p>
        </p:txBody>
      </p:sp>
      <p:sp>
        <p:nvSpPr>
          <p:cNvPr id="3" name="Text 1"/>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Move from observation to response</a:t>
            </a:r>
            <a:endParaRPr lang="en-US" sz="1500" dirty="0"/>
          </a:p>
        </p:txBody>
      </p:sp>
      <p:sp>
        <p:nvSpPr>
          <p:cNvPr id="4" name="Shape 2"/>
          <p:cNvSpPr/>
          <p:nvPr/>
        </p:nvSpPr>
        <p:spPr>
          <a:xfrm>
            <a:off x="548640" y="658368"/>
            <a:ext cx="11064240" cy="0"/>
          </a:xfrm>
          <a:prstGeom prst="line">
            <a:avLst/>
          </a:prstGeom>
          <a:noFill/>
          <a:ln w="13970">
            <a:solidFill>
              <a:srgbClr val="D7A94B">
                <a:alpha val="82000"/>
              </a:srgbClr>
            </a:solidFill>
            <a:prstDash val="solid"/>
          </a:ln>
        </p:spPr>
      </p:sp>
      <p:sp>
        <p:nvSpPr>
          <p:cNvPr id="5" name="Shape 3"/>
          <p:cNvSpPr/>
          <p:nvPr/>
        </p:nvSpPr>
        <p:spPr>
          <a:xfrm>
            <a:off x="777240" y="1325880"/>
            <a:ext cx="10698480" cy="4434840"/>
          </a:xfrm>
          <a:prstGeom prst="roundRect">
            <a:avLst>
              <a:gd name="adj" fmla="val 1649"/>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6" name="Text 4"/>
          <p:cNvSpPr/>
          <p:nvPr/>
        </p:nvSpPr>
        <p:spPr>
          <a:xfrm>
            <a:off x="1143000" y="1664208"/>
            <a:ext cx="9875520" cy="3337560"/>
          </a:xfrm>
          <a:prstGeom prst="rect">
            <a:avLst/>
          </a:prstGeom>
          <a:noFill/>
          <a:ln/>
        </p:spPr>
        <p:txBody>
          <a:bodyPr wrap="square" lIns="1016" tIns="1016" rIns="1016" bIns="1016" rtlCol="0" anchor="ctr">
            <a:normAutofit/>
          </a:bodyPr>
          <a:lstStyle/>
          <a:p>
            <a:r>
              <a:rPr lang="en-US" sz="1800" dirty="0">
                <a:solidFill>
                  <a:srgbClr val="2B2A26"/>
                </a:solidFill>
                <a:latin typeface="Aptos" pitchFamily="34" charset="0"/>
                <a:ea typeface="Aptos" pitchFamily="34" charset="-122"/>
                <a:cs typeface="Aptos" pitchFamily="34" charset="-120"/>
              </a:rPr>
              <a:t>What mysteries does the hymn acknowledge without trying to explain away?</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Why does the hymn emphasize knowing Christ rather than knowing every answer?</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How does 2 Timothy 1:12 define Christian assurance?</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What is the difference between assurance and self-confidence?</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How can unanswered questions become a path toward deeper trust?</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What should a believer entrust to Christ this week?</a:t>
            </a:r>
            <a:endParaRPr lang="en-US" sz="1800" dirty="0"/>
          </a:p>
        </p:txBody>
      </p:sp>
      <p:sp>
        <p:nvSpPr>
          <p:cNvPr id="7" name="Text 5"/>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6C6255"/>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_iknow_assets/bg5.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8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Application</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Entrust yourself again to Christ</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6446520" y="1234440"/>
            <a:ext cx="4892040" cy="4526280"/>
          </a:xfrm>
          <a:prstGeom prst="roundRect">
            <a:avLst>
              <a:gd name="adj" fmla="val 1616"/>
            </a:avLst>
          </a:prstGeom>
          <a:solidFill>
            <a:srgbClr val="FFFFFF">
              <a:alpha val="93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6784848" y="1645920"/>
            <a:ext cx="4114800" cy="320040"/>
          </a:xfrm>
          <a:prstGeom prst="rect">
            <a:avLst/>
          </a:prstGeom>
          <a:noFill/>
          <a:ln/>
        </p:spPr>
        <p:txBody>
          <a:bodyPr wrap="square" lIns="0" tIns="0" rIns="0" bIns="0" rtlCol="0" anchor="ctr"/>
          <a:lstStyle/>
          <a:p>
            <a:pPr indent="0" marL="0">
              <a:buNone/>
            </a:pPr>
            <a:r>
              <a:rPr lang="en-US" sz="2300" b="1" dirty="0">
                <a:solidFill>
                  <a:srgbClr val="0F2235"/>
                </a:solidFill>
              </a:rPr>
              <a:t>This week:</a:t>
            </a:r>
            <a:endParaRPr lang="en-US" sz="2300" dirty="0"/>
          </a:p>
        </p:txBody>
      </p:sp>
      <p:sp>
        <p:nvSpPr>
          <p:cNvPr id="9" name="Text 6"/>
          <p:cNvSpPr/>
          <p:nvPr/>
        </p:nvSpPr>
        <p:spPr>
          <a:xfrm>
            <a:off x="6784848" y="2240280"/>
            <a:ext cx="4160520" cy="2377440"/>
          </a:xfrm>
          <a:prstGeom prst="rect">
            <a:avLst/>
          </a:prstGeom>
          <a:noFill/>
          <a:ln/>
        </p:spPr>
        <p:txBody>
          <a:bodyPr wrap="square" lIns="1016" tIns="1016" rIns="1016" bIns="1016" rtlCol="0" anchor="ctr">
            <a:normAutofit/>
          </a:bodyPr>
          <a:lstStyle/>
          <a:p>
            <a:r>
              <a:rPr lang="en-US" sz="1700" dirty="0">
                <a:solidFill>
                  <a:srgbClr val="2B2A26"/>
                </a:solidFill>
                <a:latin typeface="Aptos" pitchFamily="34" charset="0"/>
                <a:ea typeface="Aptos" pitchFamily="34" charset="-122"/>
                <a:cs typeface="Aptos" pitchFamily="34" charset="-120"/>
              </a:rPr>
              <a:t>Pray 2 Timothy 1:12 each morning.</a:t>
            </a:r>
            <a:pPr indent="0" marL="0">
              <a:buNone/>
            </a:pPr>
            <a:r>
              <a:rPr lang="en-US" sz="1700" dirty="0">
                <a:solidFill>
                  <a:srgbClr val="2B2A26"/>
                </a:solidFill>
                <a:latin typeface="Aptos" pitchFamily="34" charset="0"/>
                <a:ea typeface="Aptos" pitchFamily="34" charset="-122"/>
                <a:cs typeface="Aptos" pitchFamily="34" charset="-120"/>
              </a:rPr>
              <a:t>
</a:t>
            </a:r>
            <a:endParaRPr lang="en-US" sz="1700" dirty="0"/>
          </a:p>
          <a:p>
            <a:r>
              <a:rPr lang="en-US" sz="1700" dirty="0">
                <a:solidFill>
                  <a:srgbClr val="2B2A26"/>
                </a:solidFill>
                <a:latin typeface="Aptos" pitchFamily="34" charset="0"/>
                <a:ea typeface="Aptos" pitchFamily="34" charset="-122"/>
                <a:cs typeface="Aptos" pitchFamily="34" charset="-120"/>
              </a:rPr>
              <a:t>Name one burden you are trying to keep in your own hands.</a:t>
            </a:r>
            <a:pPr indent="0" marL="0">
              <a:buNone/>
            </a:pPr>
            <a:r>
              <a:rPr lang="en-US" sz="1700" dirty="0">
                <a:solidFill>
                  <a:srgbClr val="2B2A26"/>
                </a:solidFill>
                <a:latin typeface="Aptos" pitchFamily="34" charset="0"/>
                <a:ea typeface="Aptos" pitchFamily="34" charset="-122"/>
                <a:cs typeface="Aptos" pitchFamily="34" charset="-120"/>
              </a:rPr>
              <a:t>
</a:t>
            </a:r>
            <a:endParaRPr lang="en-US" sz="1700" dirty="0"/>
          </a:p>
          <a:p>
            <a:r>
              <a:rPr lang="en-US" sz="1700" dirty="0">
                <a:solidFill>
                  <a:srgbClr val="2B2A26"/>
                </a:solidFill>
                <a:latin typeface="Aptos" pitchFamily="34" charset="0"/>
                <a:ea typeface="Aptos" pitchFamily="34" charset="-122"/>
                <a:cs typeface="Aptos" pitchFamily="34" charset="-120"/>
              </a:rPr>
              <a:t>Read Romans 8:31-39 and mark every promise of God’s keeping love.</a:t>
            </a:r>
            <a:pPr indent="0" marL="0">
              <a:buNone/>
            </a:pPr>
            <a:r>
              <a:rPr lang="en-US" sz="1700" dirty="0">
                <a:solidFill>
                  <a:srgbClr val="2B2A26"/>
                </a:solidFill>
                <a:latin typeface="Aptos" pitchFamily="34" charset="0"/>
                <a:ea typeface="Aptos" pitchFamily="34" charset="-122"/>
                <a:cs typeface="Aptos" pitchFamily="34" charset="-120"/>
              </a:rPr>
              <a:t>
</a:t>
            </a:r>
            <a:endParaRPr lang="en-US" sz="1700" dirty="0"/>
          </a:p>
          <a:p>
            <a:r>
              <a:rPr lang="en-US" sz="1700" dirty="0">
                <a:solidFill>
                  <a:srgbClr val="2B2A26"/>
                </a:solidFill>
                <a:latin typeface="Aptos" pitchFamily="34" charset="0"/>
                <a:ea typeface="Aptos" pitchFamily="34" charset="-122"/>
                <a:cs typeface="Aptos" pitchFamily="34" charset="-120"/>
              </a:rPr>
              <a:t>Encourage one doubting believer with patience and Scripture.</a:t>
            </a:r>
            <a:endParaRPr lang="en-US" sz="1700" dirty="0"/>
          </a:p>
        </p:txBody>
      </p:sp>
      <p:sp>
        <p:nvSpPr>
          <p:cNvPr id="10" name="Text 7"/>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3E9"/>
        </a:solidFill>
      </p:bgPr>
    </p:bg>
    <p:spTree>
      <p:nvGrpSpPr>
        <p:cNvPr id="1" name=""/>
        <p:cNvGrpSpPr/>
        <p:nvPr/>
      </p:nvGrpSpPr>
      <p:grpSpPr>
        <a:xfrm>
          <a:off x="0" y="0"/>
          <a:ext cx="0" cy="0"/>
          <a:chOff x="0" y="0"/>
          <a:chExt cx="0" cy="0"/>
        </a:xfrm>
      </p:grpSpPr>
      <p:sp>
        <p:nvSpPr>
          <p:cNvPr id="2" name="Text 0"/>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0F2235"/>
                </a:solidFill>
                <a:latin typeface="Aptos Display" pitchFamily="34" charset="0"/>
                <a:ea typeface="Aptos Display" pitchFamily="34" charset="-122"/>
                <a:cs typeface="Aptos Display" pitchFamily="34" charset="-120"/>
              </a:rPr>
              <a:t>Suggested Lesson Flow</a:t>
            </a:r>
            <a:endParaRPr lang="en-US" sz="3000" dirty="0"/>
          </a:p>
        </p:txBody>
      </p:sp>
      <p:sp>
        <p:nvSpPr>
          <p:cNvPr id="3" name="Text 1"/>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Two simple ways to teach the hymn</a:t>
            </a:r>
            <a:endParaRPr lang="en-US" sz="1500" dirty="0"/>
          </a:p>
        </p:txBody>
      </p:sp>
      <p:sp>
        <p:nvSpPr>
          <p:cNvPr id="4" name="Shape 2"/>
          <p:cNvSpPr/>
          <p:nvPr/>
        </p:nvSpPr>
        <p:spPr>
          <a:xfrm>
            <a:off x="548640" y="658368"/>
            <a:ext cx="11064240" cy="0"/>
          </a:xfrm>
          <a:prstGeom prst="line">
            <a:avLst/>
          </a:prstGeom>
          <a:noFill/>
          <a:ln w="13970">
            <a:solidFill>
              <a:srgbClr val="D7A94B">
                <a:alpha val="82000"/>
              </a:srgbClr>
            </a:solidFill>
            <a:prstDash val="solid"/>
          </a:ln>
        </p:spPr>
      </p:sp>
      <p:sp>
        <p:nvSpPr>
          <p:cNvPr id="5" name="Shape 3"/>
          <p:cNvSpPr/>
          <p:nvPr/>
        </p:nvSpPr>
        <p:spPr>
          <a:xfrm>
            <a:off x="822960" y="1417320"/>
            <a:ext cx="4892040" cy="4297680"/>
          </a:xfrm>
          <a:prstGeom prst="roundRect">
            <a:avLst>
              <a:gd name="adj" fmla="val 1702"/>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6" name="Text 4"/>
          <p:cNvSpPr/>
          <p:nvPr/>
        </p:nvSpPr>
        <p:spPr>
          <a:xfrm>
            <a:off x="1143000" y="1783080"/>
            <a:ext cx="4114800" cy="320040"/>
          </a:xfrm>
          <a:prstGeom prst="rect">
            <a:avLst/>
          </a:prstGeom>
          <a:noFill/>
          <a:ln/>
        </p:spPr>
        <p:txBody>
          <a:bodyPr wrap="square" lIns="0" tIns="0" rIns="0" bIns="0" rtlCol="0" anchor="ctr"/>
          <a:lstStyle/>
          <a:p>
            <a:pPr algn="ctr" indent="0" marL="0">
              <a:buNone/>
            </a:pPr>
            <a:r>
              <a:rPr lang="en-US" sz="2400" b="1" dirty="0">
                <a:solidFill>
                  <a:srgbClr val="0F2235"/>
                </a:solidFill>
              </a:rPr>
              <a:t>30-Minute Class</a:t>
            </a:r>
            <a:endParaRPr lang="en-US" sz="2400" dirty="0"/>
          </a:p>
        </p:txBody>
      </p:sp>
      <p:sp>
        <p:nvSpPr>
          <p:cNvPr id="7" name="Text 5"/>
          <p:cNvSpPr/>
          <p:nvPr/>
        </p:nvSpPr>
        <p:spPr>
          <a:xfrm>
            <a:off x="1325880" y="2423160"/>
            <a:ext cx="4069080" cy="2423160"/>
          </a:xfrm>
          <a:prstGeom prst="rect">
            <a:avLst/>
          </a:prstGeom>
          <a:noFill/>
          <a:ln/>
        </p:spPr>
        <p:txBody>
          <a:bodyPr wrap="square" lIns="1016" tIns="1016" rIns="1016" bIns="1016" rtlCol="0" anchor="ctr">
            <a:normAutofit/>
          </a:bodyPr>
          <a:lstStyle/>
          <a:p>
            <a:r>
              <a:rPr lang="en-US" sz="1600" dirty="0">
                <a:solidFill>
                  <a:srgbClr val="2B2A26"/>
                </a:solidFill>
                <a:latin typeface="Aptos" pitchFamily="34" charset="0"/>
                <a:ea typeface="Aptos" pitchFamily="34" charset="-122"/>
                <a:cs typeface="Aptos" pitchFamily="34" charset="-120"/>
              </a:rPr>
              <a:t>Read 2 Timothy 1:12</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Introduce Whittle and McGranahan</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Teach the “I know not / I know Him” pattern</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Discuss one application question</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Close with prayer</a:t>
            </a:r>
            <a:endParaRPr lang="en-US" sz="1600" dirty="0"/>
          </a:p>
        </p:txBody>
      </p:sp>
      <p:sp>
        <p:nvSpPr>
          <p:cNvPr id="8" name="Shape 6"/>
          <p:cNvSpPr/>
          <p:nvPr/>
        </p:nvSpPr>
        <p:spPr>
          <a:xfrm>
            <a:off x="6309360" y="1417320"/>
            <a:ext cx="4892040" cy="4297680"/>
          </a:xfrm>
          <a:prstGeom prst="roundRect">
            <a:avLst>
              <a:gd name="adj" fmla="val 1702"/>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9" name="Text 7"/>
          <p:cNvSpPr/>
          <p:nvPr/>
        </p:nvSpPr>
        <p:spPr>
          <a:xfrm>
            <a:off x="6629400" y="1783080"/>
            <a:ext cx="4114800" cy="320040"/>
          </a:xfrm>
          <a:prstGeom prst="rect">
            <a:avLst/>
          </a:prstGeom>
          <a:noFill/>
          <a:ln/>
        </p:spPr>
        <p:txBody>
          <a:bodyPr wrap="square" lIns="0" tIns="0" rIns="0" bIns="0" rtlCol="0" anchor="ctr"/>
          <a:lstStyle/>
          <a:p>
            <a:pPr algn="ctr" indent="0" marL="0">
              <a:buNone/>
            </a:pPr>
            <a:r>
              <a:rPr lang="en-US" sz="2400" b="1" dirty="0">
                <a:solidFill>
                  <a:srgbClr val="0F2235"/>
                </a:solidFill>
              </a:rPr>
              <a:t>60-Minute Class</a:t>
            </a:r>
            <a:endParaRPr lang="en-US" sz="2400" dirty="0"/>
          </a:p>
        </p:txBody>
      </p:sp>
      <p:sp>
        <p:nvSpPr>
          <p:cNvPr id="10" name="Text 8"/>
          <p:cNvSpPr/>
          <p:nvPr/>
        </p:nvSpPr>
        <p:spPr>
          <a:xfrm>
            <a:off x="6812280" y="2423160"/>
            <a:ext cx="4069080" cy="2423160"/>
          </a:xfrm>
          <a:prstGeom prst="rect">
            <a:avLst/>
          </a:prstGeom>
          <a:noFill/>
          <a:ln/>
        </p:spPr>
        <p:txBody>
          <a:bodyPr wrap="square" lIns="1016" tIns="1016" rIns="1016" bIns="1016" rtlCol="0" anchor="ctr">
            <a:normAutofit/>
          </a:bodyPr>
          <a:lstStyle/>
          <a:p>
            <a:r>
              <a:rPr lang="en-US" sz="1600" dirty="0">
                <a:solidFill>
                  <a:srgbClr val="2B2A26"/>
                </a:solidFill>
                <a:latin typeface="Aptos" pitchFamily="34" charset="0"/>
                <a:ea typeface="Aptos" pitchFamily="34" charset="-122"/>
                <a:cs typeface="Aptos" pitchFamily="34" charset="-120"/>
              </a:rPr>
              <a:t>Opening reflection</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Historical background</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Scripture foundations</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Five hymn-section movements</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Group discussion</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Practice for the week</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Closing prayer</a:t>
            </a:r>
            <a:endParaRPr lang="en-US" sz="1600" dirty="0"/>
          </a:p>
        </p:txBody>
      </p:sp>
      <p:sp>
        <p:nvSpPr>
          <p:cNvPr id="11" name="Text 9"/>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6C6255"/>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_iknow_assets/bg6.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8000"/>
            </a:srgbClr>
          </a:solidFill>
          <a:ln w="12700">
            <a:solidFill>
              <a:srgbClr val="333333">
                <a:alpha val="0"/>
              </a:srgbClr>
            </a:solidFill>
            <a:prstDash val="solid"/>
          </a:ln>
        </p:spPr>
      </p:sp>
      <p:sp>
        <p:nvSpPr>
          <p:cNvPr id="4" name="Shape 1"/>
          <p:cNvSpPr/>
          <p:nvPr/>
        </p:nvSpPr>
        <p:spPr>
          <a:xfrm>
            <a:off x="777240" y="914400"/>
            <a:ext cx="5486400" cy="4800600"/>
          </a:xfrm>
          <a:prstGeom prst="rect">
            <a:avLst/>
          </a:prstGeom>
          <a:solidFill>
            <a:srgbClr val="0F2235">
              <a:alpha val="92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5" name="Text 2"/>
          <p:cNvSpPr/>
          <p:nvPr/>
        </p:nvSpPr>
        <p:spPr>
          <a:xfrm>
            <a:off x="1143000" y="1280160"/>
            <a:ext cx="4754880" cy="502920"/>
          </a:xfrm>
          <a:prstGeom prst="rect">
            <a:avLst/>
          </a:prstGeom>
          <a:noFill/>
          <a:ln/>
        </p:spPr>
        <p:txBody>
          <a:bodyPr wrap="square" lIns="0" tIns="0" rIns="0" bIns="0"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Closing Summary and Prayer</a:t>
            </a:r>
            <a:endParaRPr lang="en-US" sz="3000" dirty="0"/>
          </a:p>
        </p:txBody>
      </p:sp>
      <p:sp>
        <p:nvSpPr>
          <p:cNvPr id="6" name="Shape 3"/>
          <p:cNvSpPr/>
          <p:nvPr/>
        </p:nvSpPr>
        <p:spPr>
          <a:xfrm>
            <a:off x="1143000" y="1920240"/>
            <a:ext cx="3108960" cy="0"/>
          </a:xfrm>
          <a:prstGeom prst="line">
            <a:avLst/>
          </a:prstGeom>
          <a:noFill/>
          <a:ln w="15240">
            <a:solidFill>
              <a:srgbClr val="D7A94B"/>
            </a:solidFill>
            <a:prstDash val="solid"/>
          </a:ln>
        </p:spPr>
      </p:sp>
      <p:sp>
        <p:nvSpPr>
          <p:cNvPr id="7" name="Text 4"/>
          <p:cNvSpPr/>
          <p:nvPr/>
        </p:nvSpPr>
        <p:spPr>
          <a:xfrm>
            <a:off x="1143000" y="2240280"/>
            <a:ext cx="4663440" cy="1417320"/>
          </a:xfrm>
          <a:prstGeom prst="rect">
            <a:avLst/>
          </a:prstGeom>
          <a:noFill/>
          <a:ln/>
        </p:spPr>
        <p:txBody>
          <a:bodyPr wrap="square" lIns="762" tIns="762" rIns="762" bIns="762" rtlCol="0" anchor="ctr">
            <a:normAutofit/>
          </a:bodyPr>
          <a:lstStyle/>
          <a:p>
            <a:pPr indent="0" marL="0">
              <a:buNone/>
            </a:pPr>
            <a:r>
              <a:rPr lang="en-US" sz="2100" b="1" dirty="0">
                <a:solidFill>
                  <a:srgbClr val="FFFFFF"/>
                </a:solidFill>
                <a:latin typeface="Aptos" pitchFamily="34" charset="0"/>
                <a:ea typeface="Aptos" pitchFamily="34" charset="-122"/>
                <a:cs typeface="Aptos" pitchFamily="34" charset="-120"/>
              </a:rPr>
              <a:t>We may not know every reason, mystery, or future detail. But the church can still confess with Scripture: we know Christ, and He is able to keep what we entrust to Him.</a:t>
            </a:r>
            <a:endParaRPr lang="en-US" sz="2100" dirty="0"/>
          </a:p>
        </p:txBody>
      </p:sp>
      <p:sp>
        <p:nvSpPr>
          <p:cNvPr id="8" name="Text 5"/>
          <p:cNvSpPr/>
          <p:nvPr/>
        </p:nvSpPr>
        <p:spPr>
          <a:xfrm>
            <a:off x="1143000" y="3977640"/>
            <a:ext cx="4663440" cy="841248"/>
          </a:xfrm>
          <a:prstGeom prst="rect">
            <a:avLst/>
          </a:prstGeom>
          <a:noFill/>
          <a:ln/>
        </p:spPr>
        <p:txBody>
          <a:bodyPr wrap="square" lIns="762" tIns="762" rIns="762" bIns="762" rtlCol="0" anchor="ctr">
            <a:normAutofit/>
          </a:bodyPr>
          <a:lstStyle/>
          <a:p>
            <a:pPr indent="0" marL="0">
              <a:buNone/>
            </a:pPr>
            <a:r>
              <a:rPr lang="en-US" sz="1800" i="1" dirty="0">
                <a:solidFill>
                  <a:srgbClr val="F4D38C"/>
                </a:solidFill>
                <a:latin typeface="Aptos" pitchFamily="34" charset="0"/>
                <a:ea typeface="Aptos" pitchFamily="34" charset="-122"/>
                <a:cs typeface="Aptos" pitchFamily="34" charset="-120"/>
              </a:rPr>
              <a:t>Lord Jesus, strengthen our faith, calm our fears, and teach us to entrust ourselves to Your faithful keeping until that day. Amen.</a:t>
            </a:r>
            <a:endParaRPr lang="en-US" sz="1800" dirty="0"/>
          </a:p>
        </p:txBody>
      </p:sp>
      <p:sp>
        <p:nvSpPr>
          <p:cNvPr id="9" name="Text 6"/>
          <p:cNvSpPr/>
          <p:nvPr/>
        </p:nvSpPr>
        <p:spPr>
          <a:xfrm>
            <a:off x="1143000" y="6099048"/>
            <a:ext cx="9921240" cy="292608"/>
          </a:xfrm>
          <a:prstGeom prst="rect">
            <a:avLst/>
          </a:prstGeom>
          <a:noFill/>
          <a:ln/>
        </p:spPr>
        <p:txBody>
          <a:bodyPr wrap="square" lIns="0" tIns="0" rIns="0" bIns="0" rtlCol="0" anchor="ctr">
            <a:normAutofit/>
          </a:bodyPr>
          <a:lstStyle/>
          <a:p>
            <a:pPr algn="ctr" indent="0" marL="0">
              <a:buNone/>
            </a:pPr>
            <a:r>
              <a:rPr lang="en-US" sz="630" dirty="0">
                <a:solidFill>
                  <a:srgbClr val="E5DED0"/>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630" dirty="0"/>
          </a:p>
        </p:txBody>
      </p:sp>
      <p:sp>
        <p:nvSpPr>
          <p:cNvPr id="10" name="Text 7"/>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_iknow_assets/bg1_dim.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2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Teaching Aim</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What learners should understand, feel, and practice</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731520" y="1828800"/>
            <a:ext cx="3291840" cy="2743200"/>
          </a:xfrm>
          <a:prstGeom prst="roundRect">
            <a:avLst>
              <a:gd name="adj" fmla="val 2667"/>
            </a:avLst>
          </a:prstGeom>
          <a:solidFill>
            <a:srgbClr val="FFFFFF">
              <a:alpha val="94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Shape 5"/>
          <p:cNvSpPr/>
          <p:nvPr/>
        </p:nvSpPr>
        <p:spPr>
          <a:xfrm>
            <a:off x="2057400" y="2200046"/>
            <a:ext cx="307238" cy="416052"/>
          </a:xfrm>
          <a:prstGeom prst="arc">
            <a:avLst/>
          </a:prstGeom>
          <a:solidFill>
            <a:srgbClr val="FFFFFF">
              <a:alpha val="0"/>
            </a:srgbClr>
          </a:solidFill>
          <a:ln w="20320">
            <a:solidFill>
              <a:srgbClr val="B8860B"/>
            </a:solidFill>
            <a:prstDash val="solid"/>
          </a:ln>
        </p:spPr>
      </p:sp>
      <p:sp>
        <p:nvSpPr>
          <p:cNvPr id="9" name="Shape 6"/>
          <p:cNvSpPr/>
          <p:nvPr/>
        </p:nvSpPr>
        <p:spPr>
          <a:xfrm>
            <a:off x="2377440" y="2200046"/>
            <a:ext cx="307238" cy="416052"/>
          </a:xfrm>
          <a:prstGeom prst="arc">
            <a:avLst/>
          </a:prstGeom>
          <a:solidFill>
            <a:srgbClr val="FFFFFF">
              <a:alpha val="0"/>
            </a:srgbClr>
          </a:solidFill>
          <a:ln w="20320">
            <a:solidFill>
              <a:srgbClr val="B8860B"/>
            </a:solidFill>
            <a:prstDash val="solid"/>
          </a:ln>
        </p:spPr>
      </p:sp>
      <p:sp>
        <p:nvSpPr>
          <p:cNvPr id="10" name="Shape 7"/>
          <p:cNvSpPr/>
          <p:nvPr/>
        </p:nvSpPr>
        <p:spPr>
          <a:xfrm>
            <a:off x="2377440" y="2212848"/>
            <a:ext cx="0" cy="460858"/>
          </a:xfrm>
          <a:prstGeom prst="line">
            <a:avLst/>
          </a:prstGeom>
          <a:noFill/>
          <a:ln w="15240">
            <a:solidFill>
              <a:srgbClr val="B8860B"/>
            </a:solidFill>
            <a:prstDash val="solid"/>
          </a:ln>
        </p:spPr>
      </p:sp>
      <p:sp>
        <p:nvSpPr>
          <p:cNvPr id="11" name="Text 8"/>
          <p:cNvSpPr/>
          <p:nvPr/>
        </p:nvSpPr>
        <p:spPr>
          <a:xfrm>
            <a:off x="960120" y="2788920"/>
            <a:ext cx="2834640" cy="320040"/>
          </a:xfrm>
          <a:prstGeom prst="rect">
            <a:avLst/>
          </a:prstGeom>
          <a:noFill/>
          <a:ln/>
        </p:spPr>
        <p:txBody>
          <a:bodyPr wrap="square" lIns="0" tIns="0" rIns="0" bIns="0" rtlCol="0" anchor="ctr"/>
          <a:lstStyle/>
          <a:p>
            <a:pPr algn="ctr" indent="0" marL="0">
              <a:buNone/>
            </a:pPr>
            <a:r>
              <a:rPr lang="en-US" sz="2200" b="1" dirty="0">
                <a:solidFill>
                  <a:srgbClr val="0F2235"/>
                </a:solidFill>
              </a:rPr>
              <a:t>Understand</a:t>
            </a:r>
            <a:endParaRPr lang="en-US" sz="2200" dirty="0"/>
          </a:p>
        </p:txBody>
      </p:sp>
      <p:sp>
        <p:nvSpPr>
          <p:cNvPr id="12" name="Text 9"/>
          <p:cNvSpPr/>
          <p:nvPr/>
        </p:nvSpPr>
        <p:spPr>
          <a:xfrm>
            <a:off x="1051560" y="3337560"/>
            <a:ext cx="2651760" cy="822960"/>
          </a:xfrm>
          <a:prstGeom prst="rect">
            <a:avLst/>
          </a:prstGeom>
          <a:noFill/>
          <a:ln/>
        </p:spPr>
        <p:txBody>
          <a:bodyPr wrap="square" lIns="762" tIns="762" rIns="762" bIns="762" rtlCol="0" anchor="ctr">
            <a:normAutofit/>
          </a:bodyPr>
          <a:lstStyle/>
          <a:p>
            <a:pPr algn="ctr" indent="0" marL="0">
              <a:buNone/>
            </a:pPr>
            <a:r>
              <a:rPr lang="en-US" sz="1700" dirty="0">
                <a:solidFill>
                  <a:srgbClr val="2B2A26"/>
                </a:solidFill>
                <a:latin typeface="Aptos" pitchFamily="34" charset="0"/>
                <a:ea typeface="Aptos" pitchFamily="34" charset="-122"/>
                <a:cs typeface="Aptos" pitchFamily="34" charset="-120"/>
              </a:rPr>
              <a:t>Assurance rests in knowing Christ, not in solving every mystery.</a:t>
            </a:r>
            <a:endParaRPr lang="en-US" sz="1700" dirty="0"/>
          </a:p>
        </p:txBody>
      </p:sp>
      <p:sp>
        <p:nvSpPr>
          <p:cNvPr id="13" name="Shape 10"/>
          <p:cNvSpPr/>
          <p:nvPr/>
        </p:nvSpPr>
        <p:spPr>
          <a:xfrm>
            <a:off x="4526280" y="1828800"/>
            <a:ext cx="3291840" cy="2743200"/>
          </a:xfrm>
          <a:prstGeom prst="roundRect">
            <a:avLst>
              <a:gd name="adj" fmla="val 2667"/>
            </a:avLst>
          </a:prstGeom>
          <a:solidFill>
            <a:srgbClr val="FFFFFF">
              <a:alpha val="94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4" name="Shape 11"/>
          <p:cNvSpPr/>
          <p:nvPr/>
        </p:nvSpPr>
        <p:spPr>
          <a:xfrm>
            <a:off x="5852160" y="2148840"/>
            <a:ext cx="640080" cy="640080"/>
          </a:xfrm>
          <a:prstGeom prst="heart">
            <a:avLst/>
          </a:prstGeom>
          <a:solidFill>
            <a:srgbClr val="B8860B">
              <a:alpha val="95000"/>
            </a:srgbClr>
          </a:solidFill>
          <a:ln w="12700">
            <a:solidFill>
              <a:srgbClr val="B8860B"/>
            </a:solidFill>
            <a:prstDash val="solid"/>
          </a:ln>
        </p:spPr>
      </p:sp>
      <p:sp>
        <p:nvSpPr>
          <p:cNvPr id="15" name="Text 12"/>
          <p:cNvSpPr/>
          <p:nvPr/>
        </p:nvSpPr>
        <p:spPr>
          <a:xfrm>
            <a:off x="4754880" y="2788920"/>
            <a:ext cx="2834640" cy="320040"/>
          </a:xfrm>
          <a:prstGeom prst="rect">
            <a:avLst/>
          </a:prstGeom>
          <a:noFill/>
          <a:ln/>
        </p:spPr>
        <p:txBody>
          <a:bodyPr wrap="square" lIns="0" tIns="0" rIns="0" bIns="0" rtlCol="0" anchor="ctr"/>
          <a:lstStyle/>
          <a:p>
            <a:pPr algn="ctr" indent="0" marL="0">
              <a:buNone/>
            </a:pPr>
            <a:r>
              <a:rPr lang="en-US" sz="2200" b="1" dirty="0">
                <a:solidFill>
                  <a:srgbClr val="0F2235"/>
                </a:solidFill>
              </a:rPr>
              <a:t>Feel</a:t>
            </a:r>
            <a:endParaRPr lang="en-US" sz="2200" dirty="0"/>
          </a:p>
        </p:txBody>
      </p:sp>
      <p:sp>
        <p:nvSpPr>
          <p:cNvPr id="16" name="Text 13"/>
          <p:cNvSpPr/>
          <p:nvPr/>
        </p:nvSpPr>
        <p:spPr>
          <a:xfrm>
            <a:off x="4846320" y="3337560"/>
            <a:ext cx="2651760" cy="822960"/>
          </a:xfrm>
          <a:prstGeom prst="rect">
            <a:avLst/>
          </a:prstGeom>
          <a:noFill/>
          <a:ln/>
        </p:spPr>
        <p:txBody>
          <a:bodyPr wrap="square" lIns="762" tIns="762" rIns="762" bIns="762" rtlCol="0" anchor="ctr">
            <a:normAutofit/>
          </a:bodyPr>
          <a:lstStyle/>
          <a:p>
            <a:pPr algn="ctr" indent="0" marL="0">
              <a:buNone/>
            </a:pPr>
            <a:r>
              <a:rPr lang="en-US" sz="1700" dirty="0">
                <a:solidFill>
                  <a:srgbClr val="2B2A26"/>
                </a:solidFill>
                <a:latin typeface="Aptos" pitchFamily="34" charset="0"/>
                <a:ea typeface="Aptos" pitchFamily="34" charset="-122"/>
                <a:cs typeface="Aptos" pitchFamily="34" charset="-120"/>
              </a:rPr>
              <a:t>Humble wonder before grace and settled confidence in the Savior.</a:t>
            </a:r>
            <a:endParaRPr lang="en-US" sz="1700" dirty="0"/>
          </a:p>
        </p:txBody>
      </p:sp>
      <p:sp>
        <p:nvSpPr>
          <p:cNvPr id="17" name="Shape 14"/>
          <p:cNvSpPr/>
          <p:nvPr/>
        </p:nvSpPr>
        <p:spPr>
          <a:xfrm>
            <a:off x="8321040" y="1828800"/>
            <a:ext cx="3291840" cy="2743200"/>
          </a:xfrm>
          <a:prstGeom prst="roundRect">
            <a:avLst>
              <a:gd name="adj" fmla="val 2667"/>
            </a:avLst>
          </a:prstGeom>
          <a:solidFill>
            <a:srgbClr val="FFFFFF">
              <a:alpha val="94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8" name="Shape 15"/>
          <p:cNvSpPr/>
          <p:nvPr/>
        </p:nvSpPr>
        <p:spPr>
          <a:xfrm rot="5400000">
            <a:off x="9646920" y="2148840"/>
            <a:ext cx="640080" cy="640080"/>
          </a:xfrm>
          <a:prstGeom prst="hexagon">
            <a:avLst/>
          </a:prstGeom>
          <a:solidFill>
            <a:srgbClr val="B8860B">
              <a:alpha val="85000"/>
            </a:srgbClr>
          </a:solidFill>
          <a:ln w="15240">
            <a:solidFill>
              <a:srgbClr val="B8860B"/>
            </a:solidFill>
            <a:prstDash val="solid"/>
          </a:ln>
        </p:spPr>
      </p:sp>
      <p:sp>
        <p:nvSpPr>
          <p:cNvPr id="19" name="Text 16"/>
          <p:cNvSpPr/>
          <p:nvPr/>
        </p:nvSpPr>
        <p:spPr>
          <a:xfrm>
            <a:off x="8549640" y="2788920"/>
            <a:ext cx="2834640" cy="320040"/>
          </a:xfrm>
          <a:prstGeom prst="rect">
            <a:avLst/>
          </a:prstGeom>
          <a:noFill/>
          <a:ln/>
        </p:spPr>
        <p:txBody>
          <a:bodyPr wrap="square" lIns="0" tIns="0" rIns="0" bIns="0" rtlCol="0" anchor="ctr"/>
          <a:lstStyle/>
          <a:p>
            <a:pPr algn="ctr" indent="0" marL="0">
              <a:buNone/>
            </a:pPr>
            <a:r>
              <a:rPr lang="en-US" sz="2200" b="1" dirty="0">
                <a:solidFill>
                  <a:srgbClr val="0F2235"/>
                </a:solidFill>
              </a:rPr>
              <a:t>Practice</a:t>
            </a:r>
            <a:endParaRPr lang="en-US" sz="2200" dirty="0"/>
          </a:p>
        </p:txBody>
      </p:sp>
      <p:sp>
        <p:nvSpPr>
          <p:cNvPr id="20" name="Text 17"/>
          <p:cNvSpPr/>
          <p:nvPr/>
        </p:nvSpPr>
        <p:spPr>
          <a:xfrm>
            <a:off x="8641080" y="3337560"/>
            <a:ext cx="2651760" cy="822960"/>
          </a:xfrm>
          <a:prstGeom prst="rect">
            <a:avLst/>
          </a:prstGeom>
          <a:noFill/>
          <a:ln/>
        </p:spPr>
        <p:txBody>
          <a:bodyPr wrap="square" lIns="762" tIns="762" rIns="762" bIns="762" rtlCol="0" anchor="ctr">
            <a:normAutofit/>
          </a:bodyPr>
          <a:lstStyle/>
          <a:p>
            <a:pPr algn="ctr" indent="0" marL="0">
              <a:buNone/>
            </a:pPr>
            <a:r>
              <a:rPr lang="en-US" sz="1700" dirty="0">
                <a:solidFill>
                  <a:srgbClr val="2B2A26"/>
                </a:solidFill>
                <a:latin typeface="Aptos" pitchFamily="34" charset="0"/>
                <a:ea typeface="Aptos" pitchFamily="34" charset="-122"/>
                <a:cs typeface="Aptos" pitchFamily="34" charset="-120"/>
              </a:rPr>
              <a:t>Entrust fears, failures, and the future to Christ’s keeping power.</a:t>
            </a:r>
            <a:endParaRPr lang="en-US" sz="1700" dirty="0"/>
          </a:p>
        </p:txBody>
      </p:sp>
      <p:sp>
        <p:nvSpPr>
          <p:cNvPr id="21" name="Text 18"/>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3E9"/>
        </a:solidFill>
      </p:bgPr>
    </p:bg>
    <p:spTree>
      <p:nvGrpSpPr>
        <p:cNvPr id="1" name=""/>
        <p:cNvGrpSpPr/>
        <p:nvPr/>
      </p:nvGrpSpPr>
      <p:grpSpPr>
        <a:xfrm>
          <a:off x="0" y="0"/>
          <a:ext cx="0" cy="0"/>
          <a:chOff x="0" y="0"/>
          <a:chExt cx="0" cy="0"/>
        </a:xfrm>
      </p:grpSpPr>
      <p:pic>
        <p:nvPicPr>
          <p:cNvPr id="2" name="Image 0" descr="/mnt/data/_iknow_assets/bg3.jpg">    </p:cNvPr>
          <p:cNvPicPr>
            <a:picLocks noChangeAspect="1"/>
          </p:cNvPicPr>
          <p:nvPr/>
        </p:nvPicPr>
        <p:blipFill>
          <a:blip r:embed="rId1"/>
          <a:srcRect l="30377" r="30377" t="0" b="0"/>
          <a:stretch/>
        </p:blipFill>
        <p:spPr>
          <a:xfrm>
            <a:off x="7406640" y="0"/>
            <a:ext cx="4782312" cy="6858000"/>
          </a:xfrm>
          <a:prstGeom prst="rect">
            <a:avLst/>
          </a:prstGeom>
        </p:spPr>
      </p:pic>
      <p:sp>
        <p:nvSpPr>
          <p:cNvPr id="3" name="Shape 0"/>
          <p:cNvSpPr/>
          <p:nvPr/>
        </p:nvSpPr>
        <p:spPr>
          <a:xfrm>
            <a:off x="7406640" y="0"/>
            <a:ext cx="4782312" cy="6858000"/>
          </a:xfrm>
          <a:prstGeom prst="rect">
            <a:avLst/>
          </a:prstGeom>
          <a:solidFill>
            <a:srgbClr val="000000">
              <a:alpha val="65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0F2235"/>
                </a:solidFill>
                <a:latin typeface="Aptos Display" pitchFamily="34" charset="0"/>
                <a:ea typeface="Aptos Display" pitchFamily="34" charset="-122"/>
                <a:cs typeface="Aptos Display" pitchFamily="34" charset="-120"/>
              </a:rPr>
              <a:t>Hymn Identity</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A gospel song of assurance in Christ</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713232" y="1417320"/>
            <a:ext cx="6126480" cy="420624"/>
          </a:xfrm>
          <a:prstGeom prst="roundRect">
            <a:avLst>
              <a:gd name="adj" fmla="val 1739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868680" y="1499616"/>
            <a:ext cx="1325880" cy="182880"/>
          </a:xfrm>
          <a:prstGeom prst="rect">
            <a:avLst/>
          </a:prstGeom>
          <a:noFill/>
          <a:ln/>
        </p:spPr>
        <p:txBody>
          <a:bodyPr wrap="square" lIns="0" tIns="0" rIns="0" bIns="0" rtlCol="0" anchor="ctr"/>
          <a:lstStyle/>
          <a:p>
            <a:pPr indent="0" marL="0">
              <a:buNone/>
            </a:pPr>
            <a:r>
              <a:rPr lang="en-US" sz="1000" b="1" dirty="0">
                <a:solidFill>
                  <a:srgbClr val="8B3E18"/>
                </a:solidFill>
              </a:rPr>
              <a:t>First line</a:t>
            </a:r>
            <a:endParaRPr lang="en-US" sz="1000" dirty="0"/>
          </a:p>
        </p:txBody>
      </p:sp>
      <p:sp>
        <p:nvSpPr>
          <p:cNvPr id="9" name="Text 6"/>
          <p:cNvSpPr/>
          <p:nvPr/>
        </p:nvSpPr>
        <p:spPr>
          <a:xfrm>
            <a:off x="2240280" y="1499616"/>
            <a:ext cx="4343400" cy="228600"/>
          </a:xfrm>
          <a:prstGeom prst="rect">
            <a:avLst/>
          </a:prstGeom>
          <a:noFill/>
          <a:ln/>
        </p:spPr>
        <p:txBody>
          <a:bodyPr wrap="square" lIns="0" tIns="0" rIns="0" bIns="0" rtlCol="0" anchor="ctr">
            <a:normAutofit/>
          </a:bodyPr>
          <a:lstStyle/>
          <a:p>
            <a:pPr indent="0" marL="0">
              <a:buNone/>
            </a:pPr>
            <a:r>
              <a:rPr lang="en-US" sz="1300" dirty="0">
                <a:solidFill>
                  <a:srgbClr val="0F2235"/>
                </a:solidFill>
              </a:rPr>
              <a:t>I know not why God’s wondrous grace</a:t>
            </a:r>
            <a:endParaRPr lang="en-US" sz="1300" dirty="0"/>
          </a:p>
        </p:txBody>
      </p:sp>
      <p:sp>
        <p:nvSpPr>
          <p:cNvPr id="10" name="Shape 7"/>
          <p:cNvSpPr/>
          <p:nvPr/>
        </p:nvSpPr>
        <p:spPr>
          <a:xfrm>
            <a:off x="713232" y="1920240"/>
            <a:ext cx="6126480" cy="420624"/>
          </a:xfrm>
          <a:prstGeom prst="roundRect">
            <a:avLst>
              <a:gd name="adj" fmla="val 17391"/>
            </a:avLst>
          </a:prstGeom>
          <a:solidFill>
            <a:srgbClr val="F8F3E9"/>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1" name="Text 8"/>
          <p:cNvSpPr/>
          <p:nvPr/>
        </p:nvSpPr>
        <p:spPr>
          <a:xfrm>
            <a:off x="868680" y="2002536"/>
            <a:ext cx="1325880" cy="182880"/>
          </a:xfrm>
          <a:prstGeom prst="rect">
            <a:avLst/>
          </a:prstGeom>
          <a:noFill/>
          <a:ln/>
        </p:spPr>
        <p:txBody>
          <a:bodyPr wrap="square" lIns="0" tIns="0" rIns="0" bIns="0" rtlCol="0" anchor="ctr"/>
          <a:lstStyle/>
          <a:p>
            <a:pPr indent="0" marL="0">
              <a:buNone/>
            </a:pPr>
            <a:r>
              <a:rPr lang="en-US" sz="1000" b="1" dirty="0">
                <a:solidFill>
                  <a:srgbClr val="8B3E18"/>
                </a:solidFill>
              </a:rPr>
              <a:t>Common title</a:t>
            </a:r>
            <a:endParaRPr lang="en-US" sz="1000" dirty="0"/>
          </a:p>
        </p:txBody>
      </p:sp>
      <p:sp>
        <p:nvSpPr>
          <p:cNvPr id="12" name="Text 9"/>
          <p:cNvSpPr/>
          <p:nvPr/>
        </p:nvSpPr>
        <p:spPr>
          <a:xfrm>
            <a:off x="2240280" y="2002536"/>
            <a:ext cx="4343400" cy="228600"/>
          </a:xfrm>
          <a:prstGeom prst="rect">
            <a:avLst/>
          </a:prstGeom>
          <a:noFill/>
          <a:ln/>
        </p:spPr>
        <p:txBody>
          <a:bodyPr wrap="square" lIns="0" tIns="0" rIns="0" bIns="0" rtlCol="0" anchor="ctr">
            <a:normAutofit/>
          </a:bodyPr>
          <a:lstStyle/>
          <a:p>
            <a:pPr indent="0" marL="0">
              <a:buNone/>
            </a:pPr>
            <a:r>
              <a:rPr lang="en-US" sz="1300" dirty="0">
                <a:solidFill>
                  <a:srgbClr val="0F2235"/>
                </a:solidFill>
              </a:rPr>
              <a:t>I Know Whom I Have Believed</a:t>
            </a:r>
            <a:endParaRPr lang="en-US" sz="1300" dirty="0"/>
          </a:p>
        </p:txBody>
      </p:sp>
      <p:sp>
        <p:nvSpPr>
          <p:cNvPr id="13" name="Shape 10"/>
          <p:cNvSpPr/>
          <p:nvPr/>
        </p:nvSpPr>
        <p:spPr>
          <a:xfrm>
            <a:off x="713232" y="2423160"/>
            <a:ext cx="6126480" cy="420624"/>
          </a:xfrm>
          <a:prstGeom prst="roundRect">
            <a:avLst>
              <a:gd name="adj" fmla="val 1739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4" name="Text 11"/>
          <p:cNvSpPr/>
          <p:nvPr/>
        </p:nvSpPr>
        <p:spPr>
          <a:xfrm>
            <a:off x="868680" y="2505456"/>
            <a:ext cx="1325880" cy="182880"/>
          </a:xfrm>
          <a:prstGeom prst="rect">
            <a:avLst/>
          </a:prstGeom>
          <a:noFill/>
          <a:ln/>
        </p:spPr>
        <p:txBody>
          <a:bodyPr wrap="square" lIns="0" tIns="0" rIns="0" bIns="0" rtlCol="0" anchor="ctr"/>
          <a:lstStyle/>
          <a:p>
            <a:pPr indent="0" marL="0">
              <a:buNone/>
            </a:pPr>
            <a:r>
              <a:rPr lang="en-US" sz="1000" b="1" dirty="0">
                <a:solidFill>
                  <a:srgbClr val="8B3E18"/>
                </a:solidFill>
              </a:rPr>
              <a:t>Text</a:t>
            </a:r>
            <a:endParaRPr lang="en-US" sz="1000" dirty="0"/>
          </a:p>
        </p:txBody>
      </p:sp>
      <p:sp>
        <p:nvSpPr>
          <p:cNvPr id="15" name="Text 12"/>
          <p:cNvSpPr/>
          <p:nvPr/>
        </p:nvSpPr>
        <p:spPr>
          <a:xfrm>
            <a:off x="2240280" y="2505456"/>
            <a:ext cx="4343400" cy="228600"/>
          </a:xfrm>
          <a:prstGeom prst="rect">
            <a:avLst/>
          </a:prstGeom>
          <a:noFill/>
          <a:ln/>
        </p:spPr>
        <p:txBody>
          <a:bodyPr wrap="square" lIns="0" tIns="0" rIns="0" bIns="0" rtlCol="0" anchor="ctr">
            <a:normAutofit/>
          </a:bodyPr>
          <a:lstStyle/>
          <a:p>
            <a:pPr indent="0" marL="0">
              <a:buNone/>
            </a:pPr>
            <a:r>
              <a:rPr lang="en-US" sz="1300" dirty="0">
                <a:solidFill>
                  <a:srgbClr val="0F2235"/>
                </a:solidFill>
              </a:rPr>
              <a:t>Daniel Webster Whittle, often known as Major Whittle</a:t>
            </a:r>
            <a:endParaRPr lang="en-US" sz="1300" dirty="0"/>
          </a:p>
        </p:txBody>
      </p:sp>
      <p:sp>
        <p:nvSpPr>
          <p:cNvPr id="16" name="Shape 13"/>
          <p:cNvSpPr/>
          <p:nvPr/>
        </p:nvSpPr>
        <p:spPr>
          <a:xfrm>
            <a:off x="713232" y="2926080"/>
            <a:ext cx="6126480" cy="420624"/>
          </a:xfrm>
          <a:prstGeom prst="roundRect">
            <a:avLst>
              <a:gd name="adj" fmla="val 17391"/>
            </a:avLst>
          </a:prstGeom>
          <a:solidFill>
            <a:srgbClr val="F8F3E9"/>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17" name="Text 14"/>
          <p:cNvSpPr/>
          <p:nvPr/>
        </p:nvSpPr>
        <p:spPr>
          <a:xfrm>
            <a:off x="868680" y="3008376"/>
            <a:ext cx="1325880" cy="182880"/>
          </a:xfrm>
          <a:prstGeom prst="rect">
            <a:avLst/>
          </a:prstGeom>
          <a:noFill/>
          <a:ln/>
        </p:spPr>
        <p:txBody>
          <a:bodyPr wrap="square" lIns="0" tIns="0" rIns="0" bIns="0" rtlCol="0" anchor="ctr"/>
          <a:lstStyle/>
          <a:p>
            <a:pPr indent="0" marL="0">
              <a:buNone/>
            </a:pPr>
            <a:r>
              <a:rPr lang="en-US" sz="1000" b="1" dirty="0">
                <a:solidFill>
                  <a:srgbClr val="8B3E18"/>
                </a:solidFill>
              </a:rPr>
              <a:t>Music</a:t>
            </a:r>
            <a:endParaRPr lang="en-US" sz="1000" dirty="0"/>
          </a:p>
        </p:txBody>
      </p:sp>
      <p:sp>
        <p:nvSpPr>
          <p:cNvPr id="18" name="Text 15"/>
          <p:cNvSpPr/>
          <p:nvPr/>
        </p:nvSpPr>
        <p:spPr>
          <a:xfrm>
            <a:off x="2240280" y="3008376"/>
            <a:ext cx="4343400" cy="228600"/>
          </a:xfrm>
          <a:prstGeom prst="rect">
            <a:avLst/>
          </a:prstGeom>
          <a:noFill/>
          <a:ln/>
        </p:spPr>
        <p:txBody>
          <a:bodyPr wrap="square" lIns="0" tIns="0" rIns="0" bIns="0" rtlCol="0" anchor="ctr">
            <a:normAutofit/>
          </a:bodyPr>
          <a:lstStyle/>
          <a:p>
            <a:pPr indent="0" marL="0">
              <a:buNone/>
            </a:pPr>
            <a:r>
              <a:rPr lang="en-US" sz="1300" dirty="0">
                <a:solidFill>
                  <a:srgbClr val="0F2235"/>
                </a:solidFill>
              </a:rPr>
              <a:t>James McGranahan</a:t>
            </a:r>
            <a:endParaRPr lang="en-US" sz="1300" dirty="0"/>
          </a:p>
        </p:txBody>
      </p:sp>
      <p:sp>
        <p:nvSpPr>
          <p:cNvPr id="19" name="Shape 16"/>
          <p:cNvSpPr/>
          <p:nvPr/>
        </p:nvSpPr>
        <p:spPr>
          <a:xfrm>
            <a:off x="713232" y="3429000"/>
            <a:ext cx="6126480" cy="420624"/>
          </a:xfrm>
          <a:prstGeom prst="roundRect">
            <a:avLst>
              <a:gd name="adj" fmla="val 1739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20" name="Text 17"/>
          <p:cNvSpPr/>
          <p:nvPr/>
        </p:nvSpPr>
        <p:spPr>
          <a:xfrm>
            <a:off x="868680" y="3511296"/>
            <a:ext cx="1325880" cy="182880"/>
          </a:xfrm>
          <a:prstGeom prst="rect">
            <a:avLst/>
          </a:prstGeom>
          <a:noFill/>
          <a:ln/>
        </p:spPr>
        <p:txBody>
          <a:bodyPr wrap="square" lIns="0" tIns="0" rIns="0" bIns="0" rtlCol="0" anchor="ctr"/>
          <a:lstStyle/>
          <a:p>
            <a:pPr indent="0" marL="0">
              <a:buNone/>
            </a:pPr>
            <a:r>
              <a:rPr lang="en-US" sz="1000" b="1" dirty="0">
                <a:solidFill>
                  <a:srgbClr val="8B3E18"/>
                </a:solidFill>
              </a:rPr>
              <a:t>Tune</a:t>
            </a:r>
            <a:endParaRPr lang="en-US" sz="1000" dirty="0"/>
          </a:p>
        </p:txBody>
      </p:sp>
      <p:sp>
        <p:nvSpPr>
          <p:cNvPr id="21" name="Text 18"/>
          <p:cNvSpPr/>
          <p:nvPr/>
        </p:nvSpPr>
        <p:spPr>
          <a:xfrm>
            <a:off x="2240280" y="3511296"/>
            <a:ext cx="4343400" cy="228600"/>
          </a:xfrm>
          <a:prstGeom prst="rect">
            <a:avLst/>
          </a:prstGeom>
          <a:noFill/>
          <a:ln/>
        </p:spPr>
        <p:txBody>
          <a:bodyPr wrap="square" lIns="0" tIns="0" rIns="0" bIns="0" rtlCol="0" anchor="ctr">
            <a:normAutofit/>
          </a:bodyPr>
          <a:lstStyle/>
          <a:p>
            <a:pPr indent="0" marL="0">
              <a:buNone/>
            </a:pPr>
            <a:r>
              <a:rPr lang="en-US" sz="1300" dirty="0">
                <a:solidFill>
                  <a:srgbClr val="0F2235"/>
                </a:solidFill>
              </a:rPr>
              <a:t>EL NATHAN</a:t>
            </a:r>
            <a:endParaRPr lang="en-US" sz="1300" dirty="0"/>
          </a:p>
        </p:txBody>
      </p:sp>
      <p:sp>
        <p:nvSpPr>
          <p:cNvPr id="22" name="Shape 19"/>
          <p:cNvSpPr/>
          <p:nvPr/>
        </p:nvSpPr>
        <p:spPr>
          <a:xfrm>
            <a:off x="713232" y="3931920"/>
            <a:ext cx="6126480" cy="420624"/>
          </a:xfrm>
          <a:prstGeom prst="roundRect">
            <a:avLst>
              <a:gd name="adj" fmla="val 17391"/>
            </a:avLst>
          </a:prstGeom>
          <a:solidFill>
            <a:srgbClr val="F8F3E9"/>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23" name="Text 20"/>
          <p:cNvSpPr/>
          <p:nvPr/>
        </p:nvSpPr>
        <p:spPr>
          <a:xfrm>
            <a:off x="868680" y="4014216"/>
            <a:ext cx="1325880" cy="182880"/>
          </a:xfrm>
          <a:prstGeom prst="rect">
            <a:avLst/>
          </a:prstGeom>
          <a:noFill/>
          <a:ln/>
        </p:spPr>
        <p:txBody>
          <a:bodyPr wrap="square" lIns="0" tIns="0" rIns="0" bIns="0" rtlCol="0" anchor="ctr"/>
          <a:lstStyle/>
          <a:p>
            <a:pPr indent="0" marL="0">
              <a:buNone/>
            </a:pPr>
            <a:r>
              <a:rPr lang="en-US" sz="1000" b="1" dirty="0">
                <a:solidFill>
                  <a:srgbClr val="8B3E18"/>
                </a:solidFill>
              </a:rPr>
              <a:t>Meter</a:t>
            </a:r>
            <a:endParaRPr lang="en-US" sz="1000" dirty="0"/>
          </a:p>
        </p:txBody>
      </p:sp>
      <p:sp>
        <p:nvSpPr>
          <p:cNvPr id="24" name="Text 21"/>
          <p:cNvSpPr/>
          <p:nvPr/>
        </p:nvSpPr>
        <p:spPr>
          <a:xfrm>
            <a:off x="2240280" y="4014216"/>
            <a:ext cx="4343400" cy="228600"/>
          </a:xfrm>
          <a:prstGeom prst="rect">
            <a:avLst/>
          </a:prstGeom>
          <a:noFill/>
          <a:ln/>
        </p:spPr>
        <p:txBody>
          <a:bodyPr wrap="square" lIns="0" tIns="0" rIns="0" bIns="0" rtlCol="0" anchor="ctr">
            <a:normAutofit/>
          </a:bodyPr>
          <a:lstStyle/>
          <a:p>
            <a:pPr indent="0" marL="0">
              <a:buNone/>
            </a:pPr>
            <a:r>
              <a:rPr lang="en-US" sz="1300" dirty="0">
                <a:solidFill>
                  <a:srgbClr val="0F2235"/>
                </a:solidFill>
              </a:rPr>
              <a:t>Common meter with refrain, in many hymnals</a:t>
            </a:r>
            <a:endParaRPr lang="en-US" sz="1300" dirty="0"/>
          </a:p>
        </p:txBody>
      </p:sp>
      <p:sp>
        <p:nvSpPr>
          <p:cNvPr id="25" name="Shape 22"/>
          <p:cNvSpPr/>
          <p:nvPr/>
        </p:nvSpPr>
        <p:spPr>
          <a:xfrm>
            <a:off x="713232" y="4434840"/>
            <a:ext cx="6126480" cy="420624"/>
          </a:xfrm>
          <a:prstGeom prst="roundRect">
            <a:avLst>
              <a:gd name="adj" fmla="val 17391"/>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26" name="Text 23"/>
          <p:cNvSpPr/>
          <p:nvPr/>
        </p:nvSpPr>
        <p:spPr>
          <a:xfrm>
            <a:off x="868680" y="4517136"/>
            <a:ext cx="1325880" cy="182880"/>
          </a:xfrm>
          <a:prstGeom prst="rect">
            <a:avLst/>
          </a:prstGeom>
          <a:noFill/>
          <a:ln/>
        </p:spPr>
        <p:txBody>
          <a:bodyPr wrap="square" lIns="0" tIns="0" rIns="0" bIns="0" rtlCol="0" anchor="ctr"/>
          <a:lstStyle/>
          <a:p>
            <a:pPr indent="0" marL="0">
              <a:buNone/>
            </a:pPr>
            <a:r>
              <a:rPr lang="en-US" sz="1000" b="1" dirty="0">
                <a:solidFill>
                  <a:srgbClr val="8B3E18"/>
                </a:solidFill>
              </a:rPr>
              <a:t>Setting</a:t>
            </a:r>
            <a:endParaRPr lang="en-US" sz="1000" dirty="0"/>
          </a:p>
        </p:txBody>
      </p:sp>
      <p:sp>
        <p:nvSpPr>
          <p:cNvPr id="27" name="Text 24"/>
          <p:cNvSpPr/>
          <p:nvPr/>
        </p:nvSpPr>
        <p:spPr>
          <a:xfrm>
            <a:off x="2240280" y="4517136"/>
            <a:ext cx="4343400" cy="228600"/>
          </a:xfrm>
          <a:prstGeom prst="rect">
            <a:avLst/>
          </a:prstGeom>
          <a:noFill/>
          <a:ln/>
        </p:spPr>
        <p:txBody>
          <a:bodyPr wrap="square" lIns="0" tIns="0" rIns="0" bIns="0" rtlCol="0" anchor="ctr">
            <a:normAutofit/>
          </a:bodyPr>
          <a:lstStyle/>
          <a:p>
            <a:pPr indent="0" marL="0">
              <a:buNone/>
            </a:pPr>
            <a:r>
              <a:rPr lang="en-US" sz="1300" dirty="0">
                <a:solidFill>
                  <a:srgbClr val="0F2235"/>
                </a:solidFill>
              </a:rPr>
              <a:t>American gospel-song and evangelistic hymn tradition</a:t>
            </a:r>
            <a:endParaRPr lang="en-US" sz="1300" dirty="0"/>
          </a:p>
        </p:txBody>
      </p:sp>
      <p:sp>
        <p:nvSpPr>
          <p:cNvPr id="28" name="Text 25"/>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6C6255"/>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3E9"/>
        </a:solidFill>
      </p:bgPr>
    </p:bg>
    <p:spTree>
      <p:nvGrpSpPr>
        <p:cNvPr id="1" name=""/>
        <p:cNvGrpSpPr/>
        <p:nvPr/>
      </p:nvGrpSpPr>
      <p:grpSpPr>
        <a:xfrm>
          <a:off x="0" y="0"/>
          <a:ext cx="0" cy="0"/>
          <a:chOff x="0" y="0"/>
          <a:chExt cx="0" cy="0"/>
        </a:xfrm>
      </p:grpSpPr>
      <p:pic>
        <p:nvPicPr>
          <p:cNvPr id="2" name="Image 0" descr="/mnt/data/_iknow_assets/bg3.jpg">    </p:cNvPr>
          <p:cNvPicPr>
            <a:picLocks noChangeAspect="1"/>
          </p:cNvPicPr>
          <p:nvPr/>
        </p:nvPicPr>
        <p:blipFill>
          <a:blip r:embed="rId1"/>
          <a:srcRect l="25958" r="25958" t="0" b="0"/>
          <a:stretch/>
        </p:blipFill>
        <p:spPr>
          <a:xfrm>
            <a:off x="594360" y="1188720"/>
            <a:ext cx="4023360" cy="4709160"/>
          </a:xfrm>
          <a:prstGeom prst="rect">
            <a:avLst/>
          </a:prstGeom>
        </p:spPr>
      </p:pic>
      <p:sp>
        <p:nvSpPr>
          <p:cNvPr id="3" name="Text 0"/>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0F2235"/>
                </a:solidFill>
                <a:latin typeface="Aptos Display" pitchFamily="34" charset="0"/>
                <a:ea typeface="Aptos Display" pitchFamily="34" charset="-122"/>
                <a:cs typeface="Aptos Display" pitchFamily="34" charset="-120"/>
              </a:rPr>
              <a:t>Historical Background</a:t>
            </a:r>
            <a:endParaRPr lang="en-US" sz="3000" dirty="0"/>
          </a:p>
        </p:txBody>
      </p:sp>
      <p:sp>
        <p:nvSpPr>
          <p:cNvPr id="4" name="Text 1"/>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Whittle, McGranahan, and the gospel-song tradition</a:t>
            </a:r>
            <a:endParaRPr lang="en-US" sz="1500" dirty="0"/>
          </a:p>
        </p:txBody>
      </p:sp>
      <p:sp>
        <p:nvSpPr>
          <p:cNvPr id="5" name="Shape 2"/>
          <p:cNvSpPr/>
          <p:nvPr/>
        </p:nvSpPr>
        <p:spPr>
          <a:xfrm>
            <a:off x="548640" y="658368"/>
            <a:ext cx="11064240" cy="0"/>
          </a:xfrm>
          <a:prstGeom prst="line">
            <a:avLst/>
          </a:prstGeom>
          <a:noFill/>
          <a:ln w="13970">
            <a:solidFill>
              <a:srgbClr val="D7A94B">
                <a:alpha val="82000"/>
              </a:srgbClr>
            </a:solidFill>
            <a:prstDash val="solid"/>
          </a:ln>
        </p:spPr>
      </p:sp>
      <p:sp>
        <p:nvSpPr>
          <p:cNvPr id="6" name="Shape 3"/>
          <p:cNvSpPr/>
          <p:nvPr/>
        </p:nvSpPr>
        <p:spPr>
          <a:xfrm>
            <a:off x="4983480" y="1207008"/>
            <a:ext cx="6355080" cy="4407408"/>
          </a:xfrm>
          <a:prstGeom prst="roundRect">
            <a:avLst>
              <a:gd name="adj" fmla="val 1660"/>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7" name="Text 4"/>
          <p:cNvSpPr/>
          <p:nvPr/>
        </p:nvSpPr>
        <p:spPr>
          <a:xfrm>
            <a:off x="5285232" y="1517904"/>
            <a:ext cx="5623560" cy="3291840"/>
          </a:xfrm>
          <a:prstGeom prst="rect">
            <a:avLst/>
          </a:prstGeom>
          <a:noFill/>
          <a:ln/>
        </p:spPr>
        <p:txBody>
          <a:bodyPr wrap="square" lIns="1016" tIns="1016" rIns="1016" bIns="1016" rtlCol="0" anchor="ctr">
            <a:normAutofit/>
          </a:bodyPr>
          <a:lstStyle/>
          <a:p>
            <a:r>
              <a:rPr lang="en-US" sz="1800" dirty="0">
                <a:solidFill>
                  <a:srgbClr val="2B2A26"/>
                </a:solidFill>
                <a:latin typeface="Aptos" pitchFamily="34" charset="0"/>
                <a:ea typeface="Aptos" pitchFamily="34" charset="-122"/>
                <a:cs typeface="Aptos" pitchFamily="34" charset="-120"/>
              </a:rPr>
              <a:t>Daniel Webster Whittle wrote the text and often used the name “El Nathan.”</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James McGranahan composed the tune EL NATHAN for Whittle’s words.</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The hymn belongs to the early 1880s revival and gospel-song stream.</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It was securely in wide circulation by Gospel Hymns No. 5 in 1887.</a:t>
            </a:r>
            <a:pPr indent="0" marL="0">
              <a:buNone/>
            </a:pPr>
            <a:r>
              <a:rPr lang="en-US" sz="1800" dirty="0">
                <a:solidFill>
                  <a:srgbClr val="2B2A26"/>
                </a:solidFill>
                <a:latin typeface="Aptos" pitchFamily="34" charset="0"/>
                <a:ea typeface="Aptos" pitchFamily="34" charset="-122"/>
                <a:cs typeface="Aptos" pitchFamily="34" charset="-120"/>
              </a:rPr>
              <a:t>
</a:t>
            </a:r>
            <a:endParaRPr lang="en-US" sz="1800" dirty="0"/>
          </a:p>
          <a:p>
            <a:r>
              <a:rPr lang="en-US" sz="1800" dirty="0">
                <a:solidFill>
                  <a:srgbClr val="2B2A26"/>
                </a:solidFill>
                <a:latin typeface="Aptos" pitchFamily="34" charset="0"/>
                <a:ea typeface="Aptos" pitchFamily="34" charset="-122"/>
                <a:cs typeface="Aptos" pitchFamily="34" charset="-120"/>
              </a:rPr>
              <a:t>Its witness has endured because it gives humble questions a strong Christ-centered confession.</a:t>
            </a:r>
            <a:endParaRPr lang="en-US" sz="1800" dirty="0"/>
          </a:p>
        </p:txBody>
      </p:sp>
      <p:sp>
        <p:nvSpPr>
          <p:cNvPr id="8" name="Text 5"/>
          <p:cNvSpPr/>
          <p:nvPr/>
        </p:nvSpPr>
        <p:spPr>
          <a:xfrm>
            <a:off x="5330952" y="4974336"/>
            <a:ext cx="5532120" cy="502920"/>
          </a:xfrm>
          <a:prstGeom prst="rect">
            <a:avLst/>
          </a:prstGeom>
          <a:noFill/>
          <a:ln/>
        </p:spPr>
        <p:txBody>
          <a:bodyPr wrap="square" lIns="762" tIns="762" rIns="762" bIns="762" rtlCol="0" anchor="ctr">
            <a:normAutofit/>
          </a:bodyPr>
          <a:lstStyle/>
          <a:p>
            <a:pPr indent="0" marL="0">
              <a:buNone/>
            </a:pPr>
            <a:r>
              <a:rPr lang="en-US" sz="1300" i="1" dirty="0">
                <a:solidFill>
                  <a:srgbClr val="5D6470"/>
                </a:solidFill>
                <a:latin typeface="Aptos" pitchFamily="34" charset="0"/>
                <a:ea typeface="Aptos" pitchFamily="34" charset="-122"/>
                <a:cs typeface="Aptos" pitchFamily="34" charset="-120"/>
              </a:rPr>
              <a:t>Historical details about early publication are sometimes stated differently in hymnals. The safest teaching emphasis is the hymn’s clear authorship, tune, Scripture center, and evangelistic setting.</a:t>
            </a:r>
            <a:endParaRPr lang="en-US" sz="1300" dirty="0"/>
          </a:p>
        </p:txBody>
      </p:sp>
      <p:sp>
        <p:nvSpPr>
          <p:cNvPr id="9" name="Text 6"/>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6C6255"/>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_iknow_assets/bg5.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2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Why This Hymn Matters Today</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Faithful confidence when life is not fully explained</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731520" y="1417320"/>
            <a:ext cx="4983480" cy="4343400"/>
          </a:xfrm>
          <a:prstGeom prst="roundRect">
            <a:avLst>
              <a:gd name="adj" fmla="val 1684"/>
            </a:avLst>
          </a:prstGeom>
          <a:solidFill>
            <a:srgbClr val="0F2235">
              <a:alpha val="90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1051560" y="1783080"/>
            <a:ext cx="4343400" cy="914400"/>
          </a:xfrm>
          <a:prstGeom prst="rect">
            <a:avLst/>
          </a:prstGeom>
          <a:noFill/>
          <a:ln/>
        </p:spPr>
        <p:txBody>
          <a:bodyPr wrap="square" lIns="762" tIns="762" rIns="762" bIns="762" rtlCol="0" anchor="ctr">
            <a:normAutofit/>
          </a:bodyPr>
          <a:lstStyle/>
          <a:p>
            <a:pPr indent="0" marL="0">
              <a:buNone/>
            </a:pPr>
            <a:r>
              <a:rPr lang="en-US" sz="2200" b="1" dirty="0">
                <a:solidFill>
                  <a:srgbClr val="FFFFFF"/>
                </a:solidFill>
                <a:latin typeface="Aptos" pitchFamily="34" charset="0"/>
                <a:ea typeface="Aptos" pitchFamily="34" charset="-122"/>
                <a:cs typeface="Aptos" pitchFamily="34" charset="-120"/>
              </a:rPr>
              <a:t>The hymn lets believers be honest about mystery without surrendering assurance. It says, in effect, “I do not know every why, but I know Christ.”</a:t>
            </a:r>
            <a:endParaRPr lang="en-US" sz="2200" dirty="0"/>
          </a:p>
        </p:txBody>
      </p:sp>
      <p:sp>
        <p:nvSpPr>
          <p:cNvPr id="9" name="Text 6"/>
          <p:cNvSpPr/>
          <p:nvPr/>
        </p:nvSpPr>
        <p:spPr>
          <a:xfrm>
            <a:off x="1051560" y="3108960"/>
            <a:ext cx="4343400" cy="2011680"/>
          </a:xfrm>
          <a:prstGeom prst="rect">
            <a:avLst/>
          </a:prstGeom>
          <a:noFill/>
          <a:ln/>
        </p:spPr>
        <p:txBody>
          <a:bodyPr wrap="square" lIns="1016" tIns="1016" rIns="1016" bIns="1016" rtlCol="0" anchor="ctr">
            <a:normAutofit/>
          </a:bodyPr>
          <a:lstStyle/>
          <a:p>
            <a:r>
              <a:rPr lang="en-US" sz="1700" dirty="0">
                <a:solidFill>
                  <a:srgbClr val="F8F3E9"/>
                </a:solidFill>
                <a:latin typeface="Aptos" pitchFamily="34" charset="0"/>
                <a:ea typeface="Aptos" pitchFamily="34" charset="-122"/>
                <a:cs typeface="Aptos" pitchFamily="34" charset="-120"/>
              </a:rPr>
              <a:t>For doubting believers who need patience and Scripture.</a:t>
            </a:r>
            <a:pPr indent="0" marL="0">
              <a:buNone/>
            </a:pPr>
            <a:r>
              <a:rPr lang="en-US" sz="1700" dirty="0">
                <a:solidFill>
                  <a:srgbClr val="F8F3E9"/>
                </a:solidFill>
                <a:latin typeface="Aptos" pitchFamily="34" charset="0"/>
                <a:ea typeface="Aptos" pitchFamily="34" charset="-122"/>
                <a:cs typeface="Aptos" pitchFamily="34" charset="-120"/>
              </a:rPr>
              <a:t>
</a:t>
            </a:r>
            <a:endParaRPr lang="en-US" sz="1700" dirty="0"/>
          </a:p>
          <a:p>
            <a:r>
              <a:rPr lang="en-US" sz="1700" dirty="0">
                <a:solidFill>
                  <a:srgbClr val="F8F3E9"/>
                </a:solidFill>
                <a:latin typeface="Aptos" pitchFamily="34" charset="0"/>
                <a:ea typeface="Aptos" pitchFamily="34" charset="-122"/>
                <a:cs typeface="Aptos" pitchFamily="34" charset="-120"/>
              </a:rPr>
              <a:t>For grieving believers who need Christ’s keeping promise.</a:t>
            </a:r>
            <a:pPr indent="0" marL="0">
              <a:buNone/>
            </a:pPr>
            <a:r>
              <a:rPr lang="en-US" sz="1700" dirty="0">
                <a:solidFill>
                  <a:srgbClr val="F8F3E9"/>
                </a:solidFill>
                <a:latin typeface="Aptos" pitchFamily="34" charset="0"/>
                <a:ea typeface="Aptos" pitchFamily="34" charset="-122"/>
                <a:cs typeface="Aptos" pitchFamily="34" charset="-120"/>
              </a:rPr>
              <a:t>
</a:t>
            </a:r>
            <a:endParaRPr lang="en-US" sz="1700" dirty="0"/>
          </a:p>
          <a:p>
            <a:r>
              <a:rPr lang="en-US" sz="1700" dirty="0">
                <a:solidFill>
                  <a:srgbClr val="F8F3E9"/>
                </a:solidFill>
                <a:latin typeface="Aptos" pitchFamily="34" charset="0"/>
                <a:ea typeface="Aptos" pitchFamily="34" charset="-122"/>
                <a:cs typeface="Aptos" pitchFamily="34" charset="-120"/>
              </a:rPr>
              <a:t>For new believers learning that faith rests on grace.</a:t>
            </a:r>
            <a:pPr indent="0" marL="0">
              <a:buNone/>
            </a:pPr>
            <a:r>
              <a:rPr lang="en-US" sz="1700" dirty="0">
                <a:solidFill>
                  <a:srgbClr val="F8F3E9"/>
                </a:solidFill>
                <a:latin typeface="Aptos" pitchFamily="34" charset="0"/>
                <a:ea typeface="Aptos" pitchFamily="34" charset="-122"/>
                <a:cs typeface="Aptos" pitchFamily="34" charset="-120"/>
              </a:rPr>
              <a:t>
</a:t>
            </a:r>
            <a:endParaRPr lang="en-US" sz="1700" dirty="0"/>
          </a:p>
          <a:p>
            <a:r>
              <a:rPr lang="en-US" sz="1700" dirty="0">
                <a:solidFill>
                  <a:srgbClr val="F8F3E9"/>
                </a:solidFill>
                <a:latin typeface="Aptos" pitchFamily="34" charset="0"/>
                <a:ea typeface="Aptos" pitchFamily="34" charset="-122"/>
                <a:cs typeface="Aptos" pitchFamily="34" charset="-120"/>
              </a:rPr>
              <a:t>For the church’s witness: confident, humble, and Christ-centered.</a:t>
            </a:r>
            <a:endParaRPr lang="en-US" sz="1700" dirty="0"/>
          </a:p>
        </p:txBody>
      </p:sp>
      <p:sp>
        <p:nvSpPr>
          <p:cNvPr id="10" name="Text 7"/>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_iknow_assets/bg4_dim.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2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Biblical Foundation</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The hymn’s central confession comes from 2 Timothy 1:12</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868680" y="1371600"/>
            <a:ext cx="5074920" cy="4389120"/>
          </a:xfrm>
          <a:prstGeom prst="roundRect">
            <a:avLst>
              <a:gd name="adj" fmla="val 1667"/>
            </a:avLst>
          </a:prstGeom>
          <a:solidFill>
            <a:srgbClr val="FFFFFF">
              <a:alpha val="95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1143000" y="1783080"/>
            <a:ext cx="4526280" cy="1645920"/>
          </a:xfrm>
          <a:prstGeom prst="rect">
            <a:avLst/>
          </a:prstGeom>
          <a:noFill/>
          <a:ln/>
        </p:spPr>
        <p:txBody>
          <a:bodyPr wrap="square" lIns="635" tIns="635" rIns="635" bIns="635" rtlCol="0" anchor="ctr">
            <a:normAutofit/>
          </a:bodyPr>
          <a:lstStyle/>
          <a:p>
            <a:pPr indent="0" marL="0">
              <a:buNone/>
            </a:pPr>
            <a:r>
              <a:rPr lang="en-US" sz="2200" i="1" dirty="0">
                <a:solidFill>
                  <a:srgbClr val="0F2235"/>
                </a:solidFill>
                <a:latin typeface="Aptos Display" pitchFamily="34" charset="0"/>
                <a:ea typeface="Aptos Display" pitchFamily="34" charset="-122"/>
                <a:cs typeface="Aptos Display" pitchFamily="34" charset="-120"/>
              </a:rPr>
              <a:t>“I know him whom I have believed, and I am persuaded that he is able to guard that which I have committed to him against that day.”</a:t>
            </a:r>
            <a:endParaRPr lang="en-US" sz="2200" dirty="0"/>
          </a:p>
        </p:txBody>
      </p:sp>
      <p:sp>
        <p:nvSpPr>
          <p:cNvPr id="9" name="Text 6"/>
          <p:cNvSpPr/>
          <p:nvPr/>
        </p:nvSpPr>
        <p:spPr>
          <a:xfrm>
            <a:off x="1143000" y="3566160"/>
            <a:ext cx="4526280" cy="256032"/>
          </a:xfrm>
          <a:prstGeom prst="rect">
            <a:avLst/>
          </a:prstGeom>
          <a:noFill/>
          <a:ln/>
        </p:spPr>
        <p:txBody>
          <a:bodyPr wrap="square" lIns="0" tIns="0" rIns="0" bIns="0" rtlCol="0" anchor="ctr"/>
          <a:lstStyle/>
          <a:p>
            <a:pPr algn="r" indent="0" marL="0">
              <a:buNone/>
            </a:pPr>
            <a:r>
              <a:rPr lang="en-US" sz="1500" b="1" dirty="0">
                <a:solidFill>
                  <a:srgbClr val="8B3E18"/>
                </a:solidFill>
              </a:rPr>
              <a:t>2 Timothy 1:12</a:t>
            </a:r>
            <a:endParaRPr lang="en-US" sz="1500" dirty="0"/>
          </a:p>
        </p:txBody>
      </p:sp>
      <p:sp>
        <p:nvSpPr>
          <p:cNvPr id="10" name="Text 7"/>
          <p:cNvSpPr/>
          <p:nvPr/>
        </p:nvSpPr>
        <p:spPr>
          <a:xfrm>
            <a:off x="6446520" y="1600200"/>
            <a:ext cx="4526280" cy="3246120"/>
          </a:xfrm>
          <a:prstGeom prst="rect">
            <a:avLst/>
          </a:prstGeom>
          <a:noFill/>
          <a:ln/>
        </p:spPr>
        <p:txBody>
          <a:bodyPr wrap="square" lIns="1016" tIns="1016" rIns="1016" bIns="1016" rtlCol="0" anchor="ctr">
            <a:normAutofit/>
          </a:bodyPr>
          <a:lstStyle/>
          <a:p>
            <a:r>
              <a:rPr lang="en-US" sz="1800" dirty="0">
                <a:solidFill>
                  <a:srgbClr val="FFFFFF"/>
                </a:solidFill>
                <a:latin typeface="Aptos" pitchFamily="34" charset="0"/>
                <a:ea typeface="Aptos" pitchFamily="34" charset="-122"/>
                <a:cs typeface="Aptos" pitchFamily="34" charset="-120"/>
              </a:rPr>
              <a:t>Ephesians 2:8-9 — grace as gift</a:t>
            </a:r>
            <a:pPr indent="0" marL="0">
              <a:buNone/>
            </a:pPr>
            <a:r>
              <a:rPr lang="en-US" sz="1800" dirty="0">
                <a:solidFill>
                  <a:srgbClr val="FFFFFF"/>
                </a:solidFill>
                <a:latin typeface="Aptos" pitchFamily="34" charset="0"/>
                <a:ea typeface="Aptos" pitchFamily="34" charset="-122"/>
                <a:cs typeface="Aptos" pitchFamily="34" charset="-120"/>
              </a:rPr>
              <a:t>
</a:t>
            </a:r>
            <a:endParaRPr lang="en-US" sz="1800" dirty="0"/>
          </a:p>
          <a:p>
            <a:r>
              <a:rPr lang="en-US" sz="1800" dirty="0">
                <a:solidFill>
                  <a:srgbClr val="FFFFFF"/>
                </a:solidFill>
                <a:latin typeface="Aptos" pitchFamily="34" charset="0"/>
                <a:ea typeface="Aptos" pitchFamily="34" charset="-122"/>
                <a:cs typeface="Aptos" pitchFamily="34" charset="-120"/>
              </a:rPr>
              <a:t>Romans 10:17 — faith through the Word</a:t>
            </a:r>
            <a:pPr indent="0" marL="0">
              <a:buNone/>
            </a:pPr>
            <a:r>
              <a:rPr lang="en-US" sz="1800" dirty="0">
                <a:solidFill>
                  <a:srgbClr val="FFFFFF"/>
                </a:solidFill>
                <a:latin typeface="Aptos" pitchFamily="34" charset="0"/>
                <a:ea typeface="Aptos" pitchFamily="34" charset="-122"/>
                <a:cs typeface="Aptos" pitchFamily="34" charset="-120"/>
              </a:rPr>
              <a:t>
</a:t>
            </a:r>
            <a:endParaRPr lang="en-US" sz="1800" dirty="0"/>
          </a:p>
          <a:p>
            <a:r>
              <a:rPr lang="en-US" sz="1800" dirty="0">
                <a:solidFill>
                  <a:srgbClr val="FFFFFF"/>
                </a:solidFill>
                <a:latin typeface="Aptos" pitchFamily="34" charset="0"/>
                <a:ea typeface="Aptos" pitchFamily="34" charset="-122"/>
                <a:cs typeface="Aptos" pitchFamily="34" charset="-120"/>
              </a:rPr>
              <a:t>John 16:8 — the Spirit’s conviction</a:t>
            </a:r>
            <a:pPr indent="0" marL="0">
              <a:buNone/>
            </a:pPr>
            <a:r>
              <a:rPr lang="en-US" sz="1800" dirty="0">
                <a:solidFill>
                  <a:srgbClr val="FFFFFF"/>
                </a:solidFill>
                <a:latin typeface="Aptos" pitchFamily="34" charset="0"/>
                <a:ea typeface="Aptos" pitchFamily="34" charset="-122"/>
                <a:cs typeface="Aptos" pitchFamily="34" charset="-120"/>
              </a:rPr>
              <a:t>
</a:t>
            </a:r>
            <a:endParaRPr lang="en-US" sz="1800" dirty="0"/>
          </a:p>
          <a:p>
            <a:r>
              <a:rPr lang="en-US" sz="1800" dirty="0">
                <a:solidFill>
                  <a:srgbClr val="FFFFFF"/>
                </a:solidFill>
                <a:latin typeface="Aptos" pitchFamily="34" charset="0"/>
                <a:ea typeface="Aptos" pitchFamily="34" charset="-122"/>
                <a:cs typeface="Aptos" pitchFamily="34" charset="-120"/>
              </a:rPr>
              <a:t>Romans 8:38-39 — inseparable love</a:t>
            </a:r>
            <a:pPr indent="0" marL="0">
              <a:buNone/>
            </a:pPr>
            <a:r>
              <a:rPr lang="en-US" sz="1800" dirty="0">
                <a:solidFill>
                  <a:srgbClr val="FFFFFF"/>
                </a:solidFill>
                <a:latin typeface="Aptos" pitchFamily="34" charset="0"/>
                <a:ea typeface="Aptos" pitchFamily="34" charset="-122"/>
                <a:cs typeface="Aptos" pitchFamily="34" charset="-120"/>
              </a:rPr>
              <a:t>
</a:t>
            </a:r>
            <a:endParaRPr lang="en-US" sz="1800" dirty="0"/>
          </a:p>
          <a:p>
            <a:r>
              <a:rPr lang="en-US" sz="1800" dirty="0">
                <a:solidFill>
                  <a:srgbClr val="FFFFFF"/>
                </a:solidFill>
                <a:latin typeface="Aptos" pitchFamily="34" charset="0"/>
                <a:ea typeface="Aptos" pitchFamily="34" charset="-122"/>
                <a:cs typeface="Aptos" pitchFamily="34" charset="-120"/>
              </a:rPr>
              <a:t>Jude 24-25 — God’s keeping power</a:t>
            </a:r>
            <a:endParaRPr lang="en-US" sz="1800" dirty="0"/>
          </a:p>
        </p:txBody>
      </p:sp>
      <p:sp>
        <p:nvSpPr>
          <p:cNvPr id="11" name="Text 8"/>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3E9"/>
        </a:solidFill>
      </p:bgPr>
    </p:bg>
    <p:spTree>
      <p:nvGrpSpPr>
        <p:cNvPr id="1" name=""/>
        <p:cNvGrpSpPr/>
        <p:nvPr/>
      </p:nvGrpSpPr>
      <p:grpSpPr>
        <a:xfrm>
          <a:off x="0" y="0"/>
          <a:ext cx="0" cy="0"/>
          <a:chOff x="0" y="0"/>
          <a:chExt cx="0" cy="0"/>
        </a:xfrm>
      </p:grpSpPr>
      <p:pic>
        <p:nvPicPr>
          <p:cNvPr id="2" name="Image 0" descr="/mnt/data/_iknow_assets/bg1.jpg">    </p:cNvPr>
          <p:cNvPicPr>
            <a:picLocks noChangeAspect="1"/>
          </p:cNvPicPr>
          <p:nvPr/>
        </p:nvPicPr>
        <p:blipFill>
          <a:blip r:embed="rId1"/>
          <a:srcRect l="29364" r="29364" t="0" b="0"/>
          <a:stretch/>
        </p:blipFill>
        <p:spPr>
          <a:xfrm>
            <a:off x="0" y="0"/>
            <a:ext cx="5029200" cy="6858000"/>
          </a:xfrm>
          <a:prstGeom prst="rect">
            <a:avLst/>
          </a:prstGeom>
        </p:spPr>
      </p:pic>
      <p:sp>
        <p:nvSpPr>
          <p:cNvPr id="3" name="Shape 0"/>
          <p:cNvSpPr/>
          <p:nvPr/>
        </p:nvSpPr>
        <p:spPr>
          <a:xfrm>
            <a:off x="0" y="0"/>
            <a:ext cx="5029200" cy="6858000"/>
          </a:xfrm>
          <a:prstGeom prst="rect">
            <a:avLst/>
          </a:prstGeom>
          <a:solidFill>
            <a:srgbClr val="000000">
              <a:alpha val="58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0F2235"/>
                </a:solidFill>
                <a:latin typeface="Aptos Display" pitchFamily="34" charset="0"/>
                <a:ea typeface="Aptos Display" pitchFamily="34" charset="-122"/>
                <a:cs typeface="Aptos Display" pitchFamily="34" charset="-120"/>
              </a:rPr>
              <a:t>Hymn-Section Study 1</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Grace beyond explanation</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5486400" y="1280160"/>
            <a:ext cx="5852160" cy="4297680"/>
          </a:xfrm>
          <a:prstGeom prst="roundRect">
            <a:avLst>
              <a:gd name="adj" fmla="val 1702"/>
            </a:avLst>
          </a:prstGeom>
          <a:solidFill>
            <a:srgbClr val="FFFFFF"/>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5806440" y="1645920"/>
            <a:ext cx="5212080" cy="365760"/>
          </a:xfrm>
          <a:prstGeom prst="rect">
            <a:avLst/>
          </a:prstGeom>
          <a:noFill/>
          <a:ln/>
        </p:spPr>
        <p:txBody>
          <a:bodyPr wrap="square" lIns="0" tIns="0" rIns="0" bIns="0" rtlCol="0" anchor="ctr"/>
          <a:lstStyle/>
          <a:p>
            <a:pPr indent="0" marL="0">
              <a:buNone/>
            </a:pPr>
            <a:r>
              <a:rPr lang="en-US" sz="2400" b="1" dirty="0">
                <a:solidFill>
                  <a:srgbClr val="0F2235"/>
                </a:solidFill>
              </a:rPr>
              <a:t>The hymn begins with wonder.</a:t>
            </a:r>
            <a:endParaRPr lang="en-US" sz="2400" dirty="0"/>
          </a:p>
        </p:txBody>
      </p:sp>
      <p:sp>
        <p:nvSpPr>
          <p:cNvPr id="9" name="Text 6"/>
          <p:cNvSpPr/>
          <p:nvPr/>
        </p:nvSpPr>
        <p:spPr>
          <a:xfrm>
            <a:off x="5806440" y="2240280"/>
            <a:ext cx="5212080" cy="1417320"/>
          </a:xfrm>
          <a:prstGeom prst="rect">
            <a:avLst/>
          </a:prstGeom>
          <a:noFill/>
          <a:ln/>
        </p:spPr>
        <p:txBody>
          <a:bodyPr wrap="square" lIns="762" tIns="762" rIns="762" bIns="762" rtlCol="0" anchor="ctr">
            <a:normAutofit/>
          </a:bodyPr>
          <a:lstStyle/>
          <a:p>
            <a:pPr indent="0" marL="0">
              <a:buNone/>
            </a:pPr>
            <a:r>
              <a:rPr lang="en-US" sz="1900" dirty="0">
                <a:solidFill>
                  <a:srgbClr val="2B2A26"/>
                </a:solidFill>
                <a:latin typeface="Aptos" pitchFamily="34" charset="0"/>
                <a:ea typeface="Aptos" pitchFamily="34" charset="-122"/>
                <a:cs typeface="Aptos" pitchFamily="34" charset="-120"/>
              </a:rPr>
              <a:t>The believer cannot fully explain why God’s grace should reach him. Yet the answer to that wonder is not pride or despair, but thanksgiving. Ephesians 2 teaches that salvation is God’s gift, received by faith and not earned by works.</a:t>
            </a:r>
            <a:endParaRPr lang="en-US" sz="1900" dirty="0"/>
          </a:p>
        </p:txBody>
      </p:sp>
      <p:sp>
        <p:nvSpPr>
          <p:cNvPr id="10" name="Shape 7"/>
          <p:cNvSpPr/>
          <p:nvPr/>
        </p:nvSpPr>
        <p:spPr>
          <a:xfrm>
            <a:off x="5806440" y="4069080"/>
            <a:ext cx="411480" cy="411480"/>
          </a:xfrm>
          <a:prstGeom prst="heart">
            <a:avLst/>
          </a:prstGeom>
          <a:solidFill>
            <a:srgbClr val="D7A94B">
              <a:alpha val="95000"/>
            </a:srgbClr>
          </a:solidFill>
          <a:ln w="12700">
            <a:solidFill>
              <a:srgbClr val="D7A94B"/>
            </a:solidFill>
            <a:prstDash val="solid"/>
          </a:ln>
        </p:spPr>
      </p:sp>
      <p:sp>
        <p:nvSpPr>
          <p:cNvPr id="11" name="Text 8"/>
          <p:cNvSpPr/>
          <p:nvPr/>
        </p:nvSpPr>
        <p:spPr>
          <a:xfrm>
            <a:off x="6355080" y="4096512"/>
            <a:ext cx="4343400" cy="502920"/>
          </a:xfrm>
          <a:prstGeom prst="rect">
            <a:avLst/>
          </a:prstGeom>
          <a:noFill/>
          <a:ln/>
        </p:spPr>
        <p:txBody>
          <a:bodyPr wrap="square" lIns="762" tIns="762" rIns="762" bIns="762" rtlCol="0" anchor="ctr">
            <a:normAutofit/>
          </a:bodyPr>
          <a:lstStyle/>
          <a:p>
            <a:pPr indent="0" marL="0">
              <a:buNone/>
            </a:pPr>
            <a:r>
              <a:rPr lang="en-US" sz="1700" b="1" dirty="0">
                <a:solidFill>
                  <a:srgbClr val="8B3E18"/>
                </a:solidFill>
                <a:latin typeface="Aptos" pitchFamily="34" charset="0"/>
                <a:ea typeface="Aptos" pitchFamily="34" charset="-122"/>
                <a:cs typeface="Aptos" pitchFamily="34" charset="-120"/>
              </a:rPr>
              <a:t>Teaching emphasis: grace creates humility and gratitude before God.</a:t>
            </a:r>
            <a:endParaRPr lang="en-US" sz="1700" dirty="0"/>
          </a:p>
        </p:txBody>
      </p:sp>
      <p:sp>
        <p:nvSpPr>
          <p:cNvPr id="12" name="Text 9"/>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6C6255"/>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_iknow_assets/bg6.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8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Hymn-Section Study 2</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Faith awakened by the Word</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804672" y="1371600"/>
            <a:ext cx="5349240" cy="4206240"/>
          </a:xfrm>
          <a:prstGeom prst="roundRect">
            <a:avLst>
              <a:gd name="adj" fmla="val 1739"/>
            </a:avLst>
          </a:prstGeom>
          <a:solidFill>
            <a:srgbClr val="0F2235">
              <a:alpha val="92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1143000" y="1828800"/>
            <a:ext cx="4663440" cy="1143000"/>
          </a:xfrm>
          <a:prstGeom prst="rect">
            <a:avLst/>
          </a:prstGeom>
          <a:noFill/>
          <a:ln/>
        </p:spPr>
        <p:txBody>
          <a:bodyPr wrap="square" lIns="762" tIns="762" rIns="762" bIns="762" rtlCol="0" anchor="ctr">
            <a:normAutofit/>
          </a:bodyPr>
          <a:lstStyle/>
          <a:p>
            <a:pPr indent="0" marL="0">
              <a:buNone/>
            </a:pPr>
            <a:r>
              <a:rPr lang="en-US" sz="2200" b="1" dirty="0">
                <a:solidFill>
                  <a:srgbClr val="FFFFFF"/>
                </a:solidFill>
                <a:latin typeface="Aptos" pitchFamily="34" charset="0"/>
                <a:ea typeface="Aptos" pitchFamily="34" charset="-122"/>
                <a:cs typeface="Aptos" pitchFamily="34" charset="-120"/>
              </a:rPr>
              <a:t>The hymn’s questions do not end in vagueness. Faith comes through hearing God’s Word, and Christian confidence grows as Scripture directs us to Christ.</a:t>
            </a:r>
            <a:endParaRPr lang="en-US" sz="2200" dirty="0"/>
          </a:p>
        </p:txBody>
      </p:sp>
      <p:sp>
        <p:nvSpPr>
          <p:cNvPr id="9" name="Text 6"/>
          <p:cNvSpPr/>
          <p:nvPr/>
        </p:nvSpPr>
        <p:spPr>
          <a:xfrm>
            <a:off x="1143000" y="3246120"/>
            <a:ext cx="2286000" cy="228600"/>
          </a:xfrm>
          <a:prstGeom prst="rect">
            <a:avLst/>
          </a:prstGeom>
          <a:noFill/>
          <a:ln/>
        </p:spPr>
        <p:txBody>
          <a:bodyPr wrap="square" lIns="0" tIns="0" rIns="0" bIns="0" rtlCol="0" anchor="ctr"/>
          <a:lstStyle/>
          <a:p>
            <a:pPr indent="0" marL="0">
              <a:buNone/>
            </a:pPr>
            <a:r>
              <a:rPr lang="en-US" sz="1500" b="1" dirty="0">
                <a:solidFill>
                  <a:srgbClr val="F4D38C"/>
                </a:solidFill>
              </a:rPr>
              <a:t>Romans 10:17</a:t>
            </a:r>
            <a:endParaRPr lang="en-US" sz="1500" dirty="0"/>
          </a:p>
        </p:txBody>
      </p:sp>
      <p:sp>
        <p:nvSpPr>
          <p:cNvPr id="10" name="Text 7"/>
          <p:cNvSpPr/>
          <p:nvPr/>
        </p:nvSpPr>
        <p:spPr>
          <a:xfrm>
            <a:off x="1143000" y="3611880"/>
            <a:ext cx="4572000" cy="777240"/>
          </a:xfrm>
          <a:prstGeom prst="rect">
            <a:avLst/>
          </a:prstGeom>
          <a:noFill/>
          <a:ln/>
        </p:spPr>
        <p:txBody>
          <a:bodyPr wrap="square" lIns="762" tIns="762" rIns="762" bIns="762" rtlCol="0" anchor="ctr">
            <a:normAutofit/>
          </a:bodyPr>
          <a:lstStyle/>
          <a:p>
            <a:pPr indent="0" marL="0">
              <a:buNone/>
            </a:pPr>
            <a:r>
              <a:rPr lang="en-US" sz="1800" dirty="0">
                <a:solidFill>
                  <a:srgbClr val="F8F3E9"/>
                </a:solidFill>
                <a:latin typeface="Aptos" pitchFamily="34" charset="0"/>
                <a:ea typeface="Aptos" pitchFamily="34" charset="-122"/>
                <a:cs typeface="Aptos" pitchFamily="34" charset="-120"/>
              </a:rPr>
              <a:t>When feelings are uncertain, the church does not merely look inward. We listen again to the promise God has spoken.</a:t>
            </a:r>
            <a:endParaRPr lang="en-US" sz="1800" dirty="0"/>
          </a:p>
        </p:txBody>
      </p:sp>
      <p:sp>
        <p:nvSpPr>
          <p:cNvPr id="11" name="Text 8"/>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_iknow_assets/bg4.jpg">    </p:cNvPr>
          <p:cNvPicPr>
            <a:picLocks noChangeAspect="1"/>
          </p:cNvPicPr>
          <p:nvPr/>
        </p:nvPicPr>
        <p:blipFill>
          <a:blip r:embed="rId1"/>
          <a:srcRect l="0" r="0"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3000"/>
            </a:srgbClr>
          </a:solidFill>
          <a:ln w="12700">
            <a:solidFill>
              <a:srgbClr val="333333">
                <a:alpha val="0"/>
              </a:srgbClr>
            </a:solidFill>
            <a:prstDash val="solid"/>
          </a:ln>
        </p:spPr>
      </p:sp>
      <p:sp>
        <p:nvSpPr>
          <p:cNvPr id="4" name="Text 1"/>
          <p:cNvSpPr/>
          <p:nvPr/>
        </p:nvSpPr>
        <p:spPr>
          <a:xfrm>
            <a:off x="594360" y="320040"/>
            <a:ext cx="10881360" cy="457200"/>
          </a:xfrm>
          <a:prstGeom prst="rect">
            <a:avLst/>
          </a:prstGeom>
          <a:noFill/>
          <a:ln/>
        </p:spPr>
        <p:txBody>
          <a:bodyPr wrap="square" lIns="0" tIns="0" rIns="0" bIns="0" rtlCol="0" anchor="ct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Hymn-Section Study 3</a:t>
            </a:r>
            <a:endParaRPr lang="en-US" sz="3000" dirty="0"/>
          </a:p>
        </p:txBody>
      </p:sp>
      <p:sp>
        <p:nvSpPr>
          <p:cNvPr id="5" name="Text 2"/>
          <p:cNvSpPr/>
          <p:nvPr/>
        </p:nvSpPr>
        <p:spPr>
          <a:xfrm>
            <a:off x="630936" y="841248"/>
            <a:ext cx="9875520" cy="320040"/>
          </a:xfrm>
          <a:prstGeom prst="rect">
            <a:avLst/>
          </a:prstGeom>
          <a:noFill/>
          <a:ln/>
        </p:spPr>
        <p:txBody>
          <a:bodyPr wrap="square" lIns="0" tIns="0" rIns="0" bIns="0" rtlCol="0" anchor="ctr"/>
          <a:lstStyle/>
          <a:p>
            <a:pPr indent="0" marL="0">
              <a:buNone/>
            </a:pPr>
            <a:r>
              <a:rPr lang="en-US" sz="1500" i="1" dirty="0">
                <a:solidFill>
                  <a:srgbClr val="8B3E18"/>
                </a:solidFill>
                <a:latin typeface="Aptos" pitchFamily="34" charset="0"/>
                <a:ea typeface="Aptos" pitchFamily="34" charset="-122"/>
                <a:cs typeface="Aptos" pitchFamily="34" charset="-120"/>
              </a:rPr>
              <a:t>The Spirit’s hidden work</a:t>
            </a:r>
            <a:endParaRPr lang="en-US" sz="1500" dirty="0"/>
          </a:p>
        </p:txBody>
      </p:sp>
      <p:sp>
        <p:nvSpPr>
          <p:cNvPr id="6" name="Shape 3"/>
          <p:cNvSpPr/>
          <p:nvPr/>
        </p:nvSpPr>
        <p:spPr>
          <a:xfrm>
            <a:off x="548640" y="658368"/>
            <a:ext cx="11064240" cy="0"/>
          </a:xfrm>
          <a:prstGeom prst="line">
            <a:avLst/>
          </a:prstGeom>
          <a:noFill/>
          <a:ln w="13970">
            <a:solidFill>
              <a:srgbClr val="D7A94B">
                <a:alpha val="82000"/>
              </a:srgbClr>
            </a:solidFill>
            <a:prstDash val="solid"/>
          </a:ln>
        </p:spPr>
      </p:sp>
      <p:sp>
        <p:nvSpPr>
          <p:cNvPr id="7" name="Shape 4"/>
          <p:cNvSpPr/>
          <p:nvPr/>
        </p:nvSpPr>
        <p:spPr>
          <a:xfrm>
            <a:off x="6080760" y="1298448"/>
            <a:ext cx="5285232" cy="4407408"/>
          </a:xfrm>
          <a:prstGeom prst="roundRect">
            <a:avLst>
              <a:gd name="adj" fmla="val 1660"/>
            </a:avLst>
          </a:prstGeom>
          <a:solidFill>
            <a:srgbClr val="FFFFFF">
              <a:alpha val="95000"/>
            </a:srgbClr>
          </a:solidFill>
          <a:ln w="12700">
            <a:solidFill>
              <a:srgbClr val="FFFFFF">
                <a:alpha val="0"/>
              </a:srgbClr>
            </a:solidFill>
            <a:prstDash val="solid"/>
          </a:ln>
          <a:effectLst>
            <a:outerShdw sx="100000" sy="100000" kx="0" ky="0" algn="bl" rotWithShape="0" blurRad="25400" dist="12700" dir="2700000">
              <a:srgbClr val="000000">
                <a:alpha val="18000"/>
              </a:srgbClr>
            </a:outerShdw>
          </a:effectLst>
        </p:spPr>
      </p:sp>
      <p:sp>
        <p:nvSpPr>
          <p:cNvPr id="8" name="Text 5"/>
          <p:cNvSpPr/>
          <p:nvPr/>
        </p:nvSpPr>
        <p:spPr>
          <a:xfrm>
            <a:off x="6400800" y="1783080"/>
            <a:ext cx="4617720" cy="1280160"/>
          </a:xfrm>
          <a:prstGeom prst="rect">
            <a:avLst/>
          </a:prstGeom>
          <a:noFill/>
          <a:ln/>
        </p:spPr>
        <p:txBody>
          <a:bodyPr wrap="square" lIns="762" tIns="762" rIns="762" bIns="762" rtlCol="0" anchor="ctr">
            <a:normAutofit/>
          </a:bodyPr>
          <a:lstStyle/>
          <a:p>
            <a:pPr indent="0" marL="0">
              <a:buNone/>
            </a:pPr>
            <a:r>
              <a:rPr lang="en-US" sz="2100" b="1" dirty="0">
                <a:solidFill>
                  <a:srgbClr val="2B2A26"/>
                </a:solidFill>
                <a:latin typeface="Aptos" pitchFamily="34" charset="0"/>
                <a:ea typeface="Aptos" pitchFamily="34" charset="-122"/>
                <a:cs typeface="Aptos" pitchFamily="34" charset="-120"/>
              </a:rPr>
              <a:t>The inward work of the Spirit cannot be reduced to a formula. The hymn admits this mystery while still confessing that God truly convicts, awakens, and leads sinners toward Christ.</a:t>
            </a:r>
            <a:endParaRPr lang="en-US" sz="2100" dirty="0"/>
          </a:p>
        </p:txBody>
      </p:sp>
      <p:sp>
        <p:nvSpPr>
          <p:cNvPr id="9" name="Text 6"/>
          <p:cNvSpPr/>
          <p:nvPr/>
        </p:nvSpPr>
        <p:spPr>
          <a:xfrm>
            <a:off x="6400800" y="3401568"/>
            <a:ext cx="4572000" cy="1463040"/>
          </a:xfrm>
          <a:prstGeom prst="rect">
            <a:avLst/>
          </a:prstGeom>
          <a:noFill/>
          <a:ln/>
        </p:spPr>
        <p:txBody>
          <a:bodyPr wrap="square" lIns="1016" tIns="1016" rIns="1016" bIns="1016" rtlCol="0" anchor="ctr">
            <a:normAutofit/>
          </a:bodyPr>
          <a:lstStyle/>
          <a:p>
            <a:r>
              <a:rPr lang="en-US" sz="1600" dirty="0">
                <a:solidFill>
                  <a:srgbClr val="2B2A26"/>
                </a:solidFill>
                <a:latin typeface="Aptos" pitchFamily="34" charset="0"/>
                <a:ea typeface="Aptos" pitchFamily="34" charset="-122"/>
                <a:cs typeface="Aptos" pitchFamily="34" charset="-120"/>
              </a:rPr>
              <a:t>The Spirit convicts concerning sin, righteousness, and judgment.</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Conviction is mercy, not mere accusation.</a:t>
            </a:r>
            <a:pPr indent="0" marL="0">
              <a:buNone/>
            </a:pPr>
            <a:r>
              <a:rPr lang="en-US" sz="1600" dirty="0">
                <a:solidFill>
                  <a:srgbClr val="2B2A26"/>
                </a:solidFill>
                <a:latin typeface="Aptos" pitchFamily="34" charset="0"/>
                <a:ea typeface="Aptos" pitchFamily="34" charset="-122"/>
                <a:cs typeface="Aptos" pitchFamily="34" charset="-120"/>
              </a:rPr>
              <a:t>
</a:t>
            </a:r>
            <a:endParaRPr lang="en-US" sz="1600" dirty="0"/>
          </a:p>
          <a:p>
            <a:r>
              <a:rPr lang="en-US" sz="1600" dirty="0">
                <a:solidFill>
                  <a:srgbClr val="2B2A26"/>
                </a:solidFill>
                <a:latin typeface="Aptos" pitchFamily="34" charset="0"/>
                <a:ea typeface="Aptos" pitchFamily="34" charset="-122"/>
                <a:cs typeface="Aptos" pitchFamily="34" charset="-120"/>
              </a:rPr>
              <a:t>Spiritual life begins and continues by God’s gracious work.</a:t>
            </a:r>
            <a:endParaRPr lang="en-US" sz="1600" dirty="0"/>
          </a:p>
        </p:txBody>
      </p:sp>
      <p:sp>
        <p:nvSpPr>
          <p:cNvPr id="10" name="Text 7"/>
          <p:cNvSpPr/>
          <p:nvPr/>
        </p:nvSpPr>
        <p:spPr>
          <a:xfrm>
            <a:off x="502920" y="6528816"/>
            <a:ext cx="5760720" cy="164592"/>
          </a:xfrm>
          <a:prstGeom prst="rect">
            <a:avLst/>
          </a:prstGeom>
          <a:noFill/>
          <a:ln/>
        </p:spPr>
        <p:txBody>
          <a:bodyPr wrap="square" lIns="0" tIns="0" rIns="0" bIns="0" rtlCol="0" anchor="ctr"/>
          <a:lstStyle/>
          <a:p>
            <a:pPr indent="0" marL="0">
              <a:buNone/>
            </a:pPr>
            <a:r>
              <a:rPr lang="en-US" sz="650" dirty="0">
                <a:solidFill>
                  <a:srgbClr val="E9E1D4"/>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Know Not Why God's Wondrous Grace</dc:title>
  <dc:subject>Hymn study resource</dc:subject>
  <dc:creator>HymnInfo.com</dc:creator>
  <cp:lastModifiedBy>HymnInfo.com</cp:lastModifiedBy>
  <cp:revision>1</cp:revision>
  <dcterms:created xsi:type="dcterms:W3CDTF">2026-07-08T04:00:42Z</dcterms:created>
  <dcterms:modified xsi:type="dcterms:W3CDTF">2026-07-08T04:00:42Z</dcterms:modified>
</cp:coreProperties>
</file>