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presProps" Target="presProps.xml"/>
  <Relationship Id="rId9" Type="http://schemas.openxmlformats.org/officeDocument/2006/relationships/viewProps" Target="viewProps.xml"/>
  <Relationship Id="rId1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918855"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1E3A5F">
              <a:alpha val="100000"/>
            </a:srgbClr>
          </a:solidFill>
          <a:ln w="9525">
            <a:noFill/>
          </a:ln>
        </p:spPr>
        <p:txBody>
          <a:bodyPr vertOverflow="clip" rtlCol="0" anchor="ctr"/>
          <a:lstStyle/>
          <a:p>
            <a:pPr algn="ctr"/>
            <a:r>
              <a:t/>
            </a:r>
          </a:p>
        </p:txBody>
      </p:sp>
      <p:sp>
        <p:nvSpPr>
          <p:cNvPr id="3" name="" descr=""/>
          <p:cNvSpPr/>
          <p:nvPr/>
        </p:nvSpPr>
        <p:spPr>
          <a:xfrm>
            <a:off x="447675" y="495300"/>
            <a:ext cx="57150" cy="3943350"/>
          </a:xfrm>
          <a:prstGeom prst="rect">
            <a:avLst/>
          </a:prstGeom>
          <a:solidFill>
            <a:srgbClr val="C8A951">
              <a:alpha val="100000"/>
            </a:srgbClr>
          </a:solidFill>
          <a:ln w="9525">
            <a:noFill/>
          </a:ln>
        </p:spPr>
        <p:txBody>
          <a:bodyPr vertOverflow="clip" rtlCol="0" anchor="ctr"/>
          <a:lstStyle/>
          <a:p>
            <a:pPr algn="ctr"/>
            <a:r>
              <a:t/>
            </a:r>
          </a:p>
        </p:txBody>
      </p:sp>
      <p:sp>
        <p:nvSpPr>
          <p:cNvPr id="4" name="" descr=""/>
          <p:cNvSpPr/>
          <p:nvPr/>
        </p:nvSpPr>
        <p:spPr>
          <a:xfrm>
            <a:off x="7391400" y="723900"/>
            <a:ext cx="161925" cy="3190875"/>
          </a:xfrm>
          <a:prstGeom prst="rect">
            <a:avLst/>
          </a:prstGeom>
          <a:solidFill>
            <a:srgbClr val="C8A951">
              <a:alpha val="100000"/>
            </a:srgbClr>
          </a:solidFill>
          <a:ln w="9525">
            <a:noFill/>
          </a:ln>
        </p:spPr>
        <p:txBody>
          <a:bodyPr vertOverflow="clip" rtlCol="0" anchor="ctr"/>
          <a:lstStyle/>
          <a:p>
            <a:pPr algn="ctr"/>
            <a:r>
              <a:t/>
            </a:r>
          </a:p>
        </p:txBody>
      </p:sp>
      <p:sp>
        <p:nvSpPr>
          <p:cNvPr id="5" name="" descr=""/>
          <p:cNvSpPr/>
          <p:nvPr/>
        </p:nvSpPr>
        <p:spPr>
          <a:xfrm>
            <a:off x="6619875" y="1504950"/>
            <a:ext cx="1714500" cy="161925"/>
          </a:xfrm>
          <a:prstGeom prst="rect">
            <a:avLst/>
          </a:prstGeom>
          <a:solidFill>
            <a:srgbClr val="C8A951">
              <a:alpha val="100000"/>
            </a:srgbClr>
          </a:solidFill>
          <a:ln w="9525">
            <a:noFill/>
          </a:ln>
        </p:spPr>
        <p:txBody>
          <a:bodyPr vertOverflow="clip" rtlCol="0" anchor="ctr"/>
          <a:lstStyle/>
          <a:p>
            <a:pPr algn="ctr"/>
            <a:r>
              <a:t/>
            </a:r>
          </a:p>
        </p:txBody>
      </p:sp>
      <p:sp>
        <p:nvSpPr>
          <p:cNvPr id="6" name=""/>
          <p:cNvSpPr txBox="1"/>
          <p:nvPr/>
        </p:nvSpPr>
        <p:spPr>
          <a:xfrm>
            <a:off x="685800" y="1133475"/>
            <a:ext cx="5553075" cy="102870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Let There Be Peace on Earth]]></a:t>
            </a:r>
          </a:p>
        </p:txBody>
      </p:sp>
      <p:sp>
        <p:nvSpPr>
          <p:cNvPr id="7" name=""/>
          <p:cNvSpPr txBox="1"/>
          <p:nvPr/>
        </p:nvSpPr>
        <p:spPr>
          <a:xfrm>
            <a:off x="685800" y="2228850"/>
            <a:ext cx="5276850" cy="409575"/>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i="1" strike="noStrike" sz="2000" spc="0" u="none" cap="none">
                <a:solidFill>
                  <a:srgbClr val="C8A951">
                    <a:alpha val="100000"/>
                  </a:srgbClr>
                </a:solidFill>
                <a:latin typeface="Calibri"/>
              </a:rPr>
              <a:t><![CDATA[Teaching Guide]]></a:t>
            </a:r>
          </a:p>
        </p:txBody>
      </p:sp>
      <p:sp>
        <p:nvSpPr>
          <p:cNvPr id="8" name=""/>
          <p:cNvSpPr txBox="1"/>
          <p:nvPr/>
        </p:nvSpPr>
        <p:spPr>
          <a:xfrm>
            <a:off x="685800" y="2914650"/>
            <a:ext cx="5419725" cy="923925"/>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strike="noStrike" sz="1000" spc="0" u="none" cap="none">
                <a:solidFill>
                  <a:srgbClr val="FFFFFF">
                    <a:alpha val="100000"/>
                  </a:srgbClr>
                </a:solidFill>
                <a:latin typeface="Calibri"/>
              </a:rPr>
              <a:t><![CDATA[Full lyrics and sheet music are not included because this hymn is not currently marked as public domain in the HymnInfo database. Please consult a licensed hymnal or authorized publisher for the complete text and music.]]></a:t>
            </a:r>
          </a:p>
        </p:txBody>
      </p:sp>
      <p:sp>
        <p:nvSpPr>
          <p:cNvPr id="9"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10"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EEF3FA">
              <a:alpha val="100000"/>
            </a:srgbClr>
          </a:solidFill>
          <a:ln w="9525">
            <a:noFill/>
          </a:ln>
        </p:spPr>
        <p:txBody>
          <a:bodyPr vertOverflow="clip" rtlCol="0" anchor="ctr"/>
          <a:lstStyle/>
          <a:p>
            <a:pPr algn="ctr"/>
            <a:r>
              <a:t/>
            </a:r>
          </a:p>
        </p:txBody>
      </p:sp>
      <p:sp>
        <p:nvSpPr>
          <p:cNvPr id="3" name="" descr=""/>
          <p:cNvSpPr/>
          <p:nvPr/>
        </p:nvSpPr>
        <p:spPr>
          <a:xfrm>
            <a:off x="0" y="0"/>
            <a:ext cx="9144000" cy="771525"/>
          </a:xfrm>
          <a:prstGeom prst="rect">
            <a:avLst/>
          </a:prstGeom>
          <a:solidFill>
            <a:srgbClr val="1E3A5F">
              <a:alpha val="100000"/>
            </a:srgbClr>
          </a:solidFill>
          <a:ln w="9525">
            <a:noFill/>
          </a:ln>
        </p:spPr>
        <p:txBody>
          <a:bodyPr vertOverflow="clip" rtlCol="0" anchor="ctr"/>
          <a:lstStyle/>
          <a:p>
            <a:pPr algn="ctr"/>
            <a:r>
              <a:t/>
            </a:r>
          </a:p>
        </p:txBody>
      </p:sp>
      <p:sp>
        <p:nvSpPr>
          <p:cNvPr id="4" name=""/>
          <p:cNvSpPr txBox="1"/>
          <p:nvPr/>
        </p:nvSpPr>
        <p:spPr>
          <a:xfrm>
            <a:off x="495300" y="57150"/>
            <a:ext cx="8162925" cy="62865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200" spc="0" u="none" cap="none">
                <a:solidFill>
                  <a:srgbClr val="FFFFFF">
                    <a:alpha val="100000"/>
                  </a:srgbClr>
                </a:solidFill>
                <a:latin typeface="Calibri"/>
              </a:rPr>
              <a:t><![CDATA[Overview]]></a:t>
            </a:r>
          </a:p>
        </p:txBody>
      </p:sp>
      <p:sp>
        <p:nvSpPr>
          <p:cNvPr id="5" name="" descr=""/>
          <p:cNvSpPr/>
          <p:nvPr/>
        </p:nvSpPr>
        <p:spPr>
          <a:xfrm>
            <a:off x="533400" y="1019175"/>
            <a:ext cx="8077200" cy="3514725"/>
          </a:xfrm>
          <a:prstGeom prst="rect">
            <a:avLst/>
          </a:prstGeom>
          <a:solidFill>
            <a:srgbClr val="FFFFFF">
              <a:alpha val="100000"/>
            </a:srgbClr>
          </a:solidFill>
          <a:ln w="9525">
            <a:noFill/>
          </a:ln>
        </p:spPr>
        <p:txBody>
          <a:bodyPr vertOverflow="clip" rtlCol="0" anchor="ctr"/>
          <a:lstStyle/>
          <a:p>
            <a:pPr algn="ctr"/>
            <a:r>
              <a:t/>
            </a:r>
          </a:p>
        </p:txBody>
      </p:sp>
      <p:sp>
        <p:nvSpPr>
          <p:cNvPr id="6" name="" descr=""/>
          <p:cNvSpPr/>
          <p:nvPr/>
        </p:nvSpPr>
        <p:spPr>
          <a:xfrm>
            <a:off x="533400" y="1019175"/>
            <a:ext cx="85725" cy="3514725"/>
          </a:xfrm>
          <a:prstGeom prst="rect">
            <a:avLst/>
          </a:prstGeom>
          <a:solidFill>
            <a:srgbClr val="C8A951">
              <a:alpha val="100000"/>
            </a:srgbClr>
          </a:solidFill>
          <a:ln w="9525">
            <a:noFill/>
          </a:ln>
        </p:spPr>
        <p:txBody>
          <a:bodyPr vertOverflow="clip" rtlCol="0" anchor="ctr"/>
          <a:lstStyle/>
          <a:p>
            <a:pPr algn="ctr"/>
            <a:r>
              <a:t/>
            </a:r>
          </a:p>
        </p:txBody>
      </p:sp>
      <p:sp>
        <p:nvSpPr>
          <p:cNvPr id="7" name=""/>
          <p:cNvSpPr txBox="1"/>
          <p:nvPr/>
        </p:nvSpPr>
        <p:spPr>
          <a:xfrm>
            <a:off x="790575" y="1200150"/>
            <a:ext cx="7439025" cy="3124200"/>
          </a:xfrm>
          <a:prstGeom prst="rect">
            <a:avLst/>
          </a:prstGeom>
          <a:noFill/>
        </p:spPr>
        <p:txBody>
          <a:bodyPr anchorCtr="0" rtlCol="0" vertOverflow="clip" vert="horz" bIns="38100" lIns="57150" rIns="57150" tIns="38100">
            <a:spAutoFit/>
          </a:bodyPr>
          <a:lstStyle/>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Let There Be Peace on Earth is a twentieth-century inspirational song that has become part of the worship repertoire of many churches.]]></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Its central concern is peace understood not merely as a distant political ideal but as a moral responsibility practiced by individuals and communities.]]></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 song asks singers to connect the hope for a more peaceful world with their own conduct, relationships, and willingness to live differently.]]></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For Christian use, the song can be read alongside Jesus’ blessing of peacemakers, Paul’s call to pursue peace with others, and the prophetic hope that violence will ultimately give way to a just peace.]]></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 text itself was written for an intentionally diverse setting rather than as a narrowly confessional Christian hymn, so its theological meaning depends partly on the worship context in which it is sung.]]></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EEF3FA">
              <a:alpha val="100000"/>
            </a:srgbClr>
          </a:solidFill>
          <a:ln w="9525">
            <a:noFill/>
          </a:ln>
        </p:spPr>
        <p:txBody>
          <a:bodyPr vertOverflow="clip" rtlCol="0" anchor="ctr"/>
          <a:lstStyle/>
          <a:p>
            <a:pPr algn="ctr"/>
            <a:r>
              <a:t/>
            </a:r>
          </a:p>
        </p:txBody>
      </p:sp>
      <p:sp>
        <p:nvSpPr>
          <p:cNvPr id="3" name="" descr=""/>
          <p:cNvSpPr/>
          <p:nvPr/>
        </p:nvSpPr>
        <p:spPr>
          <a:xfrm>
            <a:off x="0" y="0"/>
            <a:ext cx="9144000" cy="771525"/>
          </a:xfrm>
          <a:prstGeom prst="rect">
            <a:avLst/>
          </a:prstGeom>
          <a:solidFill>
            <a:srgbClr val="1E3A5F">
              <a:alpha val="100000"/>
            </a:srgbClr>
          </a:solidFill>
          <a:ln w="9525">
            <a:noFill/>
          </a:ln>
        </p:spPr>
        <p:txBody>
          <a:bodyPr vertOverflow="clip" rtlCol="0" anchor="ctr"/>
          <a:lstStyle/>
          <a:p>
            <a:pPr algn="ctr"/>
            <a:r>
              <a:t/>
            </a:r>
          </a:p>
        </p:txBody>
      </p:sp>
      <p:sp>
        <p:nvSpPr>
          <p:cNvPr id="4" name=""/>
          <p:cNvSpPr txBox="1"/>
          <p:nvPr/>
        </p:nvSpPr>
        <p:spPr>
          <a:xfrm>
            <a:off x="495300" y="57150"/>
            <a:ext cx="8162925" cy="62865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200" spc="0" u="none" cap="none">
                <a:solidFill>
                  <a:srgbClr val="FFFFFF">
                    <a:alpha val="100000"/>
                  </a:srgbClr>
                </a:solidFill>
                <a:latin typeface="Calibri"/>
              </a:rPr>
              <a:t><![CDATA[Theological Reflection]]></a:t>
            </a:r>
          </a:p>
        </p:txBody>
      </p:sp>
      <p:sp>
        <p:nvSpPr>
          <p:cNvPr id="5" name="" descr=""/>
          <p:cNvSpPr/>
          <p:nvPr/>
        </p:nvSpPr>
        <p:spPr>
          <a:xfrm>
            <a:off x="533400" y="1019175"/>
            <a:ext cx="8077200" cy="3514725"/>
          </a:xfrm>
          <a:prstGeom prst="rect">
            <a:avLst/>
          </a:prstGeom>
          <a:solidFill>
            <a:srgbClr val="FFFFFF">
              <a:alpha val="100000"/>
            </a:srgbClr>
          </a:solidFill>
          <a:ln w="9525">
            <a:noFill/>
          </a:ln>
        </p:spPr>
        <p:txBody>
          <a:bodyPr vertOverflow="clip" rtlCol="0" anchor="ctr"/>
          <a:lstStyle/>
          <a:p>
            <a:pPr algn="ctr"/>
            <a:r>
              <a:t/>
            </a:r>
          </a:p>
        </p:txBody>
      </p:sp>
      <p:sp>
        <p:nvSpPr>
          <p:cNvPr id="6" name="" descr=""/>
          <p:cNvSpPr/>
          <p:nvPr/>
        </p:nvSpPr>
        <p:spPr>
          <a:xfrm>
            <a:off x="533400" y="1019175"/>
            <a:ext cx="85725" cy="3514725"/>
          </a:xfrm>
          <a:prstGeom prst="rect">
            <a:avLst/>
          </a:prstGeom>
          <a:solidFill>
            <a:srgbClr val="C8A951">
              <a:alpha val="100000"/>
            </a:srgbClr>
          </a:solidFill>
          <a:ln w="9525">
            <a:noFill/>
          </a:ln>
        </p:spPr>
        <p:txBody>
          <a:bodyPr vertOverflow="clip" rtlCol="0" anchor="ctr"/>
          <a:lstStyle/>
          <a:p>
            <a:pPr algn="ctr"/>
            <a:r>
              <a:t/>
            </a:r>
          </a:p>
        </p:txBody>
      </p:sp>
      <p:sp>
        <p:nvSpPr>
          <p:cNvPr id="7" name=""/>
          <p:cNvSpPr txBox="1"/>
          <p:nvPr/>
        </p:nvSpPr>
        <p:spPr>
          <a:xfrm>
            <a:off x="790575" y="1200150"/>
            <a:ext cx="7439025" cy="3124200"/>
          </a:xfrm>
          <a:prstGeom prst="rect">
            <a:avLst/>
          </a:prstGeom>
          <a:noFill/>
        </p:spPr>
        <p:txBody>
          <a:bodyPr anchorCtr="0" rtlCol="0" vertOverflow="clip" vert="horz" bIns="38100" lIns="57150" rIns="57150" tIns="38100">
            <a:spAutoFit/>
          </a:bodyPr>
          <a:lstStyle/>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 song’s strongest theological theme is peacemaking as vocation.]]></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Christian peace is not simply an inner feeling or the absence of open conflict.]]></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It includes the work of reconciliation, truthful speech, restraint from retaliation, forgiveness, justice, and practices that make restored relationships possible.]]></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Jesus’ blessing of peacemakers gives this ethical responsibility a specifically Christian foundation.]]></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A second theme is the relationship between personal transformation and social responsibility.]]></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EEF3FA">
              <a:alpha val="100000"/>
            </a:srgbClr>
          </a:solidFill>
          <a:ln w="9525">
            <a:noFill/>
          </a:ln>
        </p:spPr>
        <p:txBody>
          <a:bodyPr vertOverflow="clip" rtlCol="0" anchor="ctr"/>
          <a:lstStyle/>
          <a:p>
            <a:pPr algn="ctr"/>
            <a:r>
              <a:t/>
            </a:r>
          </a:p>
        </p:txBody>
      </p:sp>
      <p:sp>
        <p:nvSpPr>
          <p:cNvPr id="3" name="" descr=""/>
          <p:cNvSpPr/>
          <p:nvPr/>
        </p:nvSpPr>
        <p:spPr>
          <a:xfrm>
            <a:off x="0" y="0"/>
            <a:ext cx="9144000" cy="771525"/>
          </a:xfrm>
          <a:prstGeom prst="rect">
            <a:avLst/>
          </a:prstGeom>
          <a:solidFill>
            <a:srgbClr val="1E3A5F">
              <a:alpha val="100000"/>
            </a:srgbClr>
          </a:solidFill>
          <a:ln w="9525">
            <a:noFill/>
          </a:ln>
        </p:spPr>
        <p:txBody>
          <a:bodyPr vertOverflow="clip" rtlCol="0" anchor="ctr"/>
          <a:lstStyle/>
          <a:p>
            <a:pPr algn="ctr"/>
            <a:r>
              <a:t/>
            </a:r>
          </a:p>
        </p:txBody>
      </p:sp>
      <p:sp>
        <p:nvSpPr>
          <p:cNvPr id="4" name=""/>
          <p:cNvSpPr txBox="1"/>
          <p:nvPr/>
        </p:nvSpPr>
        <p:spPr>
          <a:xfrm>
            <a:off x="495300" y="57150"/>
            <a:ext cx="8162925" cy="62865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200" spc="0" u="none" cap="none">
                <a:solidFill>
                  <a:srgbClr val="FFFFFF">
                    <a:alpha val="100000"/>
                  </a:srgbClr>
                </a:solidFill>
                <a:latin typeface="Calibri"/>
              </a:rPr>
              <a:t><![CDATA[Application]]></a:t>
            </a:r>
          </a:p>
        </p:txBody>
      </p:sp>
      <p:sp>
        <p:nvSpPr>
          <p:cNvPr id="5" name="" descr=""/>
          <p:cNvSpPr/>
          <p:nvPr/>
        </p:nvSpPr>
        <p:spPr>
          <a:xfrm>
            <a:off x="533400" y="1019175"/>
            <a:ext cx="8077200" cy="3514725"/>
          </a:xfrm>
          <a:prstGeom prst="rect">
            <a:avLst/>
          </a:prstGeom>
          <a:solidFill>
            <a:srgbClr val="FFFFFF">
              <a:alpha val="100000"/>
            </a:srgbClr>
          </a:solidFill>
          <a:ln w="9525">
            <a:noFill/>
          </a:ln>
        </p:spPr>
        <p:txBody>
          <a:bodyPr vertOverflow="clip" rtlCol="0" anchor="ctr"/>
          <a:lstStyle/>
          <a:p>
            <a:pPr algn="ctr"/>
            <a:r>
              <a:t/>
            </a:r>
          </a:p>
        </p:txBody>
      </p:sp>
      <p:sp>
        <p:nvSpPr>
          <p:cNvPr id="6" name="" descr=""/>
          <p:cNvSpPr/>
          <p:nvPr/>
        </p:nvSpPr>
        <p:spPr>
          <a:xfrm>
            <a:off x="533400" y="1019175"/>
            <a:ext cx="85725" cy="3514725"/>
          </a:xfrm>
          <a:prstGeom prst="rect">
            <a:avLst/>
          </a:prstGeom>
          <a:solidFill>
            <a:srgbClr val="C8A951">
              <a:alpha val="100000"/>
            </a:srgbClr>
          </a:solidFill>
          <a:ln w="9525">
            <a:noFill/>
          </a:ln>
        </p:spPr>
        <p:txBody>
          <a:bodyPr vertOverflow="clip" rtlCol="0" anchor="ctr"/>
          <a:lstStyle/>
          <a:p>
            <a:pPr algn="ctr"/>
            <a:r>
              <a:t/>
            </a:r>
          </a:p>
        </p:txBody>
      </p:sp>
      <p:sp>
        <p:nvSpPr>
          <p:cNvPr id="7" name=""/>
          <p:cNvSpPr txBox="1"/>
          <p:nvPr/>
        </p:nvSpPr>
        <p:spPr>
          <a:xfrm>
            <a:off x="790575" y="1200150"/>
            <a:ext cx="7439025" cy="3124200"/>
          </a:xfrm>
          <a:prstGeom prst="rect">
            <a:avLst/>
          </a:prstGeom>
          <a:noFill/>
        </p:spPr>
        <p:txBody>
          <a:bodyPr anchorCtr="0" rtlCol="0" vertOverflow="clip" vert="horz" bIns="38100" lIns="57150" rIns="57150" tIns="38100">
            <a:spAutoFit/>
          </a:bodyPr>
          <a:lstStyle/>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Examine one relationship in which pride, resentment, avoidance, or careless speech is obstructing peace, and take a concrete step toward reconciliation.]]></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Practice peacemaking as more than politeness by combining forgiveness with truth, justice, accountability, and concern for the vulnerable.]]></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Use Romans 12:18 to distinguish faithful responsibility from the unrealistic belief that one person can control every conflict or guarantee every outcome.]]></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Pray for communities and nations affected by violence while also supporting practical efforts that reduce hostility, protect human dignity, and build trust.]]></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Let Christian worship form habits of listening, patience, repentance, hospitality, and non-retaliation that can be carried into family, church, workplace, and civic life.]]></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1E3A5F">
              <a:alpha val="100000"/>
            </a:srgbClr>
          </a:solidFill>
          <a:ln w="9525">
            <a:noFill/>
          </a:ln>
        </p:spPr>
        <p:txBody>
          <a:bodyPr vertOverflow="clip" rtlCol="0" anchor="ctr"/>
          <a:lstStyle/>
          <a:p>
            <a:pPr algn="ctr"/>
            <a:r>
              <a:t/>
            </a:r>
          </a:p>
        </p:txBody>
      </p:sp>
      <p:sp>
        <p:nvSpPr>
          <p:cNvPr id="3" name="" descr=""/>
          <p:cNvSpPr/>
          <p:nvPr/>
        </p:nvSpPr>
        <p:spPr>
          <a:xfrm>
            <a:off x="723900" y="723900"/>
            <a:ext cx="7705725" cy="3733800"/>
          </a:xfrm>
          <a:prstGeom prst="rect">
            <a:avLst/>
          </a:prstGeom>
          <a:solidFill>
            <a:srgbClr val="1E3A5F">
              <a:alpha val="100000"/>
            </a:srgbClr>
          </a:solidFill>
          <a:ln w="9525">
            <a:noFill/>
          </a:ln>
        </p:spPr>
        <p:txBody>
          <a:bodyPr vertOverflow="clip" rtlCol="0" anchor="ctr"/>
          <a:lstStyle/>
          <a:p>
            <a:pPr algn="ctr"/>
            <a:r>
              <a:t/>
            </a:r>
          </a:p>
        </p:txBody>
      </p:sp>
      <p:sp>
        <p:nvSpPr>
          <p:cNvPr id="4" name="" descr=""/>
          <p:cNvSpPr/>
          <p:nvPr/>
        </p:nvSpPr>
        <p:spPr>
          <a:xfrm>
            <a:off x="1409700" y="1181100"/>
            <a:ext cx="57150" cy="2676525"/>
          </a:xfrm>
          <a:prstGeom prst="rect">
            <a:avLst/>
          </a:prstGeom>
          <a:solidFill>
            <a:srgbClr val="C8A951">
              <a:alpha val="100000"/>
            </a:srgbClr>
          </a:solidFill>
          <a:ln w="9525">
            <a:noFill/>
          </a:ln>
        </p:spPr>
        <p:txBody>
          <a:bodyPr vertOverflow="clip" rtlCol="0" anchor="ctr"/>
          <a:lstStyle/>
          <a:p>
            <a:pPr algn="ctr"/>
            <a:r>
              <a:t/>
            </a:r>
          </a:p>
        </p:txBody>
      </p:sp>
      <p:sp>
        <p:nvSpPr>
          <p:cNvPr id="5" name=""/>
          <p:cNvSpPr txBox="1"/>
          <p:nvPr/>
        </p:nvSpPr>
        <p:spPr>
          <a:xfrm>
            <a:off x="1752600" y="1181100"/>
            <a:ext cx="5619750" cy="619125"/>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800" spc="0" u="none" cap="none">
                <a:solidFill>
                  <a:srgbClr val="C8A951">
                    <a:alpha val="100000"/>
                  </a:srgbClr>
                </a:solidFill>
                <a:latin typeface="Calibri"/>
              </a:rPr>
              <a:t><![CDATA[Use & Share with Care]]></a:t>
            </a:r>
          </a:p>
        </p:txBody>
      </p:sp>
      <p:sp>
        <p:nvSpPr>
          <p:cNvPr id="6" name=""/>
          <p:cNvSpPr txBox="1"/>
          <p:nvPr/>
        </p:nvSpPr>
        <p:spPr>
          <a:xfrm>
            <a:off x="1752600" y="1933575"/>
            <a:ext cx="5619750" cy="1609725"/>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strike="noStrike" sz="1800" spc="0" u="none" cap="none">
                <a:solidFill>
                  <a:srgbClr val="FFFFFF">
                    <a:alpha val="100000"/>
                  </a:srgbClr>
                </a:solidFill>
                <a:latin typeface="Calibri"/>
              </a:rPr>
              <a:t><![CDATA[© HymnInfo.com. Free for personal, church, classroom, and small-group teaching use. Please do not sell, repost, or redistribute as downloadable files without permission.]]></a:t>
            </a:r>
          </a:p>
        </p:txBody>
      </p:sp>
      <p:sp>
        <p:nvSpPr>
          <p:cNvPr id="7"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8"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theme/theme1.xml><?xml version="1.0" encoding="utf-8"?>
<a:theme xmlns:a="http://schemas.openxmlformats.org/drawingml/2006/main" name="Theme90">
  <a:themeElements>
    <a:clrScheme name="Theme9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HymnInfo.com</Company>
  <LinksUpToDate>false</LinksUpToDate>
  <SharedDoc>false</SharedDoc>
  <HyperlinksChanged>false</HyperlinksChanged>
  <AppVersion>12.0000</AppVersion>
  <Manager/>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HymnInfo.com</dc:creator>
  <cp:lastModifiedBy>HymnInfo.com</cp:lastModifiedBy>
  <dcterms:created xsi:type="dcterms:W3CDTF">2026-08-28T07:36:22Z</dcterms:created>
  <dcterms:modified xsi:type="dcterms:W3CDTF">2026-08-28T07:36:22Z</dcterms:modified>
  <dc:title>Let There Be Peace on Earth Teaching Guide</dc:title>
  <dc:description>Hymn study resource prepared by HymnInfo.com.</dc:description>
  <dc:subject>Hymn study resource</dc:subject>
  <cp:keywords>hymn study, Christian worship, church teaching, HymnInfo</cp:keywords>
  <cp:category/>
  <cp:revision/>
  <cp:contentStatus/>
</cp:coreProperties>
</file>