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hi_assets/hero_dark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58368" y="1865376"/>
            <a:ext cx="4754880" cy="6858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Shout to the Lord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685800" y="2679192"/>
            <a:ext cx="4297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F1C96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Teaching Guide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704088" y="3246120"/>
            <a:ext cx="44805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F7F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Worshiping Christ with every breath, and joining creation’s praise.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713232" y="1161288"/>
            <a:ext cx="5029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E0B2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✝</a:t>
            </a:r>
            <a:endParaRPr lang="en-US" sz="2400" dirty="0"/>
          </a:p>
        </p:txBody>
      </p:sp>
      <p:sp>
        <p:nvSpPr>
          <p:cNvPr id="7" name="Text 4"/>
          <p:cNvSpPr/>
          <p:nvPr/>
        </p:nvSpPr>
        <p:spPr>
          <a:xfrm>
            <a:off x="411480" y="6537960"/>
            <a:ext cx="64008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D6D1C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6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1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hi_assets/stained_glass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0"/>
            </a:srgbClr>
          </a:solidFill>
          <a:ln w="15240">
            <a:solidFill>
              <a:srgbClr val="D3A54A">
                <a:alpha val="8000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502920" y="292608"/>
            <a:ext cx="617220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950" b="1" dirty="0">
                <a:solidFill>
                  <a:srgbClr val="1F466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Theological Themes</a:t>
            </a:r>
            <a:endParaRPr lang="en-US" sz="1950" dirty="0"/>
          </a:p>
        </p:txBody>
      </p:sp>
      <p:sp>
        <p:nvSpPr>
          <p:cNvPr id="5" name="Text 2"/>
          <p:cNvSpPr/>
          <p:nvPr/>
        </p:nvSpPr>
        <p:spPr>
          <a:xfrm>
            <a:off x="521208" y="685800"/>
            <a:ext cx="5989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90" dirty="0">
                <a:solidFill>
                  <a:srgbClr val="C77C2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Six truths to keep before the class.</a:t>
            </a:r>
            <a:endParaRPr lang="en-US" sz="890" dirty="0"/>
          </a:p>
        </p:txBody>
      </p:sp>
      <p:sp>
        <p:nvSpPr>
          <p:cNvPr id="6" name="Shape 3"/>
          <p:cNvSpPr/>
          <p:nvPr/>
        </p:nvSpPr>
        <p:spPr>
          <a:xfrm>
            <a:off x="502920" y="950976"/>
            <a:ext cx="2834640" cy="0"/>
          </a:xfrm>
          <a:prstGeom prst="line">
            <a:avLst/>
          </a:prstGeom>
          <a:noFill/>
          <a:ln w="15875">
            <a:solidFill>
              <a:srgbClr val="D3A54A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822960" y="1417320"/>
            <a:ext cx="3154680" cy="1298448"/>
          </a:xfrm>
          <a:prstGeom prst="roundRect">
            <a:avLst>
              <a:gd name="adj" fmla="val 5634"/>
            </a:avLst>
          </a:prstGeom>
          <a:solidFill>
            <a:srgbClr val="FFFFFF">
              <a:alpha val="96000"/>
            </a:srgbClr>
          </a:solidFill>
          <a:ln w="8890">
            <a:solidFill>
              <a:srgbClr val="E3D2AE">
                <a:alpha val="80000"/>
              </a:srgbClr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987552" y="1618488"/>
            <a:ext cx="365760" cy="365760"/>
          </a:xfrm>
          <a:prstGeom prst="ellipse">
            <a:avLst/>
          </a:prstGeom>
          <a:solidFill>
            <a:srgbClr val="D3A54A"/>
          </a:solidFill>
          <a:ln w="12700">
            <a:solidFill>
              <a:srgbClr val="D3A54A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508760" y="1618488"/>
            <a:ext cx="210312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40" b="1" dirty="0">
                <a:solidFill>
                  <a:srgbClr val="1F466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Christ’s Lordship</a:t>
            </a:r>
            <a:endParaRPr lang="en-US" sz="1240" dirty="0"/>
          </a:p>
        </p:txBody>
      </p:sp>
      <p:sp>
        <p:nvSpPr>
          <p:cNvPr id="10" name="Text 7"/>
          <p:cNvSpPr/>
          <p:nvPr/>
        </p:nvSpPr>
        <p:spPr>
          <a:xfrm>
            <a:off x="1508760" y="1947672"/>
            <a:ext cx="210312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30" dirty="0">
                <a:solidFill>
                  <a:srgbClr val="1E1E1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Praise names Jesus as the exalted Lord.</a:t>
            </a:r>
            <a:endParaRPr lang="en-US" sz="930" dirty="0"/>
          </a:p>
        </p:txBody>
      </p:sp>
      <p:sp>
        <p:nvSpPr>
          <p:cNvPr id="11" name="Shape 8"/>
          <p:cNvSpPr/>
          <p:nvPr/>
        </p:nvSpPr>
        <p:spPr>
          <a:xfrm>
            <a:off x="4617720" y="1417320"/>
            <a:ext cx="3154680" cy="1298448"/>
          </a:xfrm>
          <a:prstGeom prst="roundRect">
            <a:avLst>
              <a:gd name="adj" fmla="val 5634"/>
            </a:avLst>
          </a:prstGeom>
          <a:solidFill>
            <a:srgbClr val="FFFFFF">
              <a:alpha val="96000"/>
            </a:srgbClr>
          </a:solidFill>
          <a:ln w="8890">
            <a:solidFill>
              <a:srgbClr val="E3D2AE">
                <a:alpha val="80000"/>
              </a:srgbClr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4782312" y="1618488"/>
            <a:ext cx="365760" cy="365760"/>
          </a:xfrm>
          <a:prstGeom prst="ellipse">
            <a:avLst/>
          </a:prstGeom>
          <a:solidFill>
            <a:srgbClr val="D3A54A"/>
          </a:solidFill>
          <a:ln w="12700">
            <a:solidFill>
              <a:srgbClr val="D3A54A">
                <a:alpha val="0"/>
              </a:srgbClr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5303520" y="1618488"/>
            <a:ext cx="210312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40" b="1" dirty="0">
                <a:solidFill>
                  <a:srgbClr val="1F466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Creation Praise</a:t>
            </a:r>
            <a:endParaRPr lang="en-US" sz="1240" dirty="0"/>
          </a:p>
        </p:txBody>
      </p:sp>
      <p:sp>
        <p:nvSpPr>
          <p:cNvPr id="14" name="Text 11"/>
          <p:cNvSpPr/>
          <p:nvPr/>
        </p:nvSpPr>
        <p:spPr>
          <a:xfrm>
            <a:off x="5303520" y="1947672"/>
            <a:ext cx="210312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30" dirty="0">
                <a:solidFill>
                  <a:srgbClr val="1E1E1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earth witnesses to God’s majesty.</a:t>
            </a:r>
            <a:endParaRPr lang="en-US" sz="930" dirty="0"/>
          </a:p>
        </p:txBody>
      </p:sp>
      <p:sp>
        <p:nvSpPr>
          <p:cNvPr id="15" name="Shape 12"/>
          <p:cNvSpPr/>
          <p:nvPr/>
        </p:nvSpPr>
        <p:spPr>
          <a:xfrm>
            <a:off x="8412480" y="1417320"/>
            <a:ext cx="3154680" cy="1298448"/>
          </a:xfrm>
          <a:prstGeom prst="roundRect">
            <a:avLst>
              <a:gd name="adj" fmla="val 5634"/>
            </a:avLst>
          </a:prstGeom>
          <a:solidFill>
            <a:srgbClr val="FFFFFF">
              <a:alpha val="96000"/>
            </a:srgbClr>
          </a:solidFill>
          <a:ln w="8890">
            <a:solidFill>
              <a:srgbClr val="E3D2AE">
                <a:alpha val="80000"/>
              </a:srgbClr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8577072" y="1618488"/>
            <a:ext cx="365760" cy="365760"/>
          </a:xfrm>
          <a:prstGeom prst="ellipse">
            <a:avLst/>
          </a:prstGeom>
          <a:solidFill>
            <a:srgbClr val="D3A54A"/>
          </a:solidFill>
          <a:ln w="12700">
            <a:solidFill>
              <a:srgbClr val="D3A54A">
                <a:alpha val="0"/>
              </a:srgbClr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9098280" y="1618488"/>
            <a:ext cx="210312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40" b="1" dirty="0">
                <a:solidFill>
                  <a:srgbClr val="1F466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Whole-Life Worship</a:t>
            </a:r>
            <a:endParaRPr lang="en-US" sz="1240" dirty="0"/>
          </a:p>
        </p:txBody>
      </p:sp>
      <p:sp>
        <p:nvSpPr>
          <p:cNvPr id="18" name="Text 15"/>
          <p:cNvSpPr/>
          <p:nvPr/>
        </p:nvSpPr>
        <p:spPr>
          <a:xfrm>
            <a:off x="9098280" y="1947672"/>
            <a:ext cx="210312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30" dirty="0">
                <a:solidFill>
                  <a:srgbClr val="1E1E1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Every breath can become an offering.</a:t>
            </a:r>
            <a:endParaRPr lang="en-US" sz="930" dirty="0"/>
          </a:p>
        </p:txBody>
      </p:sp>
      <p:sp>
        <p:nvSpPr>
          <p:cNvPr id="19" name="Shape 16"/>
          <p:cNvSpPr/>
          <p:nvPr/>
        </p:nvSpPr>
        <p:spPr>
          <a:xfrm>
            <a:off x="822960" y="3291840"/>
            <a:ext cx="3154680" cy="1298448"/>
          </a:xfrm>
          <a:prstGeom prst="roundRect">
            <a:avLst>
              <a:gd name="adj" fmla="val 5634"/>
            </a:avLst>
          </a:prstGeom>
          <a:solidFill>
            <a:srgbClr val="FFFFFF">
              <a:alpha val="96000"/>
            </a:srgbClr>
          </a:solidFill>
          <a:ln w="8890">
            <a:solidFill>
              <a:srgbClr val="E3D2AE">
                <a:alpha val="80000"/>
              </a:srgbClr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987552" y="3493008"/>
            <a:ext cx="365760" cy="365760"/>
          </a:xfrm>
          <a:prstGeom prst="ellipse">
            <a:avLst/>
          </a:prstGeom>
          <a:solidFill>
            <a:srgbClr val="D3A54A"/>
          </a:solidFill>
          <a:ln w="12700">
            <a:solidFill>
              <a:srgbClr val="D3A54A">
                <a:alpha val="0"/>
              </a:srgbClr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1508760" y="3493008"/>
            <a:ext cx="210312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40" b="1" dirty="0">
                <a:solidFill>
                  <a:srgbClr val="1F466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Joyful Confession</a:t>
            </a:r>
            <a:endParaRPr lang="en-US" sz="1240" dirty="0"/>
          </a:p>
        </p:txBody>
      </p:sp>
      <p:sp>
        <p:nvSpPr>
          <p:cNvPr id="22" name="Text 19"/>
          <p:cNvSpPr/>
          <p:nvPr/>
        </p:nvSpPr>
        <p:spPr>
          <a:xfrm>
            <a:off x="1508760" y="3822192"/>
            <a:ext cx="210312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30" dirty="0">
                <a:solidFill>
                  <a:srgbClr val="1E1E1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Singing says aloud what faith believes.</a:t>
            </a:r>
            <a:endParaRPr lang="en-US" sz="930" dirty="0"/>
          </a:p>
        </p:txBody>
      </p:sp>
      <p:sp>
        <p:nvSpPr>
          <p:cNvPr id="23" name="Shape 20"/>
          <p:cNvSpPr/>
          <p:nvPr/>
        </p:nvSpPr>
        <p:spPr>
          <a:xfrm>
            <a:off x="4617720" y="3291840"/>
            <a:ext cx="3154680" cy="1298448"/>
          </a:xfrm>
          <a:prstGeom prst="roundRect">
            <a:avLst>
              <a:gd name="adj" fmla="val 5634"/>
            </a:avLst>
          </a:prstGeom>
          <a:solidFill>
            <a:srgbClr val="FFFFFF">
              <a:alpha val="96000"/>
            </a:srgbClr>
          </a:solidFill>
          <a:ln w="8890">
            <a:solidFill>
              <a:srgbClr val="E3D2AE">
                <a:alpha val="80000"/>
              </a:srgbClr>
            </a:solidFill>
            <a:prstDash val="solid"/>
          </a:ln>
        </p:spPr>
      </p:sp>
      <p:sp>
        <p:nvSpPr>
          <p:cNvPr id="24" name="Shape 21"/>
          <p:cNvSpPr/>
          <p:nvPr/>
        </p:nvSpPr>
        <p:spPr>
          <a:xfrm>
            <a:off x="4782312" y="3493008"/>
            <a:ext cx="365760" cy="365760"/>
          </a:xfrm>
          <a:prstGeom prst="ellipse">
            <a:avLst/>
          </a:prstGeom>
          <a:solidFill>
            <a:srgbClr val="D3A54A"/>
          </a:solidFill>
          <a:ln w="12700">
            <a:solidFill>
              <a:srgbClr val="D3A54A">
                <a:alpha val="0"/>
              </a:srgbClr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5303520" y="3493008"/>
            <a:ext cx="210312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40" b="1" dirty="0">
                <a:solidFill>
                  <a:srgbClr val="1F466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Refuge and Strength</a:t>
            </a:r>
            <a:endParaRPr lang="en-US" sz="1240" dirty="0"/>
          </a:p>
        </p:txBody>
      </p:sp>
      <p:sp>
        <p:nvSpPr>
          <p:cNvPr id="26" name="Text 23"/>
          <p:cNvSpPr/>
          <p:nvPr/>
        </p:nvSpPr>
        <p:spPr>
          <a:xfrm>
            <a:off x="5303520" y="3822192"/>
            <a:ext cx="210312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30" dirty="0">
                <a:solidFill>
                  <a:srgbClr val="1E1E1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Christ receives the weak and fearful.</a:t>
            </a:r>
            <a:endParaRPr lang="en-US" sz="930" dirty="0"/>
          </a:p>
        </p:txBody>
      </p:sp>
      <p:sp>
        <p:nvSpPr>
          <p:cNvPr id="27" name="Shape 24"/>
          <p:cNvSpPr/>
          <p:nvPr/>
        </p:nvSpPr>
        <p:spPr>
          <a:xfrm>
            <a:off x="8412480" y="3291840"/>
            <a:ext cx="3154680" cy="1298448"/>
          </a:xfrm>
          <a:prstGeom prst="roundRect">
            <a:avLst>
              <a:gd name="adj" fmla="val 5634"/>
            </a:avLst>
          </a:prstGeom>
          <a:solidFill>
            <a:srgbClr val="FFFFFF">
              <a:alpha val="96000"/>
            </a:srgbClr>
          </a:solidFill>
          <a:ln w="8890">
            <a:solidFill>
              <a:srgbClr val="E3D2AE">
                <a:alpha val="80000"/>
              </a:srgbClr>
            </a:solidFill>
            <a:prstDash val="solid"/>
          </a:ln>
        </p:spPr>
      </p:sp>
      <p:sp>
        <p:nvSpPr>
          <p:cNvPr id="28" name="Shape 25"/>
          <p:cNvSpPr/>
          <p:nvPr/>
        </p:nvSpPr>
        <p:spPr>
          <a:xfrm>
            <a:off x="8577072" y="3493008"/>
            <a:ext cx="365760" cy="365760"/>
          </a:xfrm>
          <a:prstGeom prst="ellipse">
            <a:avLst/>
          </a:prstGeom>
          <a:solidFill>
            <a:srgbClr val="D3A54A"/>
          </a:solidFill>
          <a:ln w="12700">
            <a:solidFill>
              <a:srgbClr val="D3A54A">
                <a:alpha val="0"/>
              </a:srgbClr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9098280" y="3493008"/>
            <a:ext cx="210312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40" b="1" dirty="0">
                <a:solidFill>
                  <a:srgbClr val="1F466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Eternal Worship</a:t>
            </a:r>
            <a:endParaRPr lang="en-US" sz="1240" dirty="0"/>
          </a:p>
        </p:txBody>
      </p:sp>
      <p:sp>
        <p:nvSpPr>
          <p:cNvPr id="30" name="Text 27"/>
          <p:cNvSpPr/>
          <p:nvPr/>
        </p:nvSpPr>
        <p:spPr>
          <a:xfrm>
            <a:off x="9098280" y="3822192"/>
            <a:ext cx="210312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30" dirty="0">
                <a:solidFill>
                  <a:srgbClr val="1E1E1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Earthly praise anticipates Revelation 5.</a:t>
            </a:r>
            <a:endParaRPr lang="en-US" sz="930" dirty="0"/>
          </a:p>
        </p:txBody>
      </p:sp>
      <p:sp>
        <p:nvSpPr>
          <p:cNvPr id="31" name="Text 28"/>
          <p:cNvSpPr/>
          <p:nvPr/>
        </p:nvSpPr>
        <p:spPr>
          <a:xfrm>
            <a:off x="411480" y="6537960"/>
            <a:ext cx="64008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7272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6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hi_assets/mountain_sea_dark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94360" y="594360"/>
            <a:ext cx="53035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D3A5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</a:t>
            </a:r>
            <a:endParaRPr lang="en-US" sz="2800" dirty="0"/>
          </a:p>
        </p:txBody>
      </p:sp>
      <p:sp>
        <p:nvSpPr>
          <p:cNvPr id="4" name="Text 1"/>
          <p:cNvSpPr/>
          <p:nvPr/>
        </p:nvSpPr>
        <p:spPr>
          <a:xfrm>
            <a:off x="658368" y="2487168"/>
            <a:ext cx="77724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From Creation to Congregation</a:t>
            </a:r>
            <a:endParaRPr lang="en-US" sz="2900" dirty="0"/>
          </a:p>
        </p:txBody>
      </p:sp>
      <p:sp>
        <p:nvSpPr>
          <p:cNvPr id="5" name="Text 2"/>
          <p:cNvSpPr/>
          <p:nvPr/>
        </p:nvSpPr>
        <p:spPr>
          <a:xfrm>
            <a:off x="685800" y="3182112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20" dirty="0">
                <a:solidFill>
                  <a:srgbClr val="F1E4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song teaches a people to join the worship already sounding through creation.</a:t>
            </a:r>
            <a:endParaRPr lang="en-US" sz="1420" dirty="0"/>
          </a:p>
        </p:txBody>
      </p:sp>
      <p:sp>
        <p:nvSpPr>
          <p:cNvPr id="6" name="Text 3"/>
          <p:cNvSpPr/>
          <p:nvPr/>
        </p:nvSpPr>
        <p:spPr>
          <a:xfrm>
            <a:off x="411480" y="6537960"/>
            <a:ext cx="64008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D6D1C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6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7F1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2608"/>
            <a:ext cx="617220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950" b="1" dirty="0">
                <a:solidFill>
                  <a:srgbClr val="1F466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Musical and Literary Observations</a:t>
            </a:r>
            <a:endParaRPr lang="en-US" sz="1950" dirty="0"/>
          </a:p>
        </p:txBody>
      </p:sp>
      <p:sp>
        <p:nvSpPr>
          <p:cNvPr id="3" name="Text 1"/>
          <p:cNvSpPr/>
          <p:nvPr/>
        </p:nvSpPr>
        <p:spPr>
          <a:xfrm>
            <a:off x="521208" y="685800"/>
            <a:ext cx="5989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90" dirty="0">
                <a:solidFill>
                  <a:srgbClr val="C77C2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the song carries its message.</a:t>
            </a:r>
            <a:endParaRPr lang="en-US" sz="890" dirty="0"/>
          </a:p>
        </p:txBody>
      </p:sp>
      <p:sp>
        <p:nvSpPr>
          <p:cNvPr id="4" name="Shape 2"/>
          <p:cNvSpPr/>
          <p:nvPr/>
        </p:nvSpPr>
        <p:spPr>
          <a:xfrm>
            <a:off x="502920" y="950976"/>
            <a:ext cx="2834640" cy="0"/>
          </a:xfrm>
          <a:prstGeom prst="line">
            <a:avLst/>
          </a:prstGeom>
          <a:noFill/>
          <a:ln w="15875">
            <a:solidFill>
              <a:srgbClr val="D3A54A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31520" y="1417320"/>
            <a:ext cx="10789920" cy="0"/>
          </a:xfrm>
          <a:prstGeom prst="line">
            <a:avLst/>
          </a:prstGeom>
          <a:noFill/>
          <a:ln w="6985">
            <a:solidFill>
              <a:srgbClr val="D9C7A3">
                <a:alpha val="90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31520" y="1545336"/>
            <a:ext cx="10789920" cy="0"/>
          </a:xfrm>
          <a:prstGeom prst="line">
            <a:avLst/>
          </a:prstGeom>
          <a:noFill/>
          <a:ln w="6985">
            <a:solidFill>
              <a:srgbClr val="D9C7A3">
                <a:alpha val="90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731520" y="1673352"/>
            <a:ext cx="10789920" cy="0"/>
          </a:xfrm>
          <a:prstGeom prst="line">
            <a:avLst/>
          </a:prstGeom>
          <a:noFill/>
          <a:ln w="6985">
            <a:solidFill>
              <a:srgbClr val="D9C7A3">
                <a:alpha val="90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731520" y="1801368"/>
            <a:ext cx="10789920" cy="0"/>
          </a:xfrm>
          <a:prstGeom prst="line">
            <a:avLst/>
          </a:prstGeom>
          <a:noFill/>
          <a:ln w="6985">
            <a:solidFill>
              <a:srgbClr val="D9C7A3">
                <a:alpha val="90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731520" y="1929384"/>
            <a:ext cx="10789920" cy="0"/>
          </a:xfrm>
          <a:prstGeom prst="line">
            <a:avLst/>
          </a:prstGeom>
          <a:noFill/>
          <a:ln w="6985">
            <a:solidFill>
              <a:srgbClr val="D9C7A3">
                <a:alpha val="90000"/>
              </a:srgbClr>
            </a:solidFill>
            <a:prstDash val="solid"/>
          </a:ln>
        </p:spPr>
      </p:sp>
      <p:pic>
        <p:nvPicPr>
          <p:cNvPr id="10" name="Image 0" descr="/mnt/data/hi_assets/bible_pane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06640" y="1874520"/>
            <a:ext cx="3886200" cy="3611880"/>
          </a:xfrm>
          <a:prstGeom prst="rect">
            <a:avLst/>
          </a:prstGeom>
        </p:spPr>
      </p:pic>
      <p:sp>
        <p:nvSpPr>
          <p:cNvPr id="11" name="Shape 8"/>
          <p:cNvSpPr/>
          <p:nvPr/>
        </p:nvSpPr>
        <p:spPr>
          <a:xfrm>
            <a:off x="7406640" y="1874520"/>
            <a:ext cx="3886200" cy="3611880"/>
          </a:xfrm>
          <a:prstGeom prst="rect">
            <a:avLst/>
          </a:prstGeom>
          <a:solidFill>
            <a:srgbClr val="000000">
              <a:alpha val="0"/>
            </a:srgbClr>
          </a:solidFill>
          <a:ln w="15240">
            <a:solidFill>
              <a:srgbClr val="D3A54A">
                <a:alpha val="80000"/>
              </a:srgbClr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868680" y="1874520"/>
            <a:ext cx="5852160" cy="3611880"/>
          </a:xfrm>
          <a:prstGeom prst="roundRect">
            <a:avLst>
              <a:gd name="adj" fmla="val 2025"/>
            </a:avLst>
          </a:prstGeom>
          <a:solidFill>
            <a:srgbClr val="FFFFFF">
              <a:alpha val="98000"/>
            </a:srgbClr>
          </a:solidFill>
          <a:ln w="8890">
            <a:solidFill>
              <a:srgbClr val="E3D2AE">
                <a:alpha val="80000"/>
              </a:srgbClr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1143000" y="2176272"/>
            <a:ext cx="5257800" cy="242316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r>
              <a:rPr lang="en-US" sz="1120" dirty="0">
                <a:solidFill>
                  <a:srgbClr val="1E1E1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Irregular meter fits the spoken, prayer-like flow of modern worship song.</a:t>
            </a:r>
            <a:endParaRPr lang="en-US" sz="1120" dirty="0"/>
          </a:p>
          <a:p>
            <a:r>
              <a:rPr lang="en-US" sz="1120" dirty="0">
                <a:solidFill>
                  <a:srgbClr val="1E1E1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opening feels reflective; the central declaration expands in range, volume, and congregational energy.</a:t>
            </a:r>
            <a:endParaRPr lang="en-US" sz="1120" dirty="0"/>
          </a:p>
          <a:p>
            <a:r>
              <a:rPr lang="en-US" sz="1120" dirty="0">
                <a:solidFill>
                  <a:srgbClr val="1E1E1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Creation imagery gives the song scale: personal praise is set within cosmic praise.</a:t>
            </a:r>
            <a:endParaRPr lang="en-US" sz="1120" dirty="0"/>
          </a:p>
          <a:p>
            <a:r>
              <a:rPr lang="en-US" sz="1120" dirty="0">
                <a:solidFill>
                  <a:srgbClr val="1E1E1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melody is often led with piano, guitar, or worship band, but the teaching point is the shared confession of the congregation.</a:t>
            </a:r>
            <a:endParaRPr lang="en-US" sz="1120" dirty="0"/>
          </a:p>
        </p:txBody>
      </p:sp>
      <p:sp>
        <p:nvSpPr>
          <p:cNvPr id="14" name="Text 11"/>
          <p:cNvSpPr/>
          <p:nvPr/>
        </p:nvSpPr>
        <p:spPr>
          <a:xfrm>
            <a:off x="411480" y="6537960"/>
            <a:ext cx="64008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7272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6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7F1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hi_assets/prayer_bible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0"/>
            </a:srgbClr>
          </a:solidFill>
          <a:ln w="15240">
            <a:solidFill>
              <a:srgbClr val="D3A54A">
                <a:alpha val="8000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502920" y="292608"/>
            <a:ext cx="617220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950" b="1" dirty="0">
                <a:solidFill>
                  <a:srgbClr val="1F466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Teaching the Song Well</a:t>
            </a:r>
            <a:endParaRPr lang="en-US" sz="1950" dirty="0"/>
          </a:p>
        </p:txBody>
      </p:sp>
      <p:sp>
        <p:nvSpPr>
          <p:cNvPr id="5" name="Text 2"/>
          <p:cNvSpPr/>
          <p:nvPr/>
        </p:nvSpPr>
        <p:spPr>
          <a:xfrm>
            <a:off x="521208" y="685800"/>
            <a:ext cx="5989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90" dirty="0">
                <a:solidFill>
                  <a:srgbClr val="C77C2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 the class from familiarity to faithful worship.</a:t>
            </a:r>
            <a:endParaRPr lang="en-US" sz="890" dirty="0"/>
          </a:p>
        </p:txBody>
      </p:sp>
      <p:sp>
        <p:nvSpPr>
          <p:cNvPr id="6" name="Shape 3"/>
          <p:cNvSpPr/>
          <p:nvPr/>
        </p:nvSpPr>
        <p:spPr>
          <a:xfrm>
            <a:off x="502920" y="950976"/>
            <a:ext cx="2834640" cy="0"/>
          </a:xfrm>
          <a:prstGeom prst="line">
            <a:avLst/>
          </a:prstGeom>
          <a:noFill/>
          <a:ln w="15875">
            <a:solidFill>
              <a:srgbClr val="D3A54A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960120" y="1417320"/>
            <a:ext cx="7772400" cy="658368"/>
          </a:xfrm>
          <a:prstGeom prst="roundRect">
            <a:avLst>
              <a:gd name="adj" fmla="val 11111"/>
            </a:avLst>
          </a:prstGeom>
          <a:solidFill>
            <a:srgbClr val="FFFFFF">
              <a:alpha val="96000"/>
            </a:srgbClr>
          </a:solidFill>
          <a:ln w="8890">
            <a:solidFill>
              <a:srgbClr val="E3D2AE">
                <a:alpha val="80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143000" y="1536192"/>
            <a:ext cx="34747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D3A5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1691640" y="1527048"/>
            <a:ext cx="2560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40" b="1" dirty="0">
                <a:solidFill>
                  <a:srgbClr val="1F466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Start with Psalm 98</a:t>
            </a:r>
            <a:endParaRPr lang="en-US" sz="1240" dirty="0"/>
          </a:p>
        </p:txBody>
      </p:sp>
      <p:sp>
        <p:nvSpPr>
          <p:cNvPr id="10" name="Text 7"/>
          <p:cNvSpPr/>
          <p:nvPr/>
        </p:nvSpPr>
        <p:spPr>
          <a:xfrm>
            <a:off x="4389120" y="1563624"/>
            <a:ext cx="3840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20" dirty="0">
                <a:solidFill>
                  <a:srgbClr val="1E1E1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Let Scripture supply the frame.</a:t>
            </a:r>
            <a:endParaRPr lang="en-US" sz="1020" dirty="0"/>
          </a:p>
        </p:txBody>
      </p:sp>
      <p:sp>
        <p:nvSpPr>
          <p:cNvPr id="11" name="Shape 8"/>
          <p:cNvSpPr/>
          <p:nvPr/>
        </p:nvSpPr>
        <p:spPr>
          <a:xfrm>
            <a:off x="960120" y="2377440"/>
            <a:ext cx="7772400" cy="658368"/>
          </a:xfrm>
          <a:prstGeom prst="roundRect">
            <a:avLst>
              <a:gd name="adj" fmla="val 11111"/>
            </a:avLst>
          </a:prstGeom>
          <a:solidFill>
            <a:srgbClr val="FFFFFF">
              <a:alpha val="96000"/>
            </a:srgbClr>
          </a:solidFill>
          <a:ln w="8890">
            <a:solidFill>
              <a:srgbClr val="E3D2AE">
                <a:alpha val="8000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1143000" y="2496312"/>
            <a:ext cx="34747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D3A5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1691640" y="2487168"/>
            <a:ext cx="2560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40" b="1" dirty="0">
                <a:solidFill>
                  <a:srgbClr val="1F466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Name Christ clearly</a:t>
            </a:r>
            <a:endParaRPr lang="en-US" sz="1240" dirty="0"/>
          </a:p>
        </p:txBody>
      </p:sp>
      <p:sp>
        <p:nvSpPr>
          <p:cNvPr id="14" name="Text 11"/>
          <p:cNvSpPr/>
          <p:nvPr/>
        </p:nvSpPr>
        <p:spPr>
          <a:xfrm>
            <a:off x="4389120" y="2523744"/>
            <a:ext cx="3840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20" dirty="0">
                <a:solidFill>
                  <a:srgbClr val="1E1E1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Savior and Lord are not vague titles.</a:t>
            </a:r>
            <a:endParaRPr lang="en-US" sz="1020" dirty="0"/>
          </a:p>
        </p:txBody>
      </p:sp>
      <p:sp>
        <p:nvSpPr>
          <p:cNvPr id="15" name="Shape 12"/>
          <p:cNvSpPr/>
          <p:nvPr/>
        </p:nvSpPr>
        <p:spPr>
          <a:xfrm>
            <a:off x="960120" y="3337560"/>
            <a:ext cx="7772400" cy="658368"/>
          </a:xfrm>
          <a:prstGeom prst="roundRect">
            <a:avLst>
              <a:gd name="adj" fmla="val 11111"/>
            </a:avLst>
          </a:prstGeom>
          <a:solidFill>
            <a:srgbClr val="FFFFFF">
              <a:alpha val="96000"/>
            </a:srgbClr>
          </a:solidFill>
          <a:ln w="8890">
            <a:solidFill>
              <a:srgbClr val="E3D2AE">
                <a:alpha val="80000"/>
              </a:srgbClr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1143000" y="3456432"/>
            <a:ext cx="34747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D3A5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1691640" y="3447288"/>
            <a:ext cx="2560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40" b="1" dirty="0">
                <a:solidFill>
                  <a:srgbClr val="1F466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Guard reverence</a:t>
            </a:r>
            <a:endParaRPr lang="en-US" sz="1240" dirty="0"/>
          </a:p>
        </p:txBody>
      </p:sp>
      <p:sp>
        <p:nvSpPr>
          <p:cNvPr id="18" name="Text 15"/>
          <p:cNvSpPr/>
          <p:nvPr/>
        </p:nvSpPr>
        <p:spPr>
          <a:xfrm>
            <a:off x="4389120" y="3483864"/>
            <a:ext cx="3840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20" dirty="0">
                <a:solidFill>
                  <a:srgbClr val="1E1E1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Joyful praise can remain humble and holy.</a:t>
            </a:r>
            <a:endParaRPr lang="en-US" sz="1020" dirty="0"/>
          </a:p>
        </p:txBody>
      </p:sp>
      <p:sp>
        <p:nvSpPr>
          <p:cNvPr id="19" name="Shape 16"/>
          <p:cNvSpPr/>
          <p:nvPr/>
        </p:nvSpPr>
        <p:spPr>
          <a:xfrm>
            <a:off x="960120" y="4297680"/>
            <a:ext cx="7772400" cy="658368"/>
          </a:xfrm>
          <a:prstGeom prst="roundRect">
            <a:avLst>
              <a:gd name="adj" fmla="val 11111"/>
            </a:avLst>
          </a:prstGeom>
          <a:solidFill>
            <a:srgbClr val="FFFFFF">
              <a:alpha val="96000"/>
            </a:srgbClr>
          </a:solidFill>
          <a:ln w="8890">
            <a:solidFill>
              <a:srgbClr val="E3D2AE">
                <a:alpha val="80000"/>
              </a:srgbClr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1143000" y="4416552"/>
            <a:ext cx="34747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D3A5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</a:t>
            </a:r>
            <a:endParaRPr lang="en-US" sz="1600" dirty="0"/>
          </a:p>
        </p:txBody>
      </p:sp>
      <p:sp>
        <p:nvSpPr>
          <p:cNvPr id="21" name="Text 18"/>
          <p:cNvSpPr/>
          <p:nvPr/>
        </p:nvSpPr>
        <p:spPr>
          <a:xfrm>
            <a:off x="1691640" y="4407408"/>
            <a:ext cx="2560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40" b="1" dirty="0">
                <a:solidFill>
                  <a:srgbClr val="1F466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Lead toward obedience</a:t>
            </a:r>
            <a:endParaRPr lang="en-US" sz="1240" dirty="0"/>
          </a:p>
        </p:txBody>
      </p:sp>
      <p:sp>
        <p:nvSpPr>
          <p:cNvPr id="22" name="Text 19"/>
          <p:cNvSpPr/>
          <p:nvPr/>
        </p:nvSpPr>
        <p:spPr>
          <a:xfrm>
            <a:off x="4389120" y="4443984"/>
            <a:ext cx="3840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20" dirty="0">
                <a:solidFill>
                  <a:srgbClr val="1E1E1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Singing should shape the week.</a:t>
            </a:r>
            <a:endParaRPr lang="en-US" sz="1020" dirty="0"/>
          </a:p>
        </p:txBody>
      </p:sp>
      <p:sp>
        <p:nvSpPr>
          <p:cNvPr id="23" name="Text 20"/>
          <p:cNvSpPr/>
          <p:nvPr/>
        </p:nvSpPr>
        <p:spPr>
          <a:xfrm>
            <a:off x="411480" y="6537960"/>
            <a:ext cx="64008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7272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6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8F2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hi_assets/worship_pane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95160" y="822960"/>
            <a:ext cx="4526280" cy="498348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995160" y="822960"/>
            <a:ext cx="4526280" cy="4983480"/>
          </a:xfrm>
          <a:prstGeom prst="rect">
            <a:avLst/>
          </a:prstGeom>
          <a:solidFill>
            <a:srgbClr val="000000">
              <a:alpha val="0"/>
            </a:srgbClr>
          </a:solidFill>
          <a:ln w="15240">
            <a:solidFill>
              <a:srgbClr val="D3A54A">
                <a:alpha val="8000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502920" y="292608"/>
            <a:ext cx="617220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950" b="1" dirty="0">
                <a:solidFill>
                  <a:srgbClr val="1F466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Pastoral and Worship Use</a:t>
            </a:r>
            <a:endParaRPr lang="en-US" sz="1950" dirty="0"/>
          </a:p>
        </p:txBody>
      </p:sp>
      <p:sp>
        <p:nvSpPr>
          <p:cNvPr id="5" name="Text 2"/>
          <p:cNvSpPr/>
          <p:nvPr/>
        </p:nvSpPr>
        <p:spPr>
          <a:xfrm>
            <a:off x="521208" y="685800"/>
            <a:ext cx="5989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90" dirty="0">
                <a:solidFill>
                  <a:srgbClr val="C77C2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Where this song can serve a congregation.</a:t>
            </a:r>
            <a:endParaRPr lang="en-US" sz="890" dirty="0"/>
          </a:p>
        </p:txBody>
      </p:sp>
      <p:sp>
        <p:nvSpPr>
          <p:cNvPr id="6" name="Shape 3"/>
          <p:cNvSpPr/>
          <p:nvPr/>
        </p:nvSpPr>
        <p:spPr>
          <a:xfrm>
            <a:off x="502920" y="950976"/>
            <a:ext cx="2834640" cy="0"/>
          </a:xfrm>
          <a:prstGeom prst="line">
            <a:avLst/>
          </a:prstGeom>
          <a:noFill/>
          <a:ln w="15875">
            <a:solidFill>
              <a:srgbClr val="D3A54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777240" y="1444752"/>
            <a:ext cx="5532120" cy="242316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r>
              <a:rPr lang="en-US" sz="1220" dirty="0">
                <a:solidFill>
                  <a:srgbClr val="1E1E1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 a call to worship after a Scripture reading from the Psalms.</a:t>
            </a:r>
            <a:endParaRPr lang="en-US" sz="1220" dirty="0"/>
          </a:p>
          <a:p>
            <a:r>
              <a:rPr lang="en-US" sz="1220" dirty="0">
                <a:solidFill>
                  <a:srgbClr val="1E1E1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 a response to preaching on Christ’s lordship or God’s majesty in creation.</a:t>
            </a:r>
            <a:endParaRPr lang="en-US" sz="1220" dirty="0"/>
          </a:p>
          <a:p>
            <a:r>
              <a:rPr lang="en-US" sz="1220" dirty="0">
                <a:solidFill>
                  <a:srgbClr val="1E1E1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 a congregational declaration in a service of thanksgiving or renewal.</a:t>
            </a:r>
            <a:endParaRPr lang="en-US" sz="1220" dirty="0"/>
          </a:p>
          <a:p>
            <a:r>
              <a:rPr lang="en-US" sz="1220" dirty="0">
                <a:solidFill>
                  <a:srgbClr val="1E1E1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 a pastoral reminder that praise is possible even when believers need refuge and strength.</a:t>
            </a:r>
            <a:endParaRPr lang="en-US" sz="1220" dirty="0"/>
          </a:p>
        </p:txBody>
      </p:sp>
      <p:sp>
        <p:nvSpPr>
          <p:cNvPr id="8" name="Shape 5"/>
          <p:cNvSpPr/>
          <p:nvPr/>
        </p:nvSpPr>
        <p:spPr>
          <a:xfrm>
            <a:off x="777240" y="4407408"/>
            <a:ext cx="5440680" cy="822960"/>
          </a:xfrm>
          <a:prstGeom prst="roundRect">
            <a:avLst>
              <a:gd name="adj" fmla="val 8889"/>
            </a:avLst>
          </a:prstGeom>
          <a:solidFill>
            <a:srgbClr val="FFFFFF">
              <a:alpha val="95000"/>
            </a:srgbClr>
          </a:solidFill>
          <a:ln w="8890">
            <a:solidFill>
              <a:srgbClr val="E3D2AE">
                <a:alpha val="8000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005840" y="4590288"/>
            <a:ext cx="2057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70" b="1" dirty="0">
                <a:solidFill>
                  <a:srgbClr val="1F466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Choir or worship leader cue</a:t>
            </a:r>
            <a:endParaRPr lang="en-US" sz="1170" dirty="0"/>
          </a:p>
        </p:txBody>
      </p:sp>
      <p:sp>
        <p:nvSpPr>
          <p:cNvPr id="10" name="Text 7"/>
          <p:cNvSpPr/>
          <p:nvPr/>
        </p:nvSpPr>
        <p:spPr>
          <a:xfrm>
            <a:off x="3611880" y="4590288"/>
            <a:ext cx="2194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60" dirty="0">
                <a:solidFill>
                  <a:srgbClr val="1E1E1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Build gradually. Let awe, not volume alone, carry the refrain.</a:t>
            </a:r>
            <a:endParaRPr lang="en-US" sz="960" dirty="0"/>
          </a:p>
        </p:txBody>
      </p:sp>
      <p:sp>
        <p:nvSpPr>
          <p:cNvPr id="11" name="Text 8"/>
          <p:cNvSpPr/>
          <p:nvPr/>
        </p:nvSpPr>
        <p:spPr>
          <a:xfrm>
            <a:off x="411480" y="6537960"/>
            <a:ext cx="64008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7272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6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7F1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2608"/>
            <a:ext cx="617220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950" b="1" dirty="0">
                <a:solidFill>
                  <a:srgbClr val="1F466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Suggested Lesson Flow</a:t>
            </a:r>
            <a:endParaRPr lang="en-US" sz="1950" dirty="0"/>
          </a:p>
        </p:txBody>
      </p:sp>
      <p:sp>
        <p:nvSpPr>
          <p:cNvPr id="3" name="Text 1"/>
          <p:cNvSpPr/>
          <p:nvPr/>
        </p:nvSpPr>
        <p:spPr>
          <a:xfrm>
            <a:off x="521208" y="685800"/>
            <a:ext cx="5989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90" dirty="0">
                <a:solidFill>
                  <a:srgbClr val="C77C2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45-minute teaching path.</a:t>
            </a:r>
            <a:endParaRPr lang="en-US" sz="890" dirty="0"/>
          </a:p>
        </p:txBody>
      </p:sp>
      <p:sp>
        <p:nvSpPr>
          <p:cNvPr id="4" name="Shape 2"/>
          <p:cNvSpPr/>
          <p:nvPr/>
        </p:nvSpPr>
        <p:spPr>
          <a:xfrm>
            <a:off x="502920" y="950976"/>
            <a:ext cx="2834640" cy="0"/>
          </a:xfrm>
          <a:prstGeom prst="line">
            <a:avLst/>
          </a:prstGeom>
          <a:noFill/>
          <a:ln w="15875">
            <a:solidFill>
              <a:srgbClr val="D3A54A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05840" y="2880360"/>
            <a:ext cx="9921240" cy="0"/>
          </a:xfrm>
          <a:prstGeom prst="line">
            <a:avLst/>
          </a:prstGeom>
          <a:noFill/>
          <a:ln w="26670">
            <a:solidFill>
              <a:srgbClr val="D3A54A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85800" y="2487168"/>
            <a:ext cx="749808" cy="749808"/>
          </a:xfrm>
          <a:prstGeom prst="ellipse">
            <a:avLst/>
          </a:prstGeom>
          <a:solidFill>
            <a:srgbClr val="1F4661"/>
          </a:solidFill>
          <a:ln w="15240">
            <a:solidFill>
              <a:srgbClr val="D3A54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05256" y="2660904"/>
            <a:ext cx="3017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94360" y="3474720"/>
            <a:ext cx="11430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70" b="1" dirty="0">
                <a:solidFill>
                  <a:srgbClr val="1F466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Welcome</a:t>
            </a:r>
            <a:endParaRPr lang="en-US" sz="1070" dirty="0"/>
          </a:p>
        </p:txBody>
      </p:sp>
      <p:sp>
        <p:nvSpPr>
          <p:cNvPr id="9" name="Text 7"/>
          <p:cNvSpPr/>
          <p:nvPr/>
        </p:nvSpPr>
        <p:spPr>
          <a:xfrm>
            <a:off x="484632" y="3822192"/>
            <a:ext cx="138988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20" dirty="0">
                <a:solidFill>
                  <a:srgbClr val="1E1E1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 with a creation-praise reflection.</a:t>
            </a:r>
            <a:endParaRPr lang="en-US" sz="820" dirty="0"/>
          </a:p>
        </p:txBody>
      </p:sp>
      <p:sp>
        <p:nvSpPr>
          <p:cNvPr id="10" name="Shape 8"/>
          <p:cNvSpPr/>
          <p:nvPr/>
        </p:nvSpPr>
        <p:spPr>
          <a:xfrm>
            <a:off x="2560320" y="2487168"/>
            <a:ext cx="749808" cy="749808"/>
          </a:xfrm>
          <a:prstGeom prst="ellipse">
            <a:avLst/>
          </a:prstGeom>
          <a:solidFill>
            <a:srgbClr val="1F4661"/>
          </a:solidFill>
          <a:ln w="15240">
            <a:solidFill>
              <a:srgbClr val="D3A54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779776" y="2660904"/>
            <a:ext cx="3017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2468880" y="3474720"/>
            <a:ext cx="11430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70" b="1" dirty="0">
                <a:solidFill>
                  <a:srgbClr val="1F466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Scripture</a:t>
            </a:r>
            <a:endParaRPr lang="en-US" sz="1070" dirty="0"/>
          </a:p>
        </p:txBody>
      </p:sp>
      <p:sp>
        <p:nvSpPr>
          <p:cNvPr id="13" name="Text 11"/>
          <p:cNvSpPr/>
          <p:nvPr/>
        </p:nvSpPr>
        <p:spPr>
          <a:xfrm>
            <a:off x="2359152" y="3822192"/>
            <a:ext cx="138988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20" dirty="0">
                <a:solidFill>
                  <a:srgbClr val="1E1E1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Read Psalm 98 and Philippians 2.</a:t>
            </a:r>
            <a:endParaRPr lang="en-US" sz="820" dirty="0"/>
          </a:p>
        </p:txBody>
      </p:sp>
      <p:sp>
        <p:nvSpPr>
          <p:cNvPr id="14" name="Shape 12"/>
          <p:cNvSpPr/>
          <p:nvPr/>
        </p:nvSpPr>
        <p:spPr>
          <a:xfrm>
            <a:off x="4434840" y="2487168"/>
            <a:ext cx="749808" cy="749808"/>
          </a:xfrm>
          <a:prstGeom prst="ellipse">
            <a:avLst/>
          </a:prstGeom>
          <a:solidFill>
            <a:srgbClr val="1F4661"/>
          </a:solidFill>
          <a:ln w="15240">
            <a:solidFill>
              <a:srgbClr val="D3A54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654296" y="2660904"/>
            <a:ext cx="3017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4343400" y="3474720"/>
            <a:ext cx="11430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70" b="1" dirty="0">
                <a:solidFill>
                  <a:srgbClr val="1F466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Background</a:t>
            </a:r>
            <a:endParaRPr lang="en-US" sz="1070" dirty="0"/>
          </a:p>
        </p:txBody>
      </p:sp>
      <p:sp>
        <p:nvSpPr>
          <p:cNvPr id="17" name="Text 15"/>
          <p:cNvSpPr/>
          <p:nvPr/>
        </p:nvSpPr>
        <p:spPr>
          <a:xfrm>
            <a:off x="4233672" y="3822192"/>
            <a:ext cx="138988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20" dirty="0">
                <a:solidFill>
                  <a:srgbClr val="1E1E1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Place the song in its worship setting.</a:t>
            </a:r>
            <a:endParaRPr lang="en-US" sz="820" dirty="0"/>
          </a:p>
        </p:txBody>
      </p:sp>
      <p:sp>
        <p:nvSpPr>
          <p:cNvPr id="18" name="Shape 16"/>
          <p:cNvSpPr/>
          <p:nvPr/>
        </p:nvSpPr>
        <p:spPr>
          <a:xfrm>
            <a:off x="6309360" y="2487168"/>
            <a:ext cx="749808" cy="749808"/>
          </a:xfrm>
          <a:prstGeom prst="ellipse">
            <a:avLst/>
          </a:prstGeom>
          <a:solidFill>
            <a:srgbClr val="1F4661"/>
          </a:solidFill>
          <a:ln w="15240">
            <a:solidFill>
              <a:srgbClr val="D3A54A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528816" y="2660904"/>
            <a:ext cx="3017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6217920" y="3474720"/>
            <a:ext cx="11430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70" b="1" dirty="0">
                <a:solidFill>
                  <a:srgbClr val="1F466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Hymn Study</a:t>
            </a:r>
            <a:endParaRPr lang="en-US" sz="1070" dirty="0"/>
          </a:p>
        </p:txBody>
      </p:sp>
      <p:sp>
        <p:nvSpPr>
          <p:cNvPr id="21" name="Text 19"/>
          <p:cNvSpPr/>
          <p:nvPr/>
        </p:nvSpPr>
        <p:spPr>
          <a:xfrm>
            <a:off x="6108192" y="3822192"/>
            <a:ext cx="138988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20" dirty="0">
                <a:solidFill>
                  <a:srgbClr val="1E1E1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 from personal devotion to creation-wide praise.</a:t>
            </a:r>
            <a:endParaRPr lang="en-US" sz="820" dirty="0"/>
          </a:p>
        </p:txBody>
      </p:sp>
      <p:sp>
        <p:nvSpPr>
          <p:cNvPr id="22" name="Shape 20"/>
          <p:cNvSpPr/>
          <p:nvPr/>
        </p:nvSpPr>
        <p:spPr>
          <a:xfrm>
            <a:off x="8183880" y="2487168"/>
            <a:ext cx="749808" cy="749808"/>
          </a:xfrm>
          <a:prstGeom prst="ellipse">
            <a:avLst/>
          </a:prstGeom>
          <a:solidFill>
            <a:srgbClr val="1F4661"/>
          </a:solidFill>
          <a:ln w="15240">
            <a:solidFill>
              <a:srgbClr val="D3A54A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8403336" y="2660904"/>
            <a:ext cx="3017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5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8092440" y="3474720"/>
            <a:ext cx="11430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70" b="1" dirty="0">
                <a:solidFill>
                  <a:srgbClr val="1F466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Discussion</a:t>
            </a:r>
            <a:endParaRPr lang="en-US" sz="1070" dirty="0"/>
          </a:p>
        </p:txBody>
      </p:sp>
      <p:sp>
        <p:nvSpPr>
          <p:cNvPr id="25" name="Text 23"/>
          <p:cNvSpPr/>
          <p:nvPr/>
        </p:nvSpPr>
        <p:spPr>
          <a:xfrm>
            <a:off x="7982712" y="3822192"/>
            <a:ext cx="138988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20" dirty="0">
                <a:solidFill>
                  <a:srgbClr val="1E1E1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worship to trust and obedience.</a:t>
            </a:r>
            <a:endParaRPr lang="en-US" sz="820" dirty="0"/>
          </a:p>
        </p:txBody>
      </p:sp>
      <p:sp>
        <p:nvSpPr>
          <p:cNvPr id="26" name="Shape 24"/>
          <p:cNvSpPr/>
          <p:nvPr/>
        </p:nvSpPr>
        <p:spPr>
          <a:xfrm>
            <a:off x="10058400" y="2487168"/>
            <a:ext cx="749808" cy="749808"/>
          </a:xfrm>
          <a:prstGeom prst="ellipse">
            <a:avLst/>
          </a:prstGeom>
          <a:solidFill>
            <a:srgbClr val="1F4661"/>
          </a:solidFill>
          <a:ln w="15240">
            <a:solidFill>
              <a:srgbClr val="D3A54A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10277856" y="2660904"/>
            <a:ext cx="3017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6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9966960" y="3474720"/>
            <a:ext cx="11430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70" b="1" dirty="0">
                <a:solidFill>
                  <a:srgbClr val="1F466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Prayer</a:t>
            </a:r>
            <a:endParaRPr lang="en-US" sz="1070" dirty="0"/>
          </a:p>
        </p:txBody>
      </p:sp>
      <p:sp>
        <p:nvSpPr>
          <p:cNvPr id="29" name="Text 27"/>
          <p:cNvSpPr/>
          <p:nvPr/>
        </p:nvSpPr>
        <p:spPr>
          <a:xfrm>
            <a:off x="9857232" y="3822192"/>
            <a:ext cx="138988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20" dirty="0">
                <a:solidFill>
                  <a:srgbClr val="1E1E1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Close by confessing Christ as Lord.</a:t>
            </a:r>
            <a:endParaRPr lang="en-US" sz="820" dirty="0"/>
          </a:p>
        </p:txBody>
      </p:sp>
      <p:sp>
        <p:nvSpPr>
          <p:cNvPr id="30" name="Text 28"/>
          <p:cNvSpPr/>
          <p:nvPr/>
        </p:nvSpPr>
        <p:spPr>
          <a:xfrm>
            <a:off x="411480" y="6537960"/>
            <a:ext cx="64008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7272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6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hi_assets/worship_cross_dark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94360" y="594360"/>
            <a:ext cx="53035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D3A5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</a:t>
            </a:r>
            <a:endParaRPr lang="en-US" sz="2800" dirty="0"/>
          </a:p>
        </p:txBody>
      </p:sp>
      <p:sp>
        <p:nvSpPr>
          <p:cNvPr id="4" name="Text 1"/>
          <p:cNvSpPr/>
          <p:nvPr/>
        </p:nvSpPr>
        <p:spPr>
          <a:xfrm>
            <a:off x="658368" y="2514600"/>
            <a:ext cx="8046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Response: Praise with Every Breath</a:t>
            </a:r>
            <a:endParaRPr lang="en-US" sz="2900" dirty="0"/>
          </a:p>
        </p:txBody>
      </p:sp>
      <p:sp>
        <p:nvSpPr>
          <p:cNvPr id="5" name="Text 2"/>
          <p:cNvSpPr/>
          <p:nvPr/>
        </p:nvSpPr>
        <p:spPr>
          <a:xfrm>
            <a:off x="685800" y="3182112"/>
            <a:ext cx="6858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40" dirty="0">
                <a:solidFill>
                  <a:srgbClr val="F1E4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Let worship become trust, witness, gratitude, and obedience.</a:t>
            </a:r>
            <a:endParaRPr lang="en-US" sz="1440" dirty="0"/>
          </a:p>
        </p:txBody>
      </p:sp>
      <p:sp>
        <p:nvSpPr>
          <p:cNvPr id="6" name="Text 3"/>
          <p:cNvSpPr/>
          <p:nvPr/>
        </p:nvSpPr>
        <p:spPr>
          <a:xfrm>
            <a:off x="411480" y="6537960"/>
            <a:ext cx="64008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D6D1C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6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hi_assets/prayer_bible_dark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40080" y="658368"/>
            <a:ext cx="5257800" cy="5394960"/>
          </a:xfrm>
          <a:prstGeom prst="rect">
            <a:avLst/>
          </a:prstGeom>
          <a:solidFill>
            <a:srgbClr val="071521">
              <a:alpha val="92000"/>
            </a:srgbClr>
          </a:solidFill>
          <a:ln w="12700">
            <a:solidFill>
              <a:srgbClr val="D3A54A">
                <a:alpha val="7500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960120" y="987552"/>
            <a:ext cx="3657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D3A5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Closing Summary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960120" y="1572768"/>
            <a:ext cx="4434840" cy="160020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r>
              <a:rPr lang="en-US" sz="11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Jesus Christ is worthy of personal devotion and public confession.</a:t>
            </a:r>
            <a:endParaRPr lang="en-US" sz="1160" dirty="0"/>
          </a:p>
          <a:p>
            <a:r>
              <a:rPr lang="en-US" sz="11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Psalms call the whole earth to joyful praise.</a:t>
            </a:r>
            <a:endParaRPr lang="en-US" sz="1160" dirty="0"/>
          </a:p>
          <a:p>
            <a:r>
              <a:rPr lang="en-US" sz="11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True worship becomes steady faith, grateful witness, and obedient love.</a:t>
            </a:r>
            <a:endParaRPr lang="en-US" sz="1160" dirty="0"/>
          </a:p>
        </p:txBody>
      </p:sp>
      <p:sp>
        <p:nvSpPr>
          <p:cNvPr id="6" name="Text 3"/>
          <p:cNvSpPr/>
          <p:nvPr/>
        </p:nvSpPr>
        <p:spPr>
          <a:xfrm>
            <a:off x="960120" y="3703320"/>
            <a:ext cx="2286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D3A5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Prayer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960120" y="4096512"/>
            <a:ext cx="4434840" cy="100584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F8EBD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Lord Jesus Christ, Savior and King, teach our hearts to praise You with joy and reverence. Let our singing become faithfulness, and let every breath honor Your name. Amen.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640080" y="6236208"/>
            <a:ext cx="109728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580" dirty="0">
                <a:solidFill>
                  <a:srgbClr val="D8D0C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© HymnInfo.com. Free for personal, church, classroom, and small-group teaching use. Please do not sell, repost, or redistribute as downloadable files without permission.</a:t>
            </a:r>
            <a:endParaRPr lang="en-US" sz="580" dirty="0"/>
          </a:p>
        </p:txBody>
      </p:sp>
      <p:sp>
        <p:nvSpPr>
          <p:cNvPr id="9" name="Text 6"/>
          <p:cNvSpPr/>
          <p:nvPr/>
        </p:nvSpPr>
        <p:spPr>
          <a:xfrm>
            <a:off x="411480" y="6537960"/>
            <a:ext cx="64008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D6D1C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1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hi_assets/stained_tal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06640" y="0"/>
            <a:ext cx="4782312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7406640" y="0"/>
            <a:ext cx="4782312" cy="6858000"/>
          </a:xfrm>
          <a:prstGeom prst="rect">
            <a:avLst/>
          </a:prstGeom>
          <a:solidFill>
            <a:srgbClr val="000000">
              <a:alpha val="0"/>
            </a:srgbClr>
          </a:solidFill>
          <a:ln w="15240">
            <a:solidFill>
              <a:srgbClr val="D3A54A">
                <a:alpha val="8000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502920" y="292608"/>
            <a:ext cx="617220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950" b="1" dirty="0">
                <a:solidFill>
                  <a:srgbClr val="1F466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Teaching Aim</a:t>
            </a:r>
            <a:endParaRPr lang="en-US" sz="1950" dirty="0"/>
          </a:p>
        </p:txBody>
      </p:sp>
      <p:sp>
        <p:nvSpPr>
          <p:cNvPr id="5" name="Text 2"/>
          <p:cNvSpPr/>
          <p:nvPr/>
        </p:nvSpPr>
        <p:spPr>
          <a:xfrm>
            <a:off x="521208" y="685800"/>
            <a:ext cx="5989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90" dirty="0">
                <a:solidFill>
                  <a:srgbClr val="C77C2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Know the song, hear Scripture, and lead a faithful response.</a:t>
            </a:r>
            <a:endParaRPr lang="en-US" sz="890" dirty="0"/>
          </a:p>
        </p:txBody>
      </p:sp>
      <p:sp>
        <p:nvSpPr>
          <p:cNvPr id="6" name="Shape 3"/>
          <p:cNvSpPr/>
          <p:nvPr/>
        </p:nvSpPr>
        <p:spPr>
          <a:xfrm>
            <a:off x="502920" y="950976"/>
            <a:ext cx="2834640" cy="0"/>
          </a:xfrm>
          <a:prstGeom prst="line">
            <a:avLst/>
          </a:prstGeom>
          <a:noFill/>
          <a:ln w="15875">
            <a:solidFill>
              <a:srgbClr val="D3A54A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868680" y="1508760"/>
            <a:ext cx="685800" cy="685800"/>
          </a:xfrm>
          <a:prstGeom prst="ellipse">
            <a:avLst/>
          </a:prstGeom>
          <a:solidFill>
            <a:srgbClr val="1F4661"/>
          </a:solidFill>
          <a:ln w="15240">
            <a:solidFill>
              <a:srgbClr val="D3A54A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978408" y="1609344"/>
            <a:ext cx="47548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91640" y="1554480"/>
            <a:ext cx="18288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70" b="1" dirty="0">
                <a:solidFill>
                  <a:srgbClr val="1F466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Understand</a:t>
            </a:r>
            <a:endParaRPr lang="en-US" sz="1270" dirty="0"/>
          </a:p>
        </p:txBody>
      </p:sp>
      <p:sp>
        <p:nvSpPr>
          <p:cNvPr id="10" name="Text 7"/>
          <p:cNvSpPr/>
          <p:nvPr/>
        </p:nvSpPr>
        <p:spPr>
          <a:xfrm>
            <a:off x="1691640" y="1828800"/>
            <a:ext cx="20116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20" dirty="0">
                <a:solidFill>
                  <a:srgbClr val="1E1E1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Place the hymn within Scripture and worship history.</a:t>
            </a:r>
            <a:endParaRPr lang="en-US" sz="920" dirty="0"/>
          </a:p>
        </p:txBody>
      </p:sp>
      <p:sp>
        <p:nvSpPr>
          <p:cNvPr id="11" name="Shape 8"/>
          <p:cNvSpPr/>
          <p:nvPr/>
        </p:nvSpPr>
        <p:spPr>
          <a:xfrm>
            <a:off x="868680" y="2560320"/>
            <a:ext cx="685800" cy="685800"/>
          </a:xfrm>
          <a:prstGeom prst="ellipse">
            <a:avLst/>
          </a:prstGeom>
          <a:solidFill>
            <a:srgbClr val="1F4661"/>
          </a:solidFill>
          <a:ln w="15240">
            <a:solidFill>
              <a:srgbClr val="D3A54A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978408" y="2660904"/>
            <a:ext cx="47548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</a:t>
            </a:r>
            <a:endParaRPr lang="en-US" sz="1800" dirty="0"/>
          </a:p>
        </p:txBody>
      </p:sp>
      <p:sp>
        <p:nvSpPr>
          <p:cNvPr id="13" name="Text 10"/>
          <p:cNvSpPr/>
          <p:nvPr/>
        </p:nvSpPr>
        <p:spPr>
          <a:xfrm>
            <a:off x="1691640" y="2606040"/>
            <a:ext cx="18288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70" b="1" dirty="0">
                <a:solidFill>
                  <a:srgbClr val="1F466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Feel</a:t>
            </a:r>
            <a:endParaRPr lang="en-US" sz="1270" dirty="0"/>
          </a:p>
        </p:txBody>
      </p:sp>
      <p:sp>
        <p:nvSpPr>
          <p:cNvPr id="14" name="Text 11"/>
          <p:cNvSpPr/>
          <p:nvPr/>
        </p:nvSpPr>
        <p:spPr>
          <a:xfrm>
            <a:off x="1691640" y="2880360"/>
            <a:ext cx="20116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20" dirty="0">
                <a:solidFill>
                  <a:srgbClr val="1E1E1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Let Christ’s majesty move the heart toward reverent joy.</a:t>
            </a:r>
            <a:endParaRPr lang="en-US" sz="920" dirty="0"/>
          </a:p>
        </p:txBody>
      </p:sp>
      <p:sp>
        <p:nvSpPr>
          <p:cNvPr id="15" name="Shape 12"/>
          <p:cNvSpPr/>
          <p:nvPr/>
        </p:nvSpPr>
        <p:spPr>
          <a:xfrm>
            <a:off x="868680" y="3611880"/>
            <a:ext cx="685800" cy="685800"/>
          </a:xfrm>
          <a:prstGeom prst="ellipse">
            <a:avLst/>
          </a:prstGeom>
          <a:solidFill>
            <a:srgbClr val="1F4661"/>
          </a:solidFill>
          <a:ln w="15240">
            <a:solidFill>
              <a:srgbClr val="D3A54A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978408" y="3712464"/>
            <a:ext cx="47548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</a:t>
            </a:r>
            <a:endParaRPr lang="en-US" sz="1800" dirty="0"/>
          </a:p>
        </p:txBody>
      </p:sp>
      <p:sp>
        <p:nvSpPr>
          <p:cNvPr id="17" name="Text 14"/>
          <p:cNvSpPr/>
          <p:nvPr/>
        </p:nvSpPr>
        <p:spPr>
          <a:xfrm>
            <a:off x="1691640" y="3657600"/>
            <a:ext cx="18288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70" b="1" dirty="0">
                <a:solidFill>
                  <a:srgbClr val="1F466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Practice</a:t>
            </a:r>
            <a:endParaRPr lang="en-US" sz="1270" dirty="0"/>
          </a:p>
        </p:txBody>
      </p:sp>
      <p:sp>
        <p:nvSpPr>
          <p:cNvPr id="18" name="Text 15"/>
          <p:cNvSpPr/>
          <p:nvPr/>
        </p:nvSpPr>
        <p:spPr>
          <a:xfrm>
            <a:off x="1691640" y="3931920"/>
            <a:ext cx="20116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20" dirty="0">
                <a:solidFill>
                  <a:srgbClr val="1E1E1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Turn congregational praise into everyday trust and obedience.</a:t>
            </a:r>
            <a:endParaRPr lang="en-US" sz="920" dirty="0"/>
          </a:p>
        </p:txBody>
      </p:sp>
      <p:sp>
        <p:nvSpPr>
          <p:cNvPr id="19" name="Shape 16"/>
          <p:cNvSpPr/>
          <p:nvPr/>
        </p:nvSpPr>
        <p:spPr>
          <a:xfrm>
            <a:off x="4160520" y="1828800"/>
            <a:ext cx="2514600" cy="2057400"/>
          </a:xfrm>
          <a:prstGeom prst="roundRect">
            <a:avLst>
              <a:gd name="adj" fmla="val 3556"/>
            </a:avLst>
          </a:prstGeom>
          <a:solidFill>
            <a:srgbClr val="FFFFFF">
              <a:alpha val="92000"/>
            </a:srgbClr>
          </a:solidFill>
          <a:ln w="8890">
            <a:solidFill>
              <a:srgbClr val="E3D2AE">
                <a:alpha val="80000"/>
              </a:srgbClr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4370832" y="2057400"/>
            <a:ext cx="2011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F466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Lesson Goal</a:t>
            </a:r>
            <a:endParaRPr lang="en-US" sz="1400" dirty="0"/>
          </a:p>
        </p:txBody>
      </p:sp>
      <p:sp>
        <p:nvSpPr>
          <p:cNvPr id="21" name="Text 18"/>
          <p:cNvSpPr/>
          <p:nvPr/>
        </p:nvSpPr>
        <p:spPr>
          <a:xfrm>
            <a:off x="4343400" y="2487168"/>
            <a:ext cx="1965960" cy="987552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indent="0" marL="0">
              <a:buNone/>
            </a:pPr>
            <a:r>
              <a:rPr lang="en-US" sz="1170" dirty="0">
                <a:solidFill>
                  <a:srgbClr val="1E1E1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Help worshipers see that this song joins personal devotion to Jesus with the Bible’s vision of creation-wide praise.</a:t>
            </a:r>
            <a:endParaRPr lang="en-US" sz="1170" dirty="0"/>
          </a:p>
        </p:txBody>
      </p:sp>
      <p:sp>
        <p:nvSpPr>
          <p:cNvPr id="22" name="Shape 19"/>
          <p:cNvSpPr/>
          <p:nvPr/>
        </p:nvSpPr>
        <p:spPr>
          <a:xfrm>
            <a:off x="548640" y="6080760"/>
            <a:ext cx="54864" cy="54864"/>
          </a:xfrm>
          <a:prstGeom prst="ellipse">
            <a:avLst/>
          </a:prstGeom>
          <a:solidFill>
            <a:srgbClr val="D3A54A">
              <a:alpha val="75000"/>
            </a:srgbClr>
          </a:solidFill>
          <a:ln w="12700">
            <a:solidFill>
              <a:srgbClr val="D3A54A">
                <a:alpha val="0"/>
              </a:srgbClr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694944" y="6126480"/>
            <a:ext cx="54864" cy="54864"/>
          </a:xfrm>
          <a:prstGeom prst="ellipse">
            <a:avLst/>
          </a:prstGeom>
          <a:solidFill>
            <a:srgbClr val="D3A54A">
              <a:alpha val="75000"/>
            </a:srgbClr>
          </a:solidFill>
          <a:ln w="12700">
            <a:solidFill>
              <a:srgbClr val="D3A54A">
                <a:alpha val="0"/>
              </a:srgbClr>
            </a:solidFill>
            <a:prstDash val="solid"/>
          </a:ln>
        </p:spPr>
      </p:sp>
      <p:sp>
        <p:nvSpPr>
          <p:cNvPr id="24" name="Shape 21"/>
          <p:cNvSpPr/>
          <p:nvPr/>
        </p:nvSpPr>
        <p:spPr>
          <a:xfrm>
            <a:off x="841248" y="6172200"/>
            <a:ext cx="54864" cy="54864"/>
          </a:xfrm>
          <a:prstGeom prst="ellipse">
            <a:avLst/>
          </a:prstGeom>
          <a:solidFill>
            <a:srgbClr val="D3A54A">
              <a:alpha val="75000"/>
            </a:srgbClr>
          </a:solidFill>
          <a:ln w="12700">
            <a:solidFill>
              <a:srgbClr val="D3A54A">
                <a:alpha val="0"/>
              </a:srgbClr>
            </a:solidFill>
            <a:prstDash val="solid"/>
          </a:ln>
        </p:spPr>
      </p:sp>
      <p:sp>
        <p:nvSpPr>
          <p:cNvPr id="25" name="Shape 22"/>
          <p:cNvSpPr/>
          <p:nvPr/>
        </p:nvSpPr>
        <p:spPr>
          <a:xfrm>
            <a:off x="987552" y="6217920"/>
            <a:ext cx="54864" cy="54864"/>
          </a:xfrm>
          <a:prstGeom prst="ellipse">
            <a:avLst/>
          </a:prstGeom>
          <a:solidFill>
            <a:srgbClr val="D3A54A">
              <a:alpha val="75000"/>
            </a:srgbClr>
          </a:solidFill>
          <a:ln w="12700">
            <a:solidFill>
              <a:srgbClr val="D3A54A">
                <a:alpha val="0"/>
              </a:srgbClr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1133856" y="6263640"/>
            <a:ext cx="54864" cy="54864"/>
          </a:xfrm>
          <a:prstGeom prst="ellipse">
            <a:avLst/>
          </a:prstGeom>
          <a:solidFill>
            <a:srgbClr val="D3A54A">
              <a:alpha val="75000"/>
            </a:srgbClr>
          </a:solidFill>
          <a:ln w="12700">
            <a:solidFill>
              <a:srgbClr val="D3A54A">
                <a:alpha val="0"/>
              </a:srgbClr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411480" y="6537960"/>
            <a:ext cx="64008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7272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6F0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hi_assets/bible_tal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977640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3977640" cy="6858000"/>
          </a:xfrm>
          <a:prstGeom prst="rect">
            <a:avLst/>
          </a:prstGeom>
          <a:solidFill>
            <a:srgbClr val="000000">
              <a:alpha val="0"/>
            </a:srgbClr>
          </a:solidFill>
          <a:ln w="15240">
            <a:solidFill>
              <a:srgbClr val="D3A54A">
                <a:alpha val="8000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4572000" y="502920"/>
            <a:ext cx="621792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1F466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Hymn Identity</a:t>
            </a:r>
            <a:endParaRPr lang="en-US" sz="2700" dirty="0"/>
          </a:p>
        </p:txBody>
      </p:sp>
      <p:sp>
        <p:nvSpPr>
          <p:cNvPr id="5" name="Text 2"/>
          <p:cNvSpPr/>
          <p:nvPr/>
        </p:nvSpPr>
        <p:spPr>
          <a:xfrm>
            <a:off x="4590288" y="1069848"/>
            <a:ext cx="5989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B5A3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contemporary song of adoration and creation praise</a:t>
            </a:r>
            <a:endParaRPr lang="en-US" sz="1150" dirty="0"/>
          </a:p>
        </p:txBody>
      </p:sp>
      <p:sp>
        <p:nvSpPr>
          <p:cNvPr id="6" name="Shape 3"/>
          <p:cNvSpPr/>
          <p:nvPr/>
        </p:nvSpPr>
        <p:spPr>
          <a:xfrm>
            <a:off x="4572000" y="1627632"/>
            <a:ext cx="6492240" cy="585216"/>
          </a:xfrm>
          <a:prstGeom prst="roundRect">
            <a:avLst>
              <a:gd name="adj" fmla="val 12500"/>
            </a:avLst>
          </a:prstGeom>
          <a:solidFill>
            <a:srgbClr val="FFFFFF">
              <a:alpha val="95000"/>
            </a:srgbClr>
          </a:solidFill>
          <a:ln w="8890">
            <a:solidFill>
              <a:srgbClr val="E3D2AE">
                <a:alpha val="80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4800600" y="1746504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C77C2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Writer and composer</a:t>
            </a:r>
            <a:endParaRPr lang="en-US" sz="1050" dirty="0"/>
          </a:p>
        </p:txBody>
      </p:sp>
      <p:sp>
        <p:nvSpPr>
          <p:cNvPr id="8" name="Text 5"/>
          <p:cNvSpPr/>
          <p:nvPr/>
        </p:nvSpPr>
        <p:spPr>
          <a:xfrm>
            <a:off x="7040880" y="1746504"/>
            <a:ext cx="3474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F466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Darlene Zschech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4572000" y="2340864"/>
            <a:ext cx="6492240" cy="585216"/>
          </a:xfrm>
          <a:prstGeom prst="roundRect">
            <a:avLst>
              <a:gd name="adj" fmla="val 12500"/>
            </a:avLst>
          </a:prstGeom>
          <a:solidFill>
            <a:srgbClr val="FFFFFF">
              <a:alpha val="95000"/>
            </a:srgbClr>
          </a:solidFill>
          <a:ln w="8890">
            <a:solidFill>
              <a:srgbClr val="E3D2AE">
                <a:alpha val="80000"/>
              </a:srgbClr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4800600" y="2459736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C77C2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Year</a:t>
            </a:r>
            <a:endParaRPr lang="en-US" sz="1050" dirty="0"/>
          </a:p>
        </p:txBody>
      </p:sp>
      <p:sp>
        <p:nvSpPr>
          <p:cNvPr id="11" name="Text 8"/>
          <p:cNvSpPr/>
          <p:nvPr/>
        </p:nvSpPr>
        <p:spPr>
          <a:xfrm>
            <a:off x="7040880" y="2459736"/>
            <a:ext cx="3474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F466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1993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4572000" y="3054096"/>
            <a:ext cx="6492240" cy="585216"/>
          </a:xfrm>
          <a:prstGeom prst="roundRect">
            <a:avLst>
              <a:gd name="adj" fmla="val 12500"/>
            </a:avLst>
          </a:prstGeom>
          <a:solidFill>
            <a:srgbClr val="FFFFFF">
              <a:alpha val="95000"/>
            </a:srgbClr>
          </a:solidFill>
          <a:ln w="8890">
            <a:solidFill>
              <a:srgbClr val="E3D2AE">
                <a:alpha val="80000"/>
              </a:srgbClr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4800600" y="3172968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C77C2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Tune</a:t>
            </a:r>
            <a:endParaRPr lang="en-US" sz="1050" dirty="0"/>
          </a:p>
        </p:txBody>
      </p:sp>
      <p:sp>
        <p:nvSpPr>
          <p:cNvPr id="14" name="Text 11"/>
          <p:cNvSpPr/>
          <p:nvPr/>
        </p:nvSpPr>
        <p:spPr>
          <a:xfrm>
            <a:off x="7040880" y="3172968"/>
            <a:ext cx="3474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F466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SHOUT TO THE LORD</a:t>
            </a:r>
            <a:endParaRPr lang="en-US" sz="1300" dirty="0"/>
          </a:p>
        </p:txBody>
      </p:sp>
      <p:sp>
        <p:nvSpPr>
          <p:cNvPr id="15" name="Shape 12"/>
          <p:cNvSpPr/>
          <p:nvPr/>
        </p:nvSpPr>
        <p:spPr>
          <a:xfrm>
            <a:off x="4572000" y="3767328"/>
            <a:ext cx="6492240" cy="585216"/>
          </a:xfrm>
          <a:prstGeom prst="roundRect">
            <a:avLst>
              <a:gd name="adj" fmla="val 12500"/>
            </a:avLst>
          </a:prstGeom>
          <a:solidFill>
            <a:srgbClr val="FFFFFF">
              <a:alpha val="95000"/>
            </a:srgbClr>
          </a:solidFill>
          <a:ln w="8890">
            <a:solidFill>
              <a:srgbClr val="E3D2AE">
                <a:alpha val="80000"/>
              </a:srgbClr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4800600" y="3886200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C77C2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Meter</a:t>
            </a:r>
            <a:endParaRPr lang="en-US" sz="1050" dirty="0"/>
          </a:p>
        </p:txBody>
      </p:sp>
      <p:sp>
        <p:nvSpPr>
          <p:cNvPr id="17" name="Text 14"/>
          <p:cNvSpPr/>
          <p:nvPr/>
        </p:nvSpPr>
        <p:spPr>
          <a:xfrm>
            <a:off x="7040880" y="3886200"/>
            <a:ext cx="3474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F466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Irregular</a:t>
            </a:r>
            <a:endParaRPr lang="en-US" sz="1300" dirty="0"/>
          </a:p>
        </p:txBody>
      </p:sp>
      <p:sp>
        <p:nvSpPr>
          <p:cNvPr id="18" name="Shape 15"/>
          <p:cNvSpPr/>
          <p:nvPr/>
        </p:nvSpPr>
        <p:spPr>
          <a:xfrm>
            <a:off x="4572000" y="4480560"/>
            <a:ext cx="6492240" cy="585216"/>
          </a:xfrm>
          <a:prstGeom prst="roundRect">
            <a:avLst>
              <a:gd name="adj" fmla="val 12500"/>
            </a:avLst>
          </a:prstGeom>
          <a:solidFill>
            <a:srgbClr val="FFFFFF">
              <a:alpha val="95000"/>
            </a:srgbClr>
          </a:solidFill>
          <a:ln w="8890">
            <a:solidFill>
              <a:srgbClr val="E3D2AE">
                <a:alpha val="80000"/>
              </a:srgbClr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4800600" y="4599432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C77C2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Worship setting</a:t>
            </a:r>
            <a:endParaRPr lang="en-US" sz="1050" dirty="0"/>
          </a:p>
        </p:txBody>
      </p:sp>
      <p:sp>
        <p:nvSpPr>
          <p:cNvPr id="20" name="Text 17"/>
          <p:cNvSpPr/>
          <p:nvPr/>
        </p:nvSpPr>
        <p:spPr>
          <a:xfrm>
            <a:off x="7040880" y="4599432"/>
            <a:ext cx="3474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F466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Contemporary congregational song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4663440" y="5486400"/>
            <a:ext cx="612648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i="1" dirty="0">
                <a:solidFill>
                  <a:srgbClr val="5E66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Teaching note: keep the focus on adoration, Christ’s lordship, and the Psalm-shaped call for the whole earth to praise.</a:t>
            </a:r>
            <a:endParaRPr lang="en-US" sz="1050" dirty="0"/>
          </a:p>
        </p:txBody>
      </p:sp>
      <p:sp>
        <p:nvSpPr>
          <p:cNvPr id="22" name="Text 19"/>
          <p:cNvSpPr/>
          <p:nvPr/>
        </p:nvSpPr>
        <p:spPr>
          <a:xfrm>
            <a:off x="4617720" y="6537960"/>
            <a:ext cx="52120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7272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hi_assets/stained_glass_dark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94360" y="594360"/>
            <a:ext cx="53035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D3A5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</a:t>
            </a:r>
            <a:endParaRPr lang="en-US" sz="2800" dirty="0"/>
          </a:p>
        </p:txBody>
      </p:sp>
      <p:sp>
        <p:nvSpPr>
          <p:cNvPr id="4" name="Text 1"/>
          <p:cNvSpPr/>
          <p:nvPr/>
        </p:nvSpPr>
        <p:spPr>
          <a:xfrm>
            <a:off x="658368" y="2615184"/>
            <a:ext cx="6949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Song of Adoration</a:t>
            </a:r>
            <a:endParaRPr lang="en-US" sz="3000" dirty="0"/>
          </a:p>
        </p:txBody>
      </p:sp>
      <p:sp>
        <p:nvSpPr>
          <p:cNvPr id="5" name="Text 2"/>
          <p:cNvSpPr/>
          <p:nvPr/>
        </p:nvSpPr>
        <p:spPr>
          <a:xfrm>
            <a:off x="685800" y="3246120"/>
            <a:ext cx="6309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F1E4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Personal devotion opens into the praise of all creation.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411480" y="6537960"/>
            <a:ext cx="64008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D6D1C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8F2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hi_assets/church_pane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98080" y="685800"/>
            <a:ext cx="4251960" cy="516636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7498080" y="685800"/>
            <a:ext cx="4251960" cy="5166360"/>
          </a:xfrm>
          <a:prstGeom prst="rect">
            <a:avLst/>
          </a:prstGeom>
          <a:solidFill>
            <a:srgbClr val="000000">
              <a:alpha val="0"/>
            </a:srgbClr>
          </a:solidFill>
          <a:ln w="15240">
            <a:solidFill>
              <a:srgbClr val="D3A54A">
                <a:alpha val="8000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502920" y="292608"/>
            <a:ext cx="617220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950" b="1" dirty="0">
                <a:solidFill>
                  <a:srgbClr val="1F466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Historical Background</a:t>
            </a:r>
            <a:endParaRPr lang="en-US" sz="1950" dirty="0"/>
          </a:p>
        </p:txBody>
      </p:sp>
      <p:sp>
        <p:nvSpPr>
          <p:cNvPr id="5" name="Text 2"/>
          <p:cNvSpPr/>
          <p:nvPr/>
        </p:nvSpPr>
        <p:spPr>
          <a:xfrm>
            <a:off x="521208" y="685800"/>
            <a:ext cx="5989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90" dirty="0">
                <a:solidFill>
                  <a:srgbClr val="C77C2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modern worship song that became widely sung in the 1990s.</a:t>
            </a:r>
            <a:endParaRPr lang="en-US" sz="890" dirty="0"/>
          </a:p>
        </p:txBody>
      </p:sp>
      <p:sp>
        <p:nvSpPr>
          <p:cNvPr id="6" name="Shape 3"/>
          <p:cNvSpPr/>
          <p:nvPr/>
        </p:nvSpPr>
        <p:spPr>
          <a:xfrm>
            <a:off x="502920" y="950976"/>
            <a:ext cx="2834640" cy="0"/>
          </a:xfrm>
          <a:prstGeom prst="line">
            <a:avLst/>
          </a:prstGeom>
          <a:noFill/>
          <a:ln w="15875">
            <a:solidFill>
              <a:srgbClr val="D3A54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685800" y="1325880"/>
            <a:ext cx="6263640" cy="388620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r>
              <a:rPr lang="en-US" sz="1200" dirty="0">
                <a:solidFill>
                  <a:srgbClr val="1E1E1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Written and composed by Darlene Zschech in 1993 while she served in the worship ministry of Hills Christian Life Centre in Sydney, later known as Hillsong Church.</a:t>
            </a:r>
            <a:endParaRPr lang="en-US" sz="1200" dirty="0"/>
          </a:p>
          <a:p>
            <a:r>
              <a:rPr lang="en-US" sz="1200" dirty="0">
                <a:solidFill>
                  <a:srgbClr val="1E1E1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Became widely known through Hillsong worship recordings in the mid-1990s, especially People Just Like Us.</a:t>
            </a:r>
            <a:endParaRPr lang="en-US" sz="1200" dirty="0"/>
          </a:p>
          <a:p>
            <a:r>
              <a:rPr lang="en-US" sz="1200" dirty="0">
                <a:solidFill>
                  <a:srgbClr val="1E1E1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Entered printed worship collections and hymnals, showing how contemporary songs can become part of broader congregational practice.</a:t>
            </a:r>
            <a:endParaRPr lang="en-US" sz="1200" dirty="0"/>
          </a:p>
          <a:p>
            <a:r>
              <a:rPr lang="en-US" sz="1200" dirty="0">
                <a:solidFill>
                  <a:srgbClr val="1E1E1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taught as a Psalm-shaped song of adoration: personal address to Christ, then a summons for the whole earth to praise.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640080" y="5897880"/>
            <a:ext cx="54864" cy="54864"/>
          </a:xfrm>
          <a:prstGeom prst="ellipse">
            <a:avLst/>
          </a:prstGeom>
          <a:solidFill>
            <a:srgbClr val="D3A54A">
              <a:alpha val="75000"/>
            </a:srgbClr>
          </a:solidFill>
          <a:ln w="12700">
            <a:solidFill>
              <a:srgbClr val="D3A54A">
                <a:alpha val="0"/>
              </a:srgbClr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786384" y="5943600"/>
            <a:ext cx="54864" cy="54864"/>
          </a:xfrm>
          <a:prstGeom prst="ellipse">
            <a:avLst/>
          </a:prstGeom>
          <a:solidFill>
            <a:srgbClr val="D3A54A">
              <a:alpha val="75000"/>
            </a:srgbClr>
          </a:solidFill>
          <a:ln w="12700">
            <a:solidFill>
              <a:srgbClr val="D3A54A">
                <a:alpha val="0"/>
              </a:srgbClr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932688" y="5989320"/>
            <a:ext cx="54864" cy="54864"/>
          </a:xfrm>
          <a:prstGeom prst="ellipse">
            <a:avLst/>
          </a:prstGeom>
          <a:solidFill>
            <a:srgbClr val="D3A54A">
              <a:alpha val="75000"/>
            </a:srgbClr>
          </a:solidFill>
          <a:ln w="12700">
            <a:solidFill>
              <a:srgbClr val="D3A54A">
                <a:alpha val="0"/>
              </a:srgbClr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1078992" y="6035040"/>
            <a:ext cx="54864" cy="54864"/>
          </a:xfrm>
          <a:prstGeom prst="ellipse">
            <a:avLst/>
          </a:prstGeom>
          <a:solidFill>
            <a:srgbClr val="D3A54A">
              <a:alpha val="75000"/>
            </a:srgbClr>
          </a:solidFill>
          <a:ln w="12700">
            <a:solidFill>
              <a:srgbClr val="D3A54A">
                <a:alpha val="0"/>
              </a:srgbClr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1225296" y="6080760"/>
            <a:ext cx="54864" cy="54864"/>
          </a:xfrm>
          <a:prstGeom prst="ellipse">
            <a:avLst/>
          </a:prstGeom>
          <a:solidFill>
            <a:srgbClr val="D3A54A">
              <a:alpha val="75000"/>
            </a:srgbClr>
          </a:solidFill>
          <a:ln w="12700">
            <a:solidFill>
              <a:srgbClr val="D3A54A">
                <a:alpha val="0"/>
              </a:srgbClr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411480" y="6537960"/>
            <a:ext cx="64008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7272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hi_assets/bible_window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02920" y="182880"/>
            <a:ext cx="11155680" cy="6217920"/>
          </a:xfrm>
          <a:prstGeom prst="rect">
            <a:avLst/>
          </a:prstGeom>
          <a:solidFill>
            <a:srgbClr val="FFFDF8">
              <a:alpha val="92000"/>
            </a:srgbClr>
          </a:solidFill>
          <a:ln w="13970">
            <a:solidFill>
              <a:srgbClr val="E2C580">
                <a:alpha val="8500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502920" y="292608"/>
            <a:ext cx="617220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950" b="1" dirty="0">
                <a:solidFill>
                  <a:srgbClr val="1F466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Biblical Foundation</a:t>
            </a:r>
            <a:endParaRPr lang="en-US" sz="1950" dirty="0"/>
          </a:p>
        </p:txBody>
      </p:sp>
      <p:sp>
        <p:nvSpPr>
          <p:cNvPr id="5" name="Text 2"/>
          <p:cNvSpPr/>
          <p:nvPr/>
        </p:nvSpPr>
        <p:spPr>
          <a:xfrm>
            <a:off x="521208" y="685800"/>
            <a:ext cx="5989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90" dirty="0">
                <a:solidFill>
                  <a:srgbClr val="C77C2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Psalms of joyful praise and New Testament confession of Christ.</a:t>
            </a:r>
            <a:endParaRPr lang="en-US" sz="890" dirty="0"/>
          </a:p>
        </p:txBody>
      </p:sp>
      <p:sp>
        <p:nvSpPr>
          <p:cNvPr id="6" name="Shape 3"/>
          <p:cNvSpPr/>
          <p:nvPr/>
        </p:nvSpPr>
        <p:spPr>
          <a:xfrm>
            <a:off x="502920" y="950976"/>
            <a:ext cx="2834640" cy="0"/>
          </a:xfrm>
          <a:prstGeom prst="line">
            <a:avLst/>
          </a:prstGeom>
          <a:noFill/>
          <a:ln w="15875">
            <a:solidFill>
              <a:srgbClr val="D3A54A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868680" y="1417320"/>
            <a:ext cx="4800600" cy="914400"/>
          </a:xfrm>
          <a:prstGeom prst="roundRect">
            <a:avLst>
              <a:gd name="adj" fmla="val 8000"/>
            </a:avLst>
          </a:prstGeom>
          <a:solidFill>
            <a:srgbClr val="F7F1E7"/>
          </a:solidFill>
          <a:ln w="8890">
            <a:solidFill>
              <a:srgbClr val="E3D2AE">
                <a:alpha val="80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78992" y="1572768"/>
            <a:ext cx="1645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F466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Psalm 98:4-9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1078992" y="1856232"/>
            <a:ext cx="4206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1E1E1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earth is called to sing; sea, rivers, and mountains answer the Lord.</a:t>
            </a:r>
            <a:endParaRPr lang="en-US" sz="950" dirty="0"/>
          </a:p>
        </p:txBody>
      </p:sp>
      <p:sp>
        <p:nvSpPr>
          <p:cNvPr id="10" name="Shape 7"/>
          <p:cNvSpPr/>
          <p:nvPr/>
        </p:nvSpPr>
        <p:spPr>
          <a:xfrm>
            <a:off x="6355080" y="1417320"/>
            <a:ext cx="4800600" cy="914400"/>
          </a:xfrm>
          <a:prstGeom prst="roundRect">
            <a:avLst>
              <a:gd name="adj" fmla="val 8000"/>
            </a:avLst>
          </a:prstGeom>
          <a:solidFill>
            <a:srgbClr val="F7F1E7"/>
          </a:solidFill>
          <a:ln w="8890">
            <a:solidFill>
              <a:srgbClr val="E3D2AE">
                <a:alpha val="80000"/>
              </a:srgbClr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6565392" y="1572768"/>
            <a:ext cx="1645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F466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Psalm 95:1-6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6565392" y="1856232"/>
            <a:ext cx="4206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1E1E1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Joyful praise and humble bowing belong together before the Maker.</a:t>
            </a:r>
            <a:endParaRPr lang="en-US" sz="950" dirty="0"/>
          </a:p>
        </p:txBody>
      </p:sp>
      <p:sp>
        <p:nvSpPr>
          <p:cNvPr id="13" name="Shape 10"/>
          <p:cNvSpPr/>
          <p:nvPr/>
        </p:nvSpPr>
        <p:spPr>
          <a:xfrm>
            <a:off x="868680" y="2834640"/>
            <a:ext cx="4800600" cy="914400"/>
          </a:xfrm>
          <a:prstGeom prst="roundRect">
            <a:avLst>
              <a:gd name="adj" fmla="val 8000"/>
            </a:avLst>
          </a:prstGeom>
          <a:solidFill>
            <a:srgbClr val="F7F1E7"/>
          </a:solidFill>
          <a:ln w="8890">
            <a:solidFill>
              <a:srgbClr val="E3D2AE">
                <a:alpha val="80000"/>
              </a:srgbClr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78992" y="2990088"/>
            <a:ext cx="1645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F466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Philippians 2:9-11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1078992" y="3273552"/>
            <a:ext cx="4206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1E1E1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Every tongue will confess that Jesus Christ is Lord.</a:t>
            </a:r>
            <a:endParaRPr lang="en-US" sz="950" dirty="0"/>
          </a:p>
        </p:txBody>
      </p:sp>
      <p:sp>
        <p:nvSpPr>
          <p:cNvPr id="16" name="Shape 13"/>
          <p:cNvSpPr/>
          <p:nvPr/>
        </p:nvSpPr>
        <p:spPr>
          <a:xfrm>
            <a:off x="6355080" y="2834640"/>
            <a:ext cx="4800600" cy="914400"/>
          </a:xfrm>
          <a:prstGeom prst="roundRect">
            <a:avLst>
              <a:gd name="adj" fmla="val 8000"/>
            </a:avLst>
          </a:prstGeom>
          <a:solidFill>
            <a:srgbClr val="F7F1E7"/>
          </a:solidFill>
          <a:ln w="8890">
            <a:solidFill>
              <a:srgbClr val="E3D2AE">
                <a:alpha val="80000"/>
              </a:srgbClr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6565392" y="2990088"/>
            <a:ext cx="1645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F466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Revelation 5:12-13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6565392" y="3273552"/>
            <a:ext cx="4206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1E1E1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Every creature joins in blessing God and the Lamb.</a:t>
            </a:r>
            <a:endParaRPr lang="en-US" sz="950" dirty="0"/>
          </a:p>
        </p:txBody>
      </p:sp>
      <p:sp>
        <p:nvSpPr>
          <p:cNvPr id="19" name="Text 16"/>
          <p:cNvSpPr/>
          <p:nvPr/>
        </p:nvSpPr>
        <p:spPr>
          <a:xfrm>
            <a:off x="868680" y="4937760"/>
            <a:ext cx="5029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D3A5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Anchor text for the lesson: Psalm 98.</a:t>
            </a:r>
            <a:endParaRPr lang="en-US" sz="1500" dirty="0"/>
          </a:p>
        </p:txBody>
      </p:sp>
      <p:sp>
        <p:nvSpPr>
          <p:cNvPr id="20" name="Text 17"/>
          <p:cNvSpPr/>
          <p:nvPr/>
        </p:nvSpPr>
        <p:spPr>
          <a:xfrm>
            <a:off x="411480" y="6537960"/>
            <a:ext cx="64008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7272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1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hi_assets/prayer_pane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1143000"/>
            <a:ext cx="4663440" cy="452628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48640" y="1143000"/>
            <a:ext cx="4663440" cy="4526280"/>
          </a:xfrm>
          <a:prstGeom prst="rect">
            <a:avLst/>
          </a:prstGeom>
          <a:solidFill>
            <a:srgbClr val="000000">
              <a:alpha val="0"/>
            </a:srgbClr>
          </a:solidFill>
          <a:ln w="15240">
            <a:solidFill>
              <a:srgbClr val="D3A54A">
                <a:alpha val="8000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502920" y="292608"/>
            <a:ext cx="617220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950" b="1" dirty="0">
                <a:solidFill>
                  <a:srgbClr val="1F466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Hymn Section: Personal Adoration</a:t>
            </a:r>
            <a:endParaRPr lang="en-US" sz="1950" dirty="0"/>
          </a:p>
        </p:txBody>
      </p:sp>
      <p:sp>
        <p:nvSpPr>
          <p:cNvPr id="5" name="Text 2"/>
          <p:cNvSpPr/>
          <p:nvPr/>
        </p:nvSpPr>
        <p:spPr>
          <a:xfrm>
            <a:off x="521208" y="685800"/>
            <a:ext cx="5989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90" dirty="0">
                <a:solidFill>
                  <a:srgbClr val="C77C2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Worship begins by addressing Jesus as living Savior and Lord.</a:t>
            </a:r>
            <a:endParaRPr lang="en-US" sz="890" dirty="0"/>
          </a:p>
        </p:txBody>
      </p:sp>
      <p:sp>
        <p:nvSpPr>
          <p:cNvPr id="6" name="Shape 3"/>
          <p:cNvSpPr/>
          <p:nvPr/>
        </p:nvSpPr>
        <p:spPr>
          <a:xfrm>
            <a:off x="502920" y="950976"/>
            <a:ext cx="2834640" cy="0"/>
          </a:xfrm>
          <a:prstGeom prst="line">
            <a:avLst/>
          </a:prstGeom>
          <a:noFill/>
          <a:ln w="15875">
            <a:solidFill>
              <a:srgbClr val="D3A54A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715000" y="1280160"/>
            <a:ext cx="5440680" cy="4023360"/>
          </a:xfrm>
          <a:prstGeom prst="roundRect">
            <a:avLst>
              <a:gd name="adj" fmla="val 1818"/>
            </a:avLst>
          </a:prstGeom>
          <a:solidFill>
            <a:srgbClr val="FFFFFF">
              <a:alpha val="96000"/>
            </a:srgbClr>
          </a:solidFill>
          <a:ln w="8890">
            <a:solidFill>
              <a:srgbClr val="E3D2AE">
                <a:alpha val="80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989320" y="1664208"/>
            <a:ext cx="4800600" cy="192024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r>
              <a:rPr lang="en-US" sz="1230" dirty="0">
                <a:solidFill>
                  <a:srgbClr val="1E1E1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song starts close to the heart: not abstract praise, but direct address to Christ.</a:t>
            </a:r>
            <a:endParaRPr lang="en-US" sz="1230" dirty="0"/>
          </a:p>
          <a:p>
            <a:r>
              <a:rPr lang="en-US" sz="1230" dirty="0">
                <a:solidFill>
                  <a:srgbClr val="1E1E1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Its devotion is anchored in the New Testament confession that Jesus is Lord.</a:t>
            </a:r>
            <a:endParaRPr lang="en-US" sz="1230" dirty="0"/>
          </a:p>
          <a:p>
            <a:r>
              <a:rPr lang="en-US" sz="1230" dirty="0">
                <a:solidFill>
                  <a:srgbClr val="1E1E1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Teach worshipers to connect emotion with truth: affection for Christ grows from knowing who He is.</a:t>
            </a:r>
            <a:endParaRPr lang="en-US" sz="1230" dirty="0"/>
          </a:p>
        </p:txBody>
      </p:sp>
      <p:sp>
        <p:nvSpPr>
          <p:cNvPr id="9" name="Text 6"/>
          <p:cNvSpPr/>
          <p:nvPr/>
        </p:nvSpPr>
        <p:spPr>
          <a:xfrm>
            <a:off x="5989320" y="4160520"/>
            <a:ext cx="3840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80" b="1" dirty="0">
                <a:solidFill>
                  <a:srgbClr val="1F466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Key Scripture: Philippians 2:9-11</a:t>
            </a:r>
            <a:endParaRPr lang="en-US" sz="1380" dirty="0"/>
          </a:p>
        </p:txBody>
      </p:sp>
      <p:sp>
        <p:nvSpPr>
          <p:cNvPr id="10" name="Text 7"/>
          <p:cNvSpPr/>
          <p:nvPr/>
        </p:nvSpPr>
        <p:spPr>
          <a:xfrm>
            <a:off x="5989320" y="4498848"/>
            <a:ext cx="4572000" cy="45720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indent="0" marL="0">
              <a:buNone/>
            </a:pPr>
            <a:r>
              <a:rPr lang="en-US" sz="1060" dirty="0">
                <a:solidFill>
                  <a:srgbClr val="5E66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Every knee bows before the name of Jesus; praise is the fitting response to His exalted lordship.</a:t>
            </a:r>
            <a:endParaRPr lang="en-US" sz="1060" dirty="0"/>
          </a:p>
        </p:txBody>
      </p:sp>
      <p:sp>
        <p:nvSpPr>
          <p:cNvPr id="11" name="Text 8"/>
          <p:cNvSpPr/>
          <p:nvPr/>
        </p:nvSpPr>
        <p:spPr>
          <a:xfrm>
            <a:off x="411480" y="6537960"/>
            <a:ext cx="64008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7272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6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1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hi_assets/church_panel_wide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95160" y="960120"/>
            <a:ext cx="4434840" cy="475488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995160" y="960120"/>
            <a:ext cx="4434840" cy="4754880"/>
          </a:xfrm>
          <a:prstGeom prst="rect">
            <a:avLst/>
          </a:prstGeom>
          <a:solidFill>
            <a:srgbClr val="000000">
              <a:alpha val="0"/>
            </a:srgbClr>
          </a:solidFill>
          <a:ln w="15240">
            <a:solidFill>
              <a:srgbClr val="D3A54A">
                <a:alpha val="8000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502920" y="292608"/>
            <a:ext cx="617220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950" b="1" dirty="0">
                <a:solidFill>
                  <a:srgbClr val="1F466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Hymn Section: Refuge and Strength</a:t>
            </a:r>
            <a:endParaRPr lang="en-US" sz="1950" dirty="0"/>
          </a:p>
        </p:txBody>
      </p:sp>
      <p:sp>
        <p:nvSpPr>
          <p:cNvPr id="5" name="Text 2"/>
          <p:cNvSpPr/>
          <p:nvPr/>
        </p:nvSpPr>
        <p:spPr>
          <a:xfrm>
            <a:off x="521208" y="685800"/>
            <a:ext cx="5989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90" dirty="0">
                <a:solidFill>
                  <a:srgbClr val="C77C2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Praise gives language for trust in Christ amid weakness.</a:t>
            </a:r>
            <a:endParaRPr lang="en-US" sz="890" dirty="0"/>
          </a:p>
        </p:txBody>
      </p:sp>
      <p:sp>
        <p:nvSpPr>
          <p:cNvPr id="6" name="Shape 3"/>
          <p:cNvSpPr/>
          <p:nvPr/>
        </p:nvSpPr>
        <p:spPr>
          <a:xfrm>
            <a:off x="502920" y="950976"/>
            <a:ext cx="2834640" cy="0"/>
          </a:xfrm>
          <a:prstGeom prst="line">
            <a:avLst/>
          </a:prstGeom>
          <a:noFill/>
          <a:ln w="15875">
            <a:solidFill>
              <a:srgbClr val="D3A54A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777240" y="1353312"/>
            <a:ext cx="5440680" cy="4206240"/>
          </a:xfrm>
          <a:prstGeom prst="roundRect">
            <a:avLst>
              <a:gd name="adj" fmla="val 1739"/>
            </a:avLst>
          </a:prstGeom>
          <a:solidFill>
            <a:srgbClr val="FFFFFF">
              <a:alpha val="96000"/>
            </a:srgbClr>
          </a:solidFill>
          <a:ln w="8890">
            <a:solidFill>
              <a:srgbClr val="E3D2AE">
                <a:alpha val="80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51560" y="1627632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40" b="1" dirty="0">
                <a:solidFill>
                  <a:srgbClr val="1F466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Pastoral Emphasis</a:t>
            </a:r>
            <a:endParaRPr lang="en-US" sz="1440" dirty="0"/>
          </a:p>
        </p:txBody>
      </p:sp>
      <p:sp>
        <p:nvSpPr>
          <p:cNvPr id="9" name="Text 6"/>
          <p:cNvSpPr/>
          <p:nvPr/>
        </p:nvSpPr>
        <p:spPr>
          <a:xfrm>
            <a:off x="1051560" y="2057400"/>
            <a:ext cx="4572000" cy="164592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r>
              <a:rPr lang="en-US" sz="1210" dirty="0">
                <a:solidFill>
                  <a:srgbClr val="1E1E1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song does not treat worship as escape from need.</a:t>
            </a:r>
            <a:endParaRPr lang="en-US" sz="1210" dirty="0"/>
          </a:p>
          <a:p>
            <a:r>
              <a:rPr lang="en-US" sz="1210" dirty="0">
                <a:solidFill>
                  <a:srgbClr val="1E1E1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teaches believers to bring fear, grief, and exhaustion to Christ.</a:t>
            </a:r>
            <a:endParaRPr lang="en-US" sz="1210" dirty="0"/>
          </a:p>
          <a:p>
            <a:r>
              <a:rPr lang="en-US" sz="1210" dirty="0">
                <a:solidFill>
                  <a:srgbClr val="1E1E1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related Psalms to show that refuge language is deeply biblical.</a:t>
            </a:r>
            <a:endParaRPr lang="en-US" sz="1210" dirty="0"/>
          </a:p>
        </p:txBody>
      </p:sp>
      <p:sp>
        <p:nvSpPr>
          <p:cNvPr id="10" name="Text 7"/>
          <p:cNvSpPr/>
          <p:nvPr/>
        </p:nvSpPr>
        <p:spPr>
          <a:xfrm>
            <a:off x="1051560" y="4370832"/>
            <a:ext cx="4114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D3A5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Related texts: Psalm 46:1; Psalm 18:2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411480" y="6537960"/>
            <a:ext cx="64008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7272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6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hi_assets/mountain_sea_dark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02920" y="594360"/>
            <a:ext cx="4937760" cy="5486400"/>
          </a:xfrm>
          <a:prstGeom prst="rect">
            <a:avLst/>
          </a:prstGeom>
          <a:solidFill>
            <a:srgbClr val="071521">
              <a:alpha val="88000"/>
            </a:srgbClr>
          </a:solidFill>
          <a:ln w="12700">
            <a:solidFill>
              <a:srgbClr val="D3A54A">
                <a:alpha val="7500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822960" y="1005840"/>
            <a:ext cx="39319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D3A5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Central Declaration</a:t>
            </a:r>
            <a:endParaRPr lang="en-US" sz="1600" dirty="0"/>
          </a:p>
        </p:txBody>
      </p:sp>
      <p:sp>
        <p:nvSpPr>
          <p:cNvPr id="5" name="Text 2"/>
          <p:cNvSpPr/>
          <p:nvPr/>
        </p:nvSpPr>
        <p:spPr>
          <a:xfrm>
            <a:off x="822960" y="1865376"/>
            <a:ext cx="3977640" cy="10058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All the earth is called to praise the King.</a:t>
            </a:r>
            <a:endParaRPr lang="en-US" sz="2500" dirty="0"/>
          </a:p>
        </p:txBody>
      </p:sp>
      <p:sp>
        <p:nvSpPr>
          <p:cNvPr id="6" name="Text 3"/>
          <p:cNvSpPr/>
          <p:nvPr/>
        </p:nvSpPr>
        <p:spPr>
          <a:xfrm>
            <a:off x="859536" y="3310128"/>
            <a:ext cx="3703320" cy="91440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F8EBD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Psalm 98 gives the song its biblical air: the sea roars, the rivers clap, and the mountains sing before the Lord.</a:t>
            </a:r>
            <a:endParaRPr lang="en-US" sz="1220" dirty="0"/>
          </a:p>
        </p:txBody>
      </p:sp>
      <p:sp>
        <p:nvSpPr>
          <p:cNvPr id="7" name="Text 4"/>
          <p:cNvSpPr/>
          <p:nvPr/>
        </p:nvSpPr>
        <p:spPr>
          <a:xfrm>
            <a:off x="4526280" y="5036058"/>
            <a:ext cx="427482" cy="58293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40" b="1" dirty="0">
                <a:solidFill>
                  <a:srgbClr val="F1C96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✝</a:t>
            </a:r>
            <a:endParaRPr lang="en-US" sz="2040" dirty="0"/>
          </a:p>
        </p:txBody>
      </p:sp>
      <p:sp>
        <p:nvSpPr>
          <p:cNvPr id="8" name="Text 5"/>
          <p:cNvSpPr/>
          <p:nvPr/>
        </p:nvSpPr>
        <p:spPr>
          <a:xfrm>
            <a:off x="411480" y="6537960"/>
            <a:ext cx="64008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D6D1C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HymnInfo.com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Shout to the Lord Teaching Guide</dc:title>
  <dc:subject>Hymn study resource</dc:subject>
  <dc:creator>HymnInfo.com</dc:creator>
  <cp:lastModifiedBy>HymnInfo.com</cp:lastModifiedBy>
  <cp:revision>1</cp:revision>
  <dcterms:created xsi:type="dcterms:W3CDTF">2026-07-08T01:05:46Z</dcterms:created>
  <dcterms:modified xsi:type="dcterms:W3CDTF">2026-07-08T01:05:46Z</dcterms:modified>
</cp:coreProperties>
</file>