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presProps" Target="presProps.xml"/>
  <Relationship Id="rId9" Type="http://schemas.openxmlformats.org/officeDocument/2006/relationships/viewProps" Target="viewProps.xml"/>
  <Relationship Id="rId1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3172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447675" y="495300"/>
            <a:ext cx="57150" cy="3943350"/>
          </a:xfrm>
          <a:prstGeom prst="rect">
            <a:avLst/>
          </a:prstGeom>
          <a:solidFill>
            <a:srgbClr val="C8A951">
              <a:alpha val="100000"/>
            </a:srgbClr>
          </a:solidFill>
          <a:ln w="9525">
            <a:noFill/>
          </a:ln>
        </p:spPr>
        <p:txBody>
          <a:bodyPr vertOverflow="clip" rtlCol="0" anchor="ctr"/>
          <a:lstStyle/>
          <a:p>
            <a:pPr algn="ctr"/>
            <a:r>
              <a:t/>
            </a:r>
          </a:p>
        </p:txBody>
      </p:sp>
      <p:sp>
        <p:nvSpPr>
          <p:cNvPr id="4" name="" descr=""/>
          <p:cNvSpPr/>
          <p:nvPr/>
        </p:nvSpPr>
        <p:spPr>
          <a:xfrm>
            <a:off x="7391400" y="723900"/>
            <a:ext cx="161925" cy="3190875"/>
          </a:xfrm>
          <a:prstGeom prst="rect">
            <a:avLst/>
          </a:prstGeom>
          <a:solidFill>
            <a:srgbClr val="C8A951">
              <a:alpha val="100000"/>
            </a:srgbClr>
          </a:solidFill>
          <a:ln w="9525">
            <a:noFill/>
          </a:ln>
        </p:spPr>
        <p:txBody>
          <a:bodyPr vertOverflow="clip" rtlCol="0" anchor="ctr"/>
          <a:lstStyle/>
          <a:p>
            <a:pPr algn="ctr"/>
            <a:r>
              <a:t/>
            </a:r>
          </a:p>
        </p:txBody>
      </p:sp>
      <p:sp>
        <p:nvSpPr>
          <p:cNvPr id="5" name="" descr=""/>
          <p:cNvSpPr/>
          <p:nvPr/>
        </p:nvSpPr>
        <p:spPr>
          <a:xfrm>
            <a:off x="6619875" y="1504950"/>
            <a:ext cx="1714500" cy="161925"/>
          </a:xfrm>
          <a:prstGeom prst="rect">
            <a:avLst/>
          </a:prstGeom>
          <a:solidFill>
            <a:srgbClr val="C8A951">
              <a:alpha val="100000"/>
            </a:srgbClr>
          </a:solidFill>
          <a:ln w="9525">
            <a:noFill/>
          </a:ln>
        </p:spPr>
        <p:txBody>
          <a:bodyPr vertOverflow="clip" rtlCol="0" anchor="ctr"/>
          <a:lstStyle/>
          <a:p>
            <a:pPr algn="ctr"/>
            <a:r>
              <a:t/>
            </a:r>
          </a:p>
        </p:txBody>
      </p:sp>
      <p:sp>
        <p:nvSpPr>
          <p:cNvPr id="6" name=""/>
          <p:cNvSpPr txBox="1"/>
          <p:nvPr/>
        </p:nvSpPr>
        <p:spPr>
          <a:xfrm>
            <a:off x="685800" y="1133475"/>
            <a:ext cx="5553075" cy="102870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3600" spc="0" u="none" cap="none">
                <a:solidFill>
                  <a:srgbClr val="FFFFFF">
                    <a:alpha val="100000"/>
                  </a:srgbClr>
                </a:solidFill>
                <a:latin typeface="Calibri"/>
              </a:rPr>
              <a:t><![CDATA[Savior, Blessed Savior]]></a:t>
            </a:r>
          </a:p>
        </p:txBody>
      </p:sp>
      <p:sp>
        <p:nvSpPr>
          <p:cNvPr id="7" name=""/>
          <p:cNvSpPr txBox="1"/>
          <p:nvPr/>
        </p:nvSpPr>
        <p:spPr>
          <a:xfrm>
            <a:off x="685800" y="2228850"/>
            <a:ext cx="5276850" cy="40957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i="1" strike="noStrike" sz="2000" spc="0" u="none" cap="none">
                <a:solidFill>
                  <a:srgbClr val="C8A951">
                    <a:alpha val="100000"/>
                  </a:srgbClr>
                </a:solidFill>
                <a:latin typeface="Calibri"/>
              </a:rPr>
              <a:t><![CDATA[Teaching Guid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Overview]]></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Savior, Blessed Savior is a hymn of consecration and Christian pilgrimage by Godfrey Thring.]]></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begins with corporate praise and the offering of the whole person—body, soul, and spirit—to Christ, then moves through adoration of the crucified and ascended Savior, confidence in divine mercy, and hope for the life to com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s spiritual movement is therefore broader than a prayer for guidan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 joins worship, self-offering, sanctification, perseverance, and eschatological hop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Its recurring upward and forward language gives the text a processional character: the church praises Christ while pressing toward its promised goal.]]></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Theological Reflec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joins consecration to Christology.]]></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worshiper offers the whole self because Christ has first acted in redemption: he came to die and has been exalted.]]></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Christian obedience therefore appears as a response to grace, not an attempt to earn i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A second theme is sanctification.]]></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he hymn imagines growth in holiness as drawing nearer to Christ and receiving clearer light in the midst of sin and sadness.]]></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EEF3FA">
              <a:alpha val="100000"/>
            </a:srgbClr>
          </a:solidFill>
          <a:ln w="9525">
            <a:noFill/>
          </a:ln>
        </p:spPr>
        <p:txBody>
          <a:bodyPr vertOverflow="clip" rtlCol="0" anchor="ctr"/>
          <a:lstStyle/>
          <a:p>
            <a:pPr algn="ctr"/>
            <a:r>
              <a:t/>
            </a:r>
          </a:p>
        </p:txBody>
      </p:sp>
      <p:sp>
        <p:nvSpPr>
          <p:cNvPr id="3" name="" descr=""/>
          <p:cNvSpPr/>
          <p:nvPr/>
        </p:nvSpPr>
        <p:spPr>
          <a:xfrm>
            <a:off x="0" y="0"/>
            <a:ext cx="9144000" cy="771525"/>
          </a:xfrm>
          <a:prstGeom prst="rect">
            <a:avLst/>
          </a:prstGeom>
          <a:solidFill>
            <a:srgbClr val="1E3A5F">
              <a:alpha val="100000"/>
            </a:srgbClr>
          </a:solidFill>
          <a:ln w="9525">
            <a:noFill/>
          </a:ln>
        </p:spPr>
        <p:txBody>
          <a:bodyPr vertOverflow="clip" rtlCol="0" anchor="ctr"/>
          <a:lstStyle/>
          <a:p>
            <a:pPr algn="ctr"/>
            <a:r>
              <a:t/>
            </a:r>
          </a:p>
        </p:txBody>
      </p:sp>
      <p:sp>
        <p:nvSpPr>
          <p:cNvPr id="4" name=""/>
          <p:cNvSpPr txBox="1"/>
          <p:nvPr/>
        </p:nvSpPr>
        <p:spPr>
          <a:xfrm>
            <a:off x="495300" y="57150"/>
            <a:ext cx="8162925" cy="628650"/>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200" spc="0" u="none" cap="none">
                <a:solidFill>
                  <a:srgbClr val="FFFFFF">
                    <a:alpha val="100000"/>
                  </a:srgbClr>
                </a:solidFill>
                <a:latin typeface="Calibri"/>
              </a:rPr>
              <a:t><![CDATA[Application]]></a:t>
            </a:r>
          </a:p>
        </p:txBody>
      </p:sp>
      <p:sp>
        <p:nvSpPr>
          <p:cNvPr id="5" name="" descr=""/>
          <p:cNvSpPr/>
          <p:nvPr/>
        </p:nvSpPr>
        <p:spPr>
          <a:xfrm>
            <a:off x="533400" y="1019175"/>
            <a:ext cx="8077200" cy="3514725"/>
          </a:xfrm>
          <a:prstGeom prst="rect">
            <a:avLst/>
          </a:prstGeom>
          <a:solidFill>
            <a:srgbClr val="FFFFFF">
              <a:alpha val="100000"/>
            </a:srgbClr>
          </a:solidFill>
          <a:ln w="9525">
            <a:noFill/>
          </a:ln>
        </p:spPr>
        <p:txBody>
          <a:bodyPr vertOverflow="clip" rtlCol="0" anchor="ctr"/>
          <a:lstStyle/>
          <a:p>
            <a:pPr algn="ctr"/>
            <a:r>
              <a:t/>
            </a:r>
          </a:p>
        </p:txBody>
      </p:sp>
      <p:sp>
        <p:nvSpPr>
          <p:cNvPr id="6" name="" descr=""/>
          <p:cNvSpPr/>
          <p:nvPr/>
        </p:nvSpPr>
        <p:spPr>
          <a:xfrm>
            <a:off x="533400" y="1019175"/>
            <a:ext cx="85725" cy="3514725"/>
          </a:xfrm>
          <a:prstGeom prst="rect">
            <a:avLst/>
          </a:prstGeom>
          <a:solidFill>
            <a:srgbClr val="C8A951">
              <a:alpha val="100000"/>
            </a:srgbClr>
          </a:solidFill>
          <a:ln w="9525">
            <a:noFill/>
          </a:ln>
        </p:spPr>
        <p:txBody>
          <a:bodyPr vertOverflow="clip" rtlCol="0" anchor="ctr"/>
          <a:lstStyle/>
          <a:p>
            <a:pPr algn="ctr"/>
            <a:r>
              <a:t/>
            </a:r>
          </a:p>
        </p:txBody>
      </p:sp>
      <p:sp>
        <p:nvSpPr>
          <p:cNvPr id="7" name=""/>
          <p:cNvSpPr txBox="1"/>
          <p:nvPr/>
        </p:nvSpPr>
        <p:spPr>
          <a:xfrm>
            <a:off x="790575" y="1200150"/>
            <a:ext cx="7439025" cy="3124200"/>
          </a:xfrm>
          <a:prstGeom prst="rect">
            <a:avLst/>
          </a:prstGeom>
          <a:noFill/>
        </p:spPr>
        <p:txBody>
          <a:bodyPr anchorCtr="0" rtlCol="0" vertOverflow="clip" vert="horz" bIns="38100" lIns="57150" rIns="57150" tIns="38100">
            <a:spAutoFit/>
          </a:bodyPr>
          <a:lstStyle/>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Offer the whole of life—body, abilities, plans, and desires—to Christ rather than limiting devotion to words of wor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Let remembrance of Christ’s death and exaltation shape both humility and confidence in Christian service.]]></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Treat sanctification as a continuing pilgrimage of drawing nearer to Christ, not as a completed achievement.]]></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When wearied by work or sorrow, place present hardship within the hymn’s larger hope of resurrection, rest, and heavenly worship.]]></a:t>
            </a:r>
          </a:p>
          <a:p>
            <a:pPr algn="l" rtl="0" fontAlgn="base" marL="171450" marR="0" indent="-171450" lvl="0">
              <a:lnSpc>
                <a:spcPct val="100000"/>
              </a:lnSpc>
              <a:spcBef>
                <a:spcPts val="0"/>
              </a:spcBef>
              <a:spcAft>
                <a:spcPts val="800"/>
              </a:spcAft>
              <a:buClr>
                <a:srgbClr val="1A1A2E">
                  <a:alpha val="100000"/>
                </a:srgbClr>
              </a:buClr>
              <a:buFont typeface="Calibri"/>
              <a:buChar char="•"/>
            </a:pPr>
            <a:r>
              <a:rPr lang="en-US" strike="noStrike" sz="1600" spc="0" u="none" cap="none">
                <a:solidFill>
                  <a:srgbClr val="1A1A2E">
                    <a:alpha val="100000"/>
                  </a:srgbClr>
                </a:solidFill>
                <a:latin typeface="Calibri"/>
              </a:rPr>
              <a:t><![CDATA[Use the hymn in services of dedication or commissioning to connect public praise with concrete obedience and perseverance.]]></a:t>
            </a:r>
          </a:p>
        </p:txBody>
      </p:sp>
      <p:sp>
        <p:nvSpPr>
          <p:cNvPr id="8"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9"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descr=""/>
          <p:cNvSpPr/>
          <p:nvPr/>
        </p:nvSpPr>
        <p:spPr>
          <a:xfrm>
            <a:off x="0" y="0"/>
            <a:ext cx="9144000" cy="5143500"/>
          </a:xfrm>
          <a:prstGeom prst="rect">
            <a:avLst/>
          </a:prstGeom>
          <a:solidFill>
            <a:srgbClr val="1E3A5F">
              <a:alpha val="100000"/>
            </a:srgbClr>
          </a:solidFill>
          <a:ln w="9525">
            <a:noFill/>
          </a:ln>
        </p:spPr>
        <p:txBody>
          <a:bodyPr vertOverflow="clip" rtlCol="0" anchor="ctr"/>
          <a:lstStyle/>
          <a:p>
            <a:pPr algn="ctr"/>
            <a:r>
              <a:t/>
            </a:r>
          </a:p>
        </p:txBody>
      </p:sp>
      <p:sp>
        <p:nvSpPr>
          <p:cNvPr id="3" name="" descr=""/>
          <p:cNvSpPr/>
          <p:nvPr/>
        </p:nvSpPr>
        <p:spPr>
          <a:xfrm>
            <a:off x="723900" y="723900"/>
            <a:ext cx="7705725" cy="3733800"/>
          </a:xfrm>
          <a:prstGeom prst="rect">
            <a:avLst/>
          </a:prstGeom>
          <a:solidFill>
            <a:srgbClr val="1E3A5F">
              <a:alpha val="100000"/>
            </a:srgbClr>
          </a:solidFill>
          <a:ln w="9525">
            <a:noFill/>
          </a:ln>
        </p:spPr>
        <p:txBody>
          <a:bodyPr vertOverflow="clip" rtlCol="0" anchor="ctr"/>
          <a:lstStyle/>
          <a:p>
            <a:pPr algn="ctr"/>
            <a:r>
              <a:t/>
            </a:r>
          </a:p>
        </p:txBody>
      </p:sp>
      <p:sp>
        <p:nvSpPr>
          <p:cNvPr id="4" name="" descr=""/>
          <p:cNvSpPr/>
          <p:nvPr/>
        </p:nvSpPr>
        <p:spPr>
          <a:xfrm>
            <a:off x="1409700" y="1181100"/>
            <a:ext cx="57150" cy="2676525"/>
          </a:xfrm>
          <a:prstGeom prst="rect">
            <a:avLst/>
          </a:prstGeom>
          <a:solidFill>
            <a:srgbClr val="C8A951">
              <a:alpha val="100000"/>
            </a:srgbClr>
          </a:solidFill>
          <a:ln w="9525">
            <a:noFill/>
          </a:ln>
        </p:spPr>
        <p:txBody>
          <a:bodyPr vertOverflow="clip" rtlCol="0" anchor="ctr"/>
          <a:lstStyle/>
          <a:p>
            <a:pPr algn="ctr"/>
            <a:r>
              <a:t/>
            </a:r>
          </a:p>
        </p:txBody>
      </p:sp>
      <p:sp>
        <p:nvSpPr>
          <p:cNvPr id="5" name=""/>
          <p:cNvSpPr txBox="1"/>
          <p:nvPr/>
        </p:nvSpPr>
        <p:spPr>
          <a:xfrm>
            <a:off x="1752600" y="1181100"/>
            <a:ext cx="5619750" cy="6191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b="1" strike="noStrike" sz="2800" spc="0" u="none" cap="none">
                <a:solidFill>
                  <a:srgbClr val="C8A951">
                    <a:alpha val="100000"/>
                  </a:srgbClr>
                </a:solidFill>
                <a:latin typeface="Calibri"/>
              </a:rPr>
              <a:t><![CDATA[Use & Share with Care]]></a:t>
            </a:r>
          </a:p>
        </p:txBody>
      </p:sp>
      <p:sp>
        <p:nvSpPr>
          <p:cNvPr id="6" name=""/>
          <p:cNvSpPr txBox="1"/>
          <p:nvPr/>
        </p:nvSpPr>
        <p:spPr>
          <a:xfrm>
            <a:off x="1752600" y="1933575"/>
            <a:ext cx="5619750" cy="1609725"/>
          </a:xfrm>
          <a:prstGeom prst="rect">
            <a:avLst/>
          </a:prstGeom>
          <a:noFill/>
        </p:spPr>
        <p:txBody>
          <a:bodyPr anchorCtr="1" rtlCol="0" vertOverflow="clip" vert="horz" bIns="38100" lIns="57150" rIns="57150" tIns="38100">
            <a:spAutoFit/>
          </a:bodyPr>
          <a:lstStyle/>
          <a:p>
            <a:pPr algn="l" rtl="0" fontAlgn="base" marL="0" marR="0" indent="0" lvl="0">
              <a:lnSpc>
                <a:spcPct val="100000"/>
              </a:lnSpc>
              <a:spcBef>
                <a:spcPts val="0"/>
              </a:spcBef>
              <a:spcAft>
                <a:spcPts val="0"/>
              </a:spcAft>
            </a:pPr>
            <a:r>
              <a:rPr lang="en-US" strike="noStrike" sz="1800" spc="0" u="none" cap="none">
                <a:solidFill>
                  <a:srgbClr val="FFFFFF">
                    <a:alpha val="100000"/>
                  </a:srgbClr>
                </a:solidFill>
                <a:latin typeface="Calibri"/>
              </a:rPr>
              <a:t><![CDATA[© HymnInfo.com. Free for personal, church, classroom, and small-group teaching use. Please do not sell, repost, or redistribute as downloadable files without permission.]]></a:t>
            </a:r>
          </a:p>
        </p:txBody>
      </p:sp>
      <p:sp>
        <p:nvSpPr>
          <p:cNvPr id="7" name="" descr=""/>
          <p:cNvSpPr/>
          <p:nvPr/>
        </p:nvSpPr>
        <p:spPr>
          <a:xfrm>
            <a:off x="0" y="4733925"/>
            <a:ext cx="9144000" cy="409575"/>
          </a:xfrm>
          <a:prstGeom prst="rect">
            <a:avLst/>
          </a:prstGeom>
          <a:solidFill>
            <a:srgbClr val="C8A951">
              <a:alpha val="100000"/>
            </a:srgbClr>
          </a:solidFill>
          <a:ln w="9525">
            <a:noFill/>
          </a:ln>
        </p:spPr>
        <p:txBody>
          <a:bodyPr vertOverflow="clip" rtlCol="0" anchor="ctr"/>
          <a:lstStyle/>
          <a:p>
            <a:pPr algn="ctr"/>
            <a:r>
              <a:t/>
            </a:r>
          </a:p>
        </p:txBody>
      </p:sp>
      <p:sp>
        <p:nvSpPr>
          <p:cNvPr id="8" name=""/>
          <p:cNvSpPr txBox="1"/>
          <p:nvPr/>
        </p:nvSpPr>
        <p:spPr>
          <a:xfrm>
            <a:off x="304800" y="4791075"/>
            <a:ext cx="8524875" cy="257175"/>
          </a:xfrm>
          <a:prstGeom prst="rect">
            <a:avLst/>
          </a:prstGeom>
          <a:noFill/>
        </p:spPr>
        <p:txBody>
          <a:bodyPr anchorCtr="1" rtlCol="0" vertOverflow="clip" vert="horz" bIns="38100" lIns="57150" rIns="57150" tIns="38100">
            <a:spAutoFit/>
          </a:bodyPr>
          <a:lstStyle/>
          <a:p>
            <a:pPr algn="ctr" rtl="0" fontAlgn="base" marL="0" marR="0" indent="0" lvl="0">
              <a:lnSpc>
                <a:spcPct val="100000"/>
              </a:lnSpc>
              <a:spcBef>
                <a:spcPts val="0"/>
              </a:spcBef>
              <a:spcAft>
                <a:spcPts val="0"/>
              </a:spcAft>
            </a:pPr>
            <a:r>
              <a:rPr lang="en-US" strike="noStrike" sz="900" spc="0" u="none" cap="none">
                <a:solidFill>
                  <a:srgbClr val="1E3A5F">
                    <a:alpha val="100000"/>
                  </a:srgbClr>
                </a:solidFill>
                <a:latin typeface="Calibri"/>
              </a:rPr>
              <a:t><![CDATA[Prepared for teaching and small group use - hymninfo.com]]></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HymnInfo.com</Company>
  <LinksUpToDate>false</LinksUpToDate>
  <SharedDoc>false</SharedDoc>
  <HyperlinksChanged>false</HyperlinksChanged>
  <AppVersion>12.0000</AppVersion>
  <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HymnInfo.com</dc:creator>
  <cp:lastModifiedBy>HymnInfo.com</cp:lastModifiedBy>
  <dcterms:created xsi:type="dcterms:W3CDTF">2026-10-14T22:04:15Z</dcterms:created>
  <dcterms:modified xsi:type="dcterms:W3CDTF">2026-10-14T22:04:15Z</dcterms:modified>
  <dc:title>Savior, Blessed Savior Teaching Guide</dc:title>
  <dc:description>Hymn study resource prepared by HymnInfo.com.</dc:description>
  <dc:subject>Hymn study resource</dc:subject>
  <cp:keywords>hymn study, Christian worship, church teaching, HymnInfo</cp:keywords>
  <cp:category/>
  <cp:revision/>
  <cp:contentStatus/>
</cp:coreProperties>
</file>