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O Happy Home Teaching Graph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0"/>
            <a:ext cx="551383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777240"/>
            <a:ext cx="5760720" cy="7772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4000" b="1" i="0">
                <a:solidFill>
                  <a:srgbClr val="312A22"/>
                </a:solidFill>
                <a:latin typeface="Aptos"/>
              </a:defRPr>
            </a:pPr>
            <a:r>
              <a:t>O Happy Home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600200"/>
            <a:ext cx="557784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800" b="0" i="1">
                <a:solidFill>
                  <a:srgbClr val="805229"/>
                </a:solidFill>
                <a:latin typeface="Aptos"/>
              </a:defRPr>
            </a:pPr>
            <a:r>
              <a:t>O happy home where thou art loved the dearest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40280"/>
            <a:ext cx="5715000" cy="1463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500" b="0" i="0">
                <a:solidFill>
                  <a:srgbClr val="5F5244"/>
                </a:solidFill>
                <a:latin typeface="Aptos"/>
              </a:defRPr>
            </a:pPr>
            <a:r>
              <a:t>Lyricist: Karl Johann Philipp Spitta</a:t>
            </a:r>
            <a:br/>
            <a:r>
              <a:t>Translator: Sarah Borthwick Findlater</a:t>
            </a:r>
            <a:br/>
            <a:r>
              <a:t>Tune: Multiple tune traditions; no single universal tune supplied</a:t>
            </a:r>
            <a:br/>
            <a:r>
              <a:t>Year: 1833 • Primary Scripture: Luke 24:29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4160520"/>
            <a:ext cx="5394960" cy="777240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2000" i="1">
                <a:solidFill>
                  <a:srgbClr val="312A22"/>
                </a:solidFill>
                <a:latin typeface="Georgia"/>
              </a:defRPr>
            </a:pPr>
            <a:r>
              <a:t>A Christ-centered vision of home, work, sorrow, joy, and hope.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2: Marriage in Faith and Hope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Ephesians 5:21-25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O happy home, where two in heart united / In holy faith and blessed hope are one,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second stanza blesses marriage as a union of heart, faith, and hope that death may interrupt but cannot finally destroy.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3: Children Given to Christ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Ephesians 6:4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O happy home, whose little ones are given / Early to Thee in humble faith and prayer,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third stanza gives children to Christ in humble faith and prayer, trusting his care more than even parental strength.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4: Common Work Made Holy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Colossians 3:23-24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O happy home, where each one serves Thee, lowly, / Whatever his appointed work may be,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fourth stanza consecrates ordinary work, teaching that common tasks become holy when performed unto the Lord.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5: Joy and Wounded Spirits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Christ as Physician and Comforter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O happy home, where Thou art not forgotten, / When joy is overflowing, full and free;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fifth stanza brings both overflowing joy and wounded spirits to Christ, the Physician and Comforter.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6: The Blessed Home Above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Christian hope and eternal home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Until at last, when earth's day's work is ended, / All meet Thee in the blessed home above,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final stanza turns from the earthly household to the blessed home above, where Christ's peace and love are everlasting.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Refrain Study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No refrain is supplied in the hymn lyrics.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Teaching implication: the repeated opening phrase “O happy home” carries the hymn’s structural emphasis.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Each stanza expands the meaning of happiness: Christ’s presence, united love, children, work, comfort, and heaven.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Major Theological Themes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Christ in the home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Family devotion and domestic discipleship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Marriage and Christian love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Parenting and nurture in the Lord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Vocation: ordinary work done unto Christ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Comfort for wounded spirits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Heavenly hope beyond earthly homes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Literary Observations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The phrase “O happy home” creates a meditative structure across the hymn.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The movement of thought widens: Christ, marriage, children, work, sorrow, eternal hope.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Imagery is domestic, pastoral, and eschatological rather than dramatic.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The emotional tone is tender, reverent, and steady.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The final stanza lifts the household theme into the believer’s hope of heaven.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Musical Observations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Meter: 11.10.11.10.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No single universal tune is supplied in the source data.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Known tune traditions in the data include WELWYN, COMMUNION, ALVERSTOKE, VESALIUS, WINDSOR, HAPPY HOME, and others.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Choose a warm, clear, congregational tune with a gentle but steady tempo.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For teaching, read one stanza aloud before singing to reveal the long lines and thought movement.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Pastoral and Worship Use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Family-life services and Christian education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Weddings and anniversaries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Teaching on household discipleship and vocation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Pastoral care for families under strain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Services that emphasize comfort, ordinary faithfulness, or heavenly hope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Use carefully: do not reduce it to Mother’s Day/Father’s Day sentimentality.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Teaching Aim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What learners should understand, feel, and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Understand: the hymn’s vision of the home begins with Christ’s welcomed presence.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Feel: gratitude, humility, and hope for ordinary household life.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Practice: invite Christ into relationships, family worship, daily work, sorrow, and joy.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Remember: “happy home” means Christ-centered faithfulness, not a trouble-free household.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Discussion Questions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What does the hymn mean by a home where Christ is loved the dearest?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How does the hymn connect marriage, children, work, grief, and hope with discipleship?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Why is ordinary work described as holy when done unto the Lord?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How can a home welcome wounded spirits rather than hide sorrow?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What practices help an earthly home point toward the heavenly home?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Suggested Lesson 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691640"/>
            <a:ext cx="4983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2100" b="1" i="0">
                <a:solidFill>
                  <a:srgbClr val="805229"/>
                </a:solidFill>
                <a:latin typeface="Aptos"/>
              </a:defRPr>
            </a:pPr>
            <a:r>
              <a:t>30-Minute Session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48840"/>
            <a:ext cx="5120640" cy="347472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5 min - read Luke 24:29 and introduce hymn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8 min - identity and background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10 min - stanza highlights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5 min - application questions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2 min - closing prayer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691640"/>
            <a:ext cx="493776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2100" b="1" i="0">
                <a:solidFill>
                  <a:srgbClr val="805229"/>
                </a:solidFill>
                <a:latin typeface="Aptos"/>
              </a:defRPr>
            </a:pPr>
            <a:r>
              <a:t>60-Minute Session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148840"/>
            <a:ext cx="5029200" cy="347472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8 min - Scripture and opening reflection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10 min - verified background and data note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24 min - stanza-by-stanza study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8 min - music/literary observations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7 min - discussion and practice</a:t>
            </a:r>
          </a:p>
          <a:p>
            <a:pPr>
              <a:spcAft>
                <a:spcPts val="800"/>
              </a:spcAft>
              <a:defRPr sz="1650">
                <a:solidFill>
                  <a:srgbClr val="312A22"/>
                </a:solidFill>
                <a:latin typeface="Aptos"/>
              </a:defRPr>
            </a:pPr>
            <a:r>
              <a:t>3 min - prayer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O Happy Home Teaching Graph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0"/>
            <a:ext cx="551383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Application and Closing Prayer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600200"/>
            <a:ext cx="5760720" cy="33832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Welcome Christ deliberately into the habits and decisions of the home.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Treat Scripture, prayer, labor, joy, and grief as places of discipleship.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Offer one ordinary task this week “as unto the Lord.”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Bring wounded spirits to Christ the Physician and Comforter.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Let the hope of the blessed home above shape today’s faithfulness.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5166360"/>
            <a:ext cx="5669280" cy="777240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600" i="1">
                <a:solidFill>
                  <a:srgbClr val="312A22"/>
                </a:solidFill>
                <a:latin typeface="Georgia"/>
              </a:defRPr>
            </a:pPr>
            <a:r>
              <a:t>Lord Jesus Christ, abide with us. Make our homes and common tasks places where You are welcomed, loved, and obeyed. Amen.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Hymn Identity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Verified from the supplied JSON data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Title: O Happy Home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First line: O happy home where thou art loved the dearest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German original: O selig Haus, wo man dich aufgenommen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Lyricist: Karl Johann Philipp Spitta (1801-1859)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English translator: Sarah Borthwick Findlater (1823-1907)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Meter: 11.10.11.10; tune traditions vary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Data Note and Source Discipline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What is stated, what is not stated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Publication: German text in Spitta’s Psalter und Harfe (1833).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English translation: Hymns from the Land of Luther, Third Series (1858).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Tune: the data states there is no single universal tune for this hymn.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Composer field: “Multiple Tune Traditions”; do not name one composer unless a specific hymnal source does so.</a:t>
            </a:r>
          </a:p>
          <a:p>
            <a:pPr>
              <a:spcAft>
                <a:spcPts val="800"/>
              </a:spcAft>
              <a:defRPr sz="1850">
                <a:solidFill>
                  <a:srgbClr val="312A22"/>
                </a:solidFill>
                <a:latin typeface="Aptos"/>
              </a:defRPr>
            </a:pPr>
            <a:r>
              <a:t>Where details are not supplied, these materials avoid inventing history or claims.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Historical Background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German Lutheran devotion in English-speaking worship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Karl Johann Philipp Spitta was a German Lutheran pastor, devotional poet, and hymn writer.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The English translation was made by Sarah Borthwick Findlater.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The hymn entered English worship through the “Hymns from the Land of Luther” translation project.</a:t>
            </a:r>
          </a:p>
          <a:p>
            <a:pPr>
              <a:spcAft>
                <a:spcPts val="800"/>
              </a:spcAft>
              <a:defRPr sz="2000">
                <a:solidFill>
                  <a:srgbClr val="312A22"/>
                </a:solidFill>
                <a:latin typeface="Aptos"/>
              </a:defRPr>
            </a:pPr>
            <a:r>
              <a:t>The text emphasizes household piety, vocation, comfort, and Christ’s abiding presence.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O Happy Home Teaching Graph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0"/>
            <a:ext cx="551383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Why This Hymn Matters Today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691640"/>
            <a:ext cx="5760720" cy="393192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It teaches a Christ-centered view of ordinary life.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It connects church worship with home, marriage, children, work, grief, and hope.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It corrects shallow ideas of happiness by bringing wounded spirits to Christ.</a:t>
            </a:r>
          </a:p>
          <a:p>
            <a:pPr>
              <a:spcAft>
                <a:spcPts val="800"/>
              </a:spcAft>
              <a:defRPr sz="1900">
                <a:solidFill>
                  <a:srgbClr val="312A22"/>
                </a:solidFill>
                <a:latin typeface="Aptos"/>
              </a:defRPr>
            </a:pPr>
            <a:r>
              <a:t>It gives pastors and teachers language for family discipleship without sentimentality.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Biblical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Primary and supporting passages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22960" y="1600200"/>
            <a:ext cx="10424160" cy="685800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2200" i="1">
                <a:solidFill>
                  <a:srgbClr val="312A22"/>
                </a:solidFill>
                <a:latin typeface="Georgia"/>
              </a:defRPr>
            </a:pPr>
            <a:r>
              <a:t>“Stay with us, for it is almost evening...” — Luke 24:29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60320"/>
            <a:ext cx="10515600" cy="365760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Luke 24:29: Christ is welcomed to abide.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Joshua 24:15: the household chooses to serve the Lord.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Ephesians 5:21–6:4: relationships are shaped by reverence for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Colossians 3:23–24: ordinary work is done unto the Lord.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Genesis 18:19: a household is instructed in righteousness and justice.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Theological Frame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Christ’s presence in ordinary life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10515600" cy="448056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Christ is Savior and honored Guest.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The home becomes a school of love, patience, service, prayer, and perseverance.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Vocation matters: ordinary work can be holy when offered to Christ.</a:t>
            </a:r>
          </a:p>
          <a:p>
            <a:pPr>
              <a:spcAft>
                <a:spcPts val="800"/>
              </a:spcAft>
              <a:defRPr sz="2100">
                <a:solidFill>
                  <a:srgbClr val="312A22"/>
                </a:solidFill>
                <a:latin typeface="Aptos"/>
              </a:defRPr>
            </a:pPr>
            <a:r>
              <a:t>Christian hope reaches beyond the earthly home to the blessed home above.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6473952"/>
            <a:ext cx="1106424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ctr">
              <a:defRPr sz="780" b="0" i="0">
                <a:solidFill>
                  <a:srgbClr val="5F5244"/>
                </a:solidFill>
                <a:latin typeface="Aptos"/>
              </a:defRPr>
            </a:pPr>
            <a:r>
              <a:t>Prepared for teaching and small group use • hymninfo.com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84048"/>
            <a:ext cx="1083564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3000" b="1" i="0">
                <a:solidFill>
                  <a:srgbClr val="312A22"/>
                </a:solidFill>
                <a:latin typeface="Aptos"/>
              </a:defRPr>
            </a:pPr>
            <a:r>
              <a:t>Stanza 1: Christ Loved the Dearest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033271"/>
            <a:ext cx="1069848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 algn="l">
              <a:defRPr sz="1300" b="0" i="1">
                <a:solidFill>
                  <a:srgbClr val="5F5244"/>
                </a:solidFill>
                <a:latin typeface="Aptos"/>
              </a:defRPr>
            </a:pPr>
            <a:r>
              <a:t>Luke 24:29; Joshua 24:15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1417320"/>
            <a:ext cx="2194560" cy="41148"/>
          </a:xfrm>
          <a:prstGeom prst="rect">
            <a:avLst/>
          </a:prstGeom>
          <a:solidFill>
            <a:srgbClr val="8052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77240" y="1572768"/>
            <a:ext cx="10607040" cy="804672"/>
          </a:xfrm>
          <a:prstGeom prst="roundRect">
            <a:avLst/>
          </a:prstGeom>
          <a:solidFill>
            <a:srgbClr val="F6EEE2"/>
          </a:solidFill>
          <a:ln w="12700">
            <a:solidFill>
              <a:srgbClr val="8052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09728" bIns="109728">
            <a:normAutofit/>
          </a:bodyPr>
          <a:lstStyle/>
          <a:p>
            <a:pPr algn="ctr">
              <a:defRPr sz="1900" i="1">
                <a:solidFill>
                  <a:srgbClr val="312A22"/>
                </a:solidFill>
                <a:latin typeface="Georgia"/>
              </a:defRPr>
            </a:pPr>
            <a:r>
              <a:t>O happy home, where Thou art loved the dearest, / Thou loving Friend and Savior of our race,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606040"/>
            <a:ext cx="10515600" cy="3611880"/>
          </a:xfrm>
          <a:prstGeom prst="rect">
            <a:avLst/>
          </a:prstGeom>
          <a:noFill/>
        </p:spPr>
        <p:txBody>
          <a:bodyPr wrap="square" lIns="73152" rIns="73152" tIns="36576">
            <a:norm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The first stanza describes the home where Christ is loved above all and welcomed as the highest guest.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Teaching emphasis: ask how this stanza points daily life back to Christ.</a:t>
            </a:r>
          </a:p>
          <a:p>
            <a:pPr>
              <a:spcAft>
                <a:spcPts val="800"/>
              </a:spcAft>
              <a:defRPr sz="1800">
                <a:solidFill>
                  <a:srgbClr val="312A22"/>
                </a:solidFill>
                <a:latin typeface="Aptos"/>
              </a:defRPr>
            </a:pPr>
            <a:r>
              <a:t>Application: name one concrete response for the home, church, or personal discipleship.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