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4630400" cy="82296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er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7955279" cy="8229600"/>
          </a:xfrm>
          <a:prstGeom prst="rect">
            <a:avLst/>
          </a:prstGeom>
          <a:solidFill>
            <a:srgbClr val="05141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920240"/>
            <a:ext cx="676656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4800" b="1" i="0">
                <a:solidFill>
                  <a:srgbClr val="FAEDCF"/>
                </a:solidFill>
                <a:latin typeface="Aptos"/>
              </a:defRPr>
            </a:pPr>
            <a:r>
              <a:t>Change My Heart, O God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3246120"/>
            <a:ext cx="630936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900" b="0" i="0">
                <a:solidFill>
                  <a:srgbClr val="EADABC"/>
                </a:solidFill>
                <a:latin typeface="Aptos"/>
              </a:defRPr>
            </a:pPr>
            <a:r>
              <a:t>A teaching guide on prayer, surrender, and Christlike renewal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3886200"/>
            <a:ext cx="58521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500" b="0" i="0">
                <a:solidFill>
                  <a:srgbClr val="EEAA45"/>
                </a:solidFill>
                <a:latin typeface="Aptos"/>
              </a:defRPr>
            </a:pPr>
            <a:r>
              <a:t>Eddie Espinosa • 1982 • CHANGE MY HEART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ott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543800" y="777240"/>
            <a:ext cx="6309360" cy="6172200"/>
          </a:xfrm>
          <a:prstGeom prst="roundRect">
            <a:avLst/>
          </a:prstGeom>
          <a:solidFill>
            <a:srgbClr val="061A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863840" y="1051560"/>
            <a:ext cx="5486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500" b="1" i="0">
                <a:solidFill>
                  <a:srgbClr val="EEAA45"/>
                </a:solidFill>
                <a:latin typeface="Aptos"/>
              </a:defRPr>
            </a:pPr>
            <a:r>
              <a:t>Major Section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63840" y="1463040"/>
            <a:ext cx="54864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3200" b="1" i="0">
                <a:solidFill>
                  <a:srgbClr val="FAEDCF"/>
                </a:solidFill>
                <a:latin typeface="Aptos"/>
              </a:defRPr>
            </a:pPr>
            <a:r>
              <a:t>Clay in the Potter’s Hands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82127" y="2651760"/>
            <a:ext cx="5212080" cy="21031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2200" b="0" i="0">
                <a:solidFill>
                  <a:srgbClr val="FAEDCF"/>
                </a:solidFill>
                <a:latin typeface="Aptos"/>
              </a:defRPr>
            </a:pPr>
            <a:r>
              <a:t>Isaiah 64 and Jeremiah 18 teach that God forms his people. The image is both tender and searching: he does not merely patch the surface; he reshapes the vessel.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3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Arc 2"/>
          <p:cNvSpPr/>
          <p:nvPr/>
        </p:nvSpPr>
        <p:spPr>
          <a:xfrm>
            <a:off x="-9144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Arc 3"/>
          <p:cNvSpPr/>
          <p:nvPr/>
        </p:nvSpPr>
        <p:spPr>
          <a:xfrm>
            <a:off x="914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Arc 4"/>
          <p:cNvSpPr/>
          <p:nvPr/>
        </p:nvSpPr>
        <p:spPr>
          <a:xfrm>
            <a:off x="10972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Arc 5"/>
          <p:cNvSpPr/>
          <p:nvPr/>
        </p:nvSpPr>
        <p:spPr>
          <a:xfrm>
            <a:off x="21031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Arc 6"/>
          <p:cNvSpPr/>
          <p:nvPr/>
        </p:nvSpPr>
        <p:spPr>
          <a:xfrm>
            <a:off x="31089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Arc 7"/>
          <p:cNvSpPr/>
          <p:nvPr/>
        </p:nvSpPr>
        <p:spPr>
          <a:xfrm>
            <a:off x="41148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Arc 8"/>
          <p:cNvSpPr/>
          <p:nvPr/>
        </p:nvSpPr>
        <p:spPr>
          <a:xfrm>
            <a:off x="51206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Arc 9"/>
          <p:cNvSpPr/>
          <p:nvPr/>
        </p:nvSpPr>
        <p:spPr>
          <a:xfrm>
            <a:off x="61264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Arc 10"/>
          <p:cNvSpPr/>
          <p:nvPr/>
        </p:nvSpPr>
        <p:spPr>
          <a:xfrm>
            <a:off x="71323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Arc 11"/>
          <p:cNvSpPr/>
          <p:nvPr/>
        </p:nvSpPr>
        <p:spPr>
          <a:xfrm>
            <a:off x="81381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Arc 12"/>
          <p:cNvSpPr/>
          <p:nvPr/>
        </p:nvSpPr>
        <p:spPr>
          <a:xfrm>
            <a:off x="91440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Arc 13"/>
          <p:cNvSpPr/>
          <p:nvPr/>
        </p:nvSpPr>
        <p:spPr>
          <a:xfrm>
            <a:off x="101498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Arc 14"/>
          <p:cNvSpPr/>
          <p:nvPr/>
        </p:nvSpPr>
        <p:spPr>
          <a:xfrm>
            <a:off x="111556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Arc 15"/>
          <p:cNvSpPr/>
          <p:nvPr/>
        </p:nvSpPr>
        <p:spPr>
          <a:xfrm>
            <a:off x="121615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Arc 16"/>
          <p:cNvSpPr/>
          <p:nvPr/>
        </p:nvSpPr>
        <p:spPr>
          <a:xfrm>
            <a:off x="131673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Arc 17"/>
          <p:cNvSpPr/>
          <p:nvPr/>
        </p:nvSpPr>
        <p:spPr>
          <a:xfrm>
            <a:off x="141732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Arc 18"/>
          <p:cNvSpPr/>
          <p:nvPr/>
        </p:nvSpPr>
        <p:spPr>
          <a:xfrm>
            <a:off x="151790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Arc 19"/>
          <p:cNvSpPr/>
          <p:nvPr/>
        </p:nvSpPr>
        <p:spPr>
          <a:xfrm>
            <a:off x="161848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94360"/>
            <a:ext cx="896112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3200" b="1" i="0">
                <a:solidFill>
                  <a:srgbClr val="FAEDCF"/>
                </a:solidFill>
                <a:latin typeface="Aptos"/>
              </a:defRPr>
            </a:pPr>
            <a:r>
              <a:t>Major Section 3: Christlike Renewal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1520" y="1298448"/>
            <a:ext cx="1097280" cy="36576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1417320"/>
            <a:ext cx="1078992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0" i="0">
                <a:solidFill>
                  <a:srgbClr val="E5D7BE"/>
                </a:solidFill>
                <a:latin typeface="Aptos"/>
              </a:defRPr>
            </a:pPr>
            <a:r>
              <a:t>The prayer asks God to form a life that resembles the character of the Son.</a:t>
            </a:r>
          </a:p>
        </p:txBody>
      </p:sp>
      <p:sp>
        <p:nvSpPr>
          <p:cNvPr id="24" name="Oval 23"/>
          <p:cNvSpPr/>
          <p:nvPr/>
        </p:nvSpPr>
        <p:spPr>
          <a:xfrm>
            <a:off x="2282342" y="2103120"/>
            <a:ext cx="248716" cy="248716"/>
          </a:xfrm>
          <a:prstGeom prst="ellipse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2501798" y="2103120"/>
            <a:ext cx="248716" cy="248716"/>
          </a:xfrm>
          <a:prstGeom prst="ellipse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Isosceles Triangle 25"/>
          <p:cNvSpPr/>
          <p:nvPr/>
        </p:nvSpPr>
        <p:spPr>
          <a:xfrm rot="10800000">
            <a:off x="2304288" y="2205532"/>
            <a:ext cx="438912" cy="438912"/>
          </a:xfrm>
          <a:prstGeom prst="triangle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1051560" y="3017520"/>
            <a:ext cx="3749039" cy="210312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1051560" y="3017520"/>
            <a:ext cx="3749039" cy="73152"/>
          </a:xfrm>
          <a:prstGeom prst="rect">
            <a:avLst/>
          </a:prstGeom>
          <a:solidFill>
            <a:srgbClr val="2A84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252728" y="3200400"/>
            <a:ext cx="3346703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Desire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252728" y="3611880"/>
            <a:ext cx="3346703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Love what God loves.</a:t>
            </a:r>
          </a:p>
        </p:txBody>
      </p:sp>
      <p:sp>
        <p:nvSpPr>
          <p:cNvPr id="31" name="Oval 30"/>
          <p:cNvSpPr/>
          <p:nvPr/>
        </p:nvSpPr>
        <p:spPr>
          <a:xfrm>
            <a:off x="6720840" y="2505456"/>
            <a:ext cx="731520" cy="234086"/>
          </a:xfrm>
          <a:prstGeom prst="ellipse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rapezoid 31"/>
          <p:cNvSpPr/>
          <p:nvPr/>
        </p:nvSpPr>
        <p:spPr>
          <a:xfrm>
            <a:off x="6852513" y="2220163"/>
            <a:ext cx="468172" cy="402336"/>
          </a:xfrm>
          <a:prstGeom prst="trapezoid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5577840" y="3017520"/>
            <a:ext cx="3749039" cy="210312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5577840" y="3017520"/>
            <a:ext cx="3749039" cy="73152"/>
          </a:xfrm>
          <a:prstGeom prst="rect">
            <a:avLst/>
          </a:prstGeom>
          <a:solidFill>
            <a:srgbClr val="2A84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779008" y="3200400"/>
            <a:ext cx="3346703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Will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779008" y="3611880"/>
            <a:ext cx="3346703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Yield daily choices to God.</a:t>
            </a:r>
          </a:p>
        </p:txBody>
      </p:sp>
      <p:sp>
        <p:nvSpPr>
          <p:cNvPr id="37" name="Teardrop 36"/>
          <p:cNvSpPr/>
          <p:nvPr/>
        </p:nvSpPr>
        <p:spPr>
          <a:xfrm>
            <a:off x="11247120" y="2103120"/>
            <a:ext cx="731520" cy="731520"/>
          </a:xfrm>
          <a:prstGeom prst="teardrop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10104120" y="3017520"/>
            <a:ext cx="3749039" cy="210312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10104120" y="3017520"/>
            <a:ext cx="3749039" cy="73152"/>
          </a:xfrm>
          <a:prstGeom prst="rect">
            <a:avLst/>
          </a:prstGeom>
          <a:solidFill>
            <a:srgbClr val="2A84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10305288" y="3200400"/>
            <a:ext cx="3346703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Practice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305288" y="3611880"/>
            <a:ext cx="3346703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Walk in renewed obedience.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ott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94360" y="777240"/>
            <a:ext cx="6492240" cy="6126480"/>
          </a:xfrm>
          <a:prstGeom prst="roundRect">
            <a:avLst/>
          </a:prstGeom>
          <a:solidFill>
            <a:srgbClr val="071B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051560"/>
            <a:ext cx="576072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3400" b="1" i="0">
                <a:solidFill>
                  <a:srgbClr val="FAEDCF"/>
                </a:solidFill>
                <a:latin typeface="Aptos"/>
              </a:defRPr>
            </a:pPr>
            <a:r>
              <a:t>Biblical Image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32688" y="2057400"/>
            <a:ext cx="548640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2800" b="0" i="0">
                <a:solidFill>
                  <a:srgbClr val="EEAA45"/>
                </a:solidFill>
                <a:latin typeface="Aptos"/>
              </a:defRPr>
            </a:pPr>
            <a:r>
              <a:t>“We are the clay, and you our potter.”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2688" y="3246120"/>
            <a:ext cx="5577840" cy="2011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2200" b="0" i="0">
                <a:solidFill>
                  <a:srgbClr val="FAEDCF"/>
                </a:solidFill>
                <a:latin typeface="Aptos"/>
              </a:defRPr>
            </a:pPr>
            <a:r>
              <a:t>The image calls for humble trust. God’s hand may press, turn, and reshape, yet the purpose is not destruction but faithful formation.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tain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743200"/>
            <a:ext cx="77724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4600" b="1" i="0">
                <a:solidFill>
                  <a:srgbClr val="FAEDCF"/>
                </a:solidFill>
                <a:latin typeface="Aptos"/>
              </a:defRPr>
            </a:pPr>
            <a:r>
              <a:t>God Gives a New Heart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0120" y="3749039"/>
            <a:ext cx="76809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2000" b="0" i="0">
                <a:solidFill>
                  <a:srgbClr val="ECE0CB"/>
                </a:solidFill>
                <a:latin typeface="Aptos"/>
              </a:defRPr>
            </a:pPr>
            <a:r>
              <a:t>The prayer of the worshiper rests on the promise of God’s renewing work.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42A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Arc 2"/>
          <p:cNvSpPr/>
          <p:nvPr/>
        </p:nvSpPr>
        <p:spPr>
          <a:xfrm>
            <a:off x="-9144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Arc 3"/>
          <p:cNvSpPr/>
          <p:nvPr/>
        </p:nvSpPr>
        <p:spPr>
          <a:xfrm>
            <a:off x="914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Arc 4"/>
          <p:cNvSpPr/>
          <p:nvPr/>
        </p:nvSpPr>
        <p:spPr>
          <a:xfrm>
            <a:off x="10972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Arc 5"/>
          <p:cNvSpPr/>
          <p:nvPr/>
        </p:nvSpPr>
        <p:spPr>
          <a:xfrm>
            <a:off x="21031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Arc 6"/>
          <p:cNvSpPr/>
          <p:nvPr/>
        </p:nvSpPr>
        <p:spPr>
          <a:xfrm>
            <a:off x="31089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Arc 7"/>
          <p:cNvSpPr/>
          <p:nvPr/>
        </p:nvSpPr>
        <p:spPr>
          <a:xfrm>
            <a:off x="41148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Arc 8"/>
          <p:cNvSpPr/>
          <p:nvPr/>
        </p:nvSpPr>
        <p:spPr>
          <a:xfrm>
            <a:off x="51206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Arc 9"/>
          <p:cNvSpPr/>
          <p:nvPr/>
        </p:nvSpPr>
        <p:spPr>
          <a:xfrm>
            <a:off x="61264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Arc 10"/>
          <p:cNvSpPr/>
          <p:nvPr/>
        </p:nvSpPr>
        <p:spPr>
          <a:xfrm>
            <a:off x="71323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Arc 11"/>
          <p:cNvSpPr/>
          <p:nvPr/>
        </p:nvSpPr>
        <p:spPr>
          <a:xfrm>
            <a:off x="81381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Arc 12"/>
          <p:cNvSpPr/>
          <p:nvPr/>
        </p:nvSpPr>
        <p:spPr>
          <a:xfrm>
            <a:off x="91440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Arc 13"/>
          <p:cNvSpPr/>
          <p:nvPr/>
        </p:nvSpPr>
        <p:spPr>
          <a:xfrm>
            <a:off x="101498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Arc 14"/>
          <p:cNvSpPr/>
          <p:nvPr/>
        </p:nvSpPr>
        <p:spPr>
          <a:xfrm>
            <a:off x="111556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Arc 15"/>
          <p:cNvSpPr/>
          <p:nvPr/>
        </p:nvSpPr>
        <p:spPr>
          <a:xfrm>
            <a:off x="121615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Arc 16"/>
          <p:cNvSpPr/>
          <p:nvPr/>
        </p:nvSpPr>
        <p:spPr>
          <a:xfrm>
            <a:off x="131673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Arc 17"/>
          <p:cNvSpPr/>
          <p:nvPr/>
        </p:nvSpPr>
        <p:spPr>
          <a:xfrm>
            <a:off x="141732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Arc 18"/>
          <p:cNvSpPr/>
          <p:nvPr/>
        </p:nvSpPr>
        <p:spPr>
          <a:xfrm>
            <a:off x="151790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Arc 19"/>
          <p:cNvSpPr/>
          <p:nvPr/>
        </p:nvSpPr>
        <p:spPr>
          <a:xfrm>
            <a:off x="161848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94360"/>
            <a:ext cx="896112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3200" b="1" i="0">
                <a:solidFill>
                  <a:srgbClr val="FAEDCF"/>
                </a:solidFill>
                <a:latin typeface="Aptos"/>
              </a:defRPr>
            </a:pPr>
            <a:r>
              <a:t>Ezekiel 36:26-27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1520" y="1298448"/>
            <a:ext cx="1097280" cy="36576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1417320"/>
            <a:ext cx="1078992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0" i="0">
                <a:solidFill>
                  <a:srgbClr val="E5D7BE"/>
                </a:solidFill>
                <a:latin typeface="Aptos"/>
              </a:defRPr>
            </a:pPr>
            <a:r>
              <a:t>The new heart is God’s gift before it is the believer’s achievement.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68680" y="1828800"/>
            <a:ext cx="6263640" cy="214884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868680" y="1828800"/>
            <a:ext cx="6263640" cy="73152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33272" y="1993392"/>
            <a:ext cx="457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defRPr sz="2600" b="1" i="0">
                <a:solidFill>
                  <a:srgbClr val="EEAA45"/>
                </a:solidFill>
                <a:latin typeface="Aptos"/>
              </a:defRPr>
            </a:pPr>
            <a:r>
              <a:t>✦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554480" y="2011680"/>
            <a:ext cx="53949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Promise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554480" y="2423160"/>
            <a:ext cx="539496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God gives a new heart and a new spirit.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498079" y="1828800"/>
            <a:ext cx="6263640" cy="214884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7498079" y="1828800"/>
            <a:ext cx="6263640" cy="73152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662671" y="1993392"/>
            <a:ext cx="457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defRPr sz="2600" b="1" i="0">
                <a:solidFill>
                  <a:srgbClr val="EEAA45"/>
                </a:solidFill>
                <a:latin typeface="Aptos"/>
              </a:defRPr>
            </a:pPr>
            <a:r>
              <a:t>✦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183879" y="2011680"/>
            <a:ext cx="53949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Presence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183879" y="2423160"/>
            <a:ext cx="539496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God places his Spirit within his people.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749039" y="4572000"/>
            <a:ext cx="7132320" cy="141732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3749039" y="4572000"/>
            <a:ext cx="7132320" cy="73152"/>
          </a:xfrm>
          <a:prstGeom prst="rect">
            <a:avLst/>
          </a:prstGeom>
          <a:solidFill>
            <a:srgbClr val="2A84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913631" y="4736592"/>
            <a:ext cx="457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defRPr sz="2600" b="1" i="0">
                <a:solidFill>
                  <a:srgbClr val="2A847F"/>
                </a:solidFill>
                <a:latin typeface="Aptos"/>
              </a:defRPr>
            </a:pPr>
            <a:r>
              <a:t>✓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434839" y="4754880"/>
            <a:ext cx="626364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Obedience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434839" y="5166360"/>
            <a:ext cx="626364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Renewal leads to a life that walks in God’s ways.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new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086600" y="777240"/>
            <a:ext cx="6720840" cy="6126480"/>
          </a:xfrm>
          <a:prstGeom prst="roundRect">
            <a:avLst/>
          </a:prstGeom>
          <a:solidFill>
            <a:srgbClr val="071B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452360" y="1051560"/>
            <a:ext cx="61264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3400" b="1" i="0">
                <a:solidFill>
                  <a:srgbClr val="FAEDCF"/>
                </a:solidFill>
                <a:latin typeface="Aptos"/>
              </a:defRPr>
            </a:pPr>
            <a:r>
              <a:t>Romans 12:1-2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79" y="2103120"/>
            <a:ext cx="5486400" cy="3291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defRPr sz="2400">
                <a:solidFill>
                  <a:srgbClr val="FAEDCF"/>
                </a:solidFill>
                <a:latin typeface="Aptos"/>
              </a:defRPr>
            </a:pPr>
            <a:r>
              <a:t>Present the whole life to God.</a:t>
            </a:r>
          </a:p>
          <a:p>
            <a:pPr>
              <a:lnSpc>
                <a:spcPct val="100000"/>
              </a:lnSpc>
              <a:spcAft>
                <a:spcPts val="800"/>
              </a:spcAft>
              <a:defRPr sz="2400">
                <a:solidFill>
                  <a:srgbClr val="FAEDCF"/>
                </a:solidFill>
                <a:latin typeface="Aptos"/>
              </a:defRPr>
            </a:pPr>
            <a:r>
              <a:t>Resist the pressure to be shaped by the age.</a:t>
            </a:r>
          </a:p>
          <a:p>
            <a:pPr>
              <a:lnSpc>
                <a:spcPct val="100000"/>
              </a:lnSpc>
              <a:spcAft>
                <a:spcPts val="800"/>
              </a:spcAft>
              <a:defRPr sz="2400">
                <a:solidFill>
                  <a:srgbClr val="FAEDCF"/>
                </a:solidFill>
                <a:latin typeface="Aptos"/>
              </a:defRPr>
            </a:pPr>
            <a:r>
              <a:t>Be transformed by renewed thinking.</a:t>
            </a:r>
          </a:p>
          <a:p>
            <a:pPr>
              <a:lnSpc>
                <a:spcPct val="100000"/>
              </a:lnSpc>
              <a:spcAft>
                <a:spcPts val="800"/>
              </a:spcAft>
              <a:defRPr sz="2400">
                <a:solidFill>
                  <a:srgbClr val="FAEDCF"/>
                </a:solidFill>
                <a:latin typeface="Aptos"/>
              </a:defRPr>
            </a:pPr>
            <a:r>
              <a:t>Discern and practice the will of God.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3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Arc 2"/>
          <p:cNvSpPr/>
          <p:nvPr/>
        </p:nvSpPr>
        <p:spPr>
          <a:xfrm>
            <a:off x="-9144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Arc 3"/>
          <p:cNvSpPr/>
          <p:nvPr/>
        </p:nvSpPr>
        <p:spPr>
          <a:xfrm>
            <a:off x="914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Arc 4"/>
          <p:cNvSpPr/>
          <p:nvPr/>
        </p:nvSpPr>
        <p:spPr>
          <a:xfrm>
            <a:off x="10972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Arc 5"/>
          <p:cNvSpPr/>
          <p:nvPr/>
        </p:nvSpPr>
        <p:spPr>
          <a:xfrm>
            <a:off x="21031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Arc 6"/>
          <p:cNvSpPr/>
          <p:nvPr/>
        </p:nvSpPr>
        <p:spPr>
          <a:xfrm>
            <a:off x="31089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Arc 7"/>
          <p:cNvSpPr/>
          <p:nvPr/>
        </p:nvSpPr>
        <p:spPr>
          <a:xfrm>
            <a:off x="41148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Arc 8"/>
          <p:cNvSpPr/>
          <p:nvPr/>
        </p:nvSpPr>
        <p:spPr>
          <a:xfrm>
            <a:off x="51206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Arc 9"/>
          <p:cNvSpPr/>
          <p:nvPr/>
        </p:nvSpPr>
        <p:spPr>
          <a:xfrm>
            <a:off x="61264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Arc 10"/>
          <p:cNvSpPr/>
          <p:nvPr/>
        </p:nvSpPr>
        <p:spPr>
          <a:xfrm>
            <a:off x="71323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Arc 11"/>
          <p:cNvSpPr/>
          <p:nvPr/>
        </p:nvSpPr>
        <p:spPr>
          <a:xfrm>
            <a:off x="81381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Arc 12"/>
          <p:cNvSpPr/>
          <p:nvPr/>
        </p:nvSpPr>
        <p:spPr>
          <a:xfrm>
            <a:off x="91440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Arc 13"/>
          <p:cNvSpPr/>
          <p:nvPr/>
        </p:nvSpPr>
        <p:spPr>
          <a:xfrm>
            <a:off x="101498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Arc 14"/>
          <p:cNvSpPr/>
          <p:nvPr/>
        </p:nvSpPr>
        <p:spPr>
          <a:xfrm>
            <a:off x="111556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Arc 15"/>
          <p:cNvSpPr/>
          <p:nvPr/>
        </p:nvSpPr>
        <p:spPr>
          <a:xfrm>
            <a:off x="121615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Arc 16"/>
          <p:cNvSpPr/>
          <p:nvPr/>
        </p:nvSpPr>
        <p:spPr>
          <a:xfrm>
            <a:off x="131673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Arc 17"/>
          <p:cNvSpPr/>
          <p:nvPr/>
        </p:nvSpPr>
        <p:spPr>
          <a:xfrm>
            <a:off x="141732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Arc 18"/>
          <p:cNvSpPr/>
          <p:nvPr/>
        </p:nvSpPr>
        <p:spPr>
          <a:xfrm>
            <a:off x="151790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Arc 19"/>
          <p:cNvSpPr/>
          <p:nvPr/>
        </p:nvSpPr>
        <p:spPr>
          <a:xfrm>
            <a:off x="161848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94360"/>
            <a:ext cx="896112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3200" b="1" i="0">
                <a:solidFill>
                  <a:srgbClr val="FAEDCF"/>
                </a:solidFill>
                <a:latin typeface="Aptos"/>
              </a:defRPr>
            </a:pPr>
            <a:r>
              <a:t>Theological Themes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1520" y="1298448"/>
            <a:ext cx="1097280" cy="36576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1417320"/>
            <a:ext cx="1078992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0" i="0">
                <a:solidFill>
                  <a:srgbClr val="E5D7BE"/>
                </a:solidFill>
                <a:latin typeface="Aptos"/>
              </a:defRPr>
            </a:pPr>
            <a:r>
              <a:t>Use the song to teach a compact doctrine of spiritual renewal.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1520" y="1874519"/>
            <a:ext cx="4160520" cy="160020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731520" y="1874519"/>
            <a:ext cx="4160520" cy="73152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32688" y="2057399"/>
            <a:ext cx="3758184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Repentance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32688" y="2468879"/>
            <a:ext cx="3758184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God, search and cleanse.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349240" y="1874519"/>
            <a:ext cx="4160520" cy="160020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5349240" y="1874519"/>
            <a:ext cx="4160520" cy="73152"/>
          </a:xfrm>
          <a:prstGeom prst="rect">
            <a:avLst/>
          </a:prstGeom>
          <a:solidFill>
            <a:srgbClr val="2A84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550408" y="2057399"/>
            <a:ext cx="3758184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Sanctification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550408" y="2468879"/>
            <a:ext cx="3758184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God forms holy love.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9966960" y="1874519"/>
            <a:ext cx="4160520" cy="160020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9966960" y="1874519"/>
            <a:ext cx="4160520" cy="73152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10168128" y="2057399"/>
            <a:ext cx="3758184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Surrender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168128" y="2468879"/>
            <a:ext cx="3758184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The clay yields to the potter.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731520" y="4069079"/>
            <a:ext cx="4160520" cy="160020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731520" y="4069079"/>
            <a:ext cx="4160520" cy="73152"/>
          </a:xfrm>
          <a:prstGeom prst="rect">
            <a:avLst/>
          </a:prstGeom>
          <a:solidFill>
            <a:srgbClr val="2A84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932688" y="4251959"/>
            <a:ext cx="3758184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Christlikeness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32688" y="4663439"/>
            <a:ext cx="3758184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The goal is likeness to Christ.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349240" y="4069079"/>
            <a:ext cx="4160520" cy="160020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5349240" y="4069079"/>
            <a:ext cx="4160520" cy="73152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5550408" y="4251959"/>
            <a:ext cx="3758184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Grace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550408" y="4663439"/>
            <a:ext cx="3758184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Change begins with God’s mercy.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9966960" y="4069079"/>
            <a:ext cx="4160520" cy="160020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9966960" y="4069079"/>
            <a:ext cx="4160520" cy="73152"/>
          </a:xfrm>
          <a:prstGeom prst="rect">
            <a:avLst/>
          </a:prstGeom>
          <a:solidFill>
            <a:srgbClr val="2A84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10168128" y="4251959"/>
            <a:ext cx="3758184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Obedience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168128" y="4663439"/>
            <a:ext cx="3758184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Renewal bears visible fruit.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27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Arc 2"/>
          <p:cNvSpPr/>
          <p:nvPr/>
        </p:nvSpPr>
        <p:spPr>
          <a:xfrm>
            <a:off x="-9144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Arc 3"/>
          <p:cNvSpPr/>
          <p:nvPr/>
        </p:nvSpPr>
        <p:spPr>
          <a:xfrm>
            <a:off x="914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Arc 4"/>
          <p:cNvSpPr/>
          <p:nvPr/>
        </p:nvSpPr>
        <p:spPr>
          <a:xfrm>
            <a:off x="10972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Arc 5"/>
          <p:cNvSpPr/>
          <p:nvPr/>
        </p:nvSpPr>
        <p:spPr>
          <a:xfrm>
            <a:off x="21031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Arc 6"/>
          <p:cNvSpPr/>
          <p:nvPr/>
        </p:nvSpPr>
        <p:spPr>
          <a:xfrm>
            <a:off x="31089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Arc 7"/>
          <p:cNvSpPr/>
          <p:nvPr/>
        </p:nvSpPr>
        <p:spPr>
          <a:xfrm>
            <a:off x="41148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Arc 8"/>
          <p:cNvSpPr/>
          <p:nvPr/>
        </p:nvSpPr>
        <p:spPr>
          <a:xfrm>
            <a:off x="51206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Arc 9"/>
          <p:cNvSpPr/>
          <p:nvPr/>
        </p:nvSpPr>
        <p:spPr>
          <a:xfrm>
            <a:off x="61264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Arc 10"/>
          <p:cNvSpPr/>
          <p:nvPr/>
        </p:nvSpPr>
        <p:spPr>
          <a:xfrm>
            <a:off x="71323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Arc 11"/>
          <p:cNvSpPr/>
          <p:nvPr/>
        </p:nvSpPr>
        <p:spPr>
          <a:xfrm>
            <a:off x="81381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Arc 12"/>
          <p:cNvSpPr/>
          <p:nvPr/>
        </p:nvSpPr>
        <p:spPr>
          <a:xfrm>
            <a:off x="91440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Arc 13"/>
          <p:cNvSpPr/>
          <p:nvPr/>
        </p:nvSpPr>
        <p:spPr>
          <a:xfrm>
            <a:off x="101498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Arc 14"/>
          <p:cNvSpPr/>
          <p:nvPr/>
        </p:nvSpPr>
        <p:spPr>
          <a:xfrm>
            <a:off x="111556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Arc 15"/>
          <p:cNvSpPr/>
          <p:nvPr/>
        </p:nvSpPr>
        <p:spPr>
          <a:xfrm>
            <a:off x="121615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Arc 16"/>
          <p:cNvSpPr/>
          <p:nvPr/>
        </p:nvSpPr>
        <p:spPr>
          <a:xfrm>
            <a:off x="131673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Arc 17"/>
          <p:cNvSpPr/>
          <p:nvPr/>
        </p:nvSpPr>
        <p:spPr>
          <a:xfrm>
            <a:off x="141732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Arc 18"/>
          <p:cNvSpPr/>
          <p:nvPr/>
        </p:nvSpPr>
        <p:spPr>
          <a:xfrm>
            <a:off x="151790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Arc 19"/>
          <p:cNvSpPr/>
          <p:nvPr/>
        </p:nvSpPr>
        <p:spPr>
          <a:xfrm>
            <a:off x="161848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94360"/>
            <a:ext cx="896112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3200" b="1" i="0">
                <a:solidFill>
                  <a:srgbClr val="FAEDCF"/>
                </a:solidFill>
                <a:latin typeface="Aptos"/>
              </a:defRPr>
            </a:pPr>
            <a:r>
              <a:t>Musical and Worship Notes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1520" y="1298448"/>
            <a:ext cx="1097280" cy="36576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1417320"/>
            <a:ext cx="1078992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0" i="0">
                <a:solidFill>
                  <a:srgbClr val="E5D7BE"/>
                </a:solidFill>
                <a:latin typeface="Aptos"/>
              </a:defRPr>
            </a:pPr>
            <a:r>
              <a:t>The song’s brevity is one of its pastoral strengths.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14400" y="2263140"/>
            <a:ext cx="395020" cy="345643"/>
          </a:xfrm>
          <a:prstGeom prst="rect">
            <a:avLst/>
          </a:prstGeom>
          <a:solidFill>
            <a:srgbClr val="EEAA45"/>
          </a:solidFill>
          <a:ln>
            <a:solidFill>
              <a:srgbClr val="EEAA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1342339" y="2263140"/>
            <a:ext cx="395020" cy="345643"/>
          </a:xfrm>
          <a:prstGeom prst="rect">
            <a:avLst/>
          </a:prstGeom>
          <a:solidFill>
            <a:srgbClr val="EEAA45"/>
          </a:solidFill>
          <a:ln>
            <a:solidFill>
              <a:srgbClr val="EEAA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965960" y="1965960"/>
            <a:ext cx="10515600" cy="4023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defRPr sz="2300">
                <a:solidFill>
                  <a:srgbClr val="FAEDCF"/>
                </a:solidFill>
                <a:latin typeface="Aptos"/>
              </a:defRPr>
            </a:pPr>
            <a:r>
              <a:t>Simple melodic shape helps worshipers pray rather than perform.</a:t>
            </a:r>
          </a:p>
          <a:p>
            <a:pPr>
              <a:lnSpc>
                <a:spcPct val="100000"/>
              </a:lnSpc>
              <a:spcAft>
                <a:spcPts val="800"/>
              </a:spcAft>
              <a:defRPr sz="2300">
                <a:solidFill>
                  <a:srgbClr val="FAEDCF"/>
                </a:solidFill>
                <a:latin typeface="Aptos"/>
              </a:defRPr>
            </a:pPr>
            <a:r>
              <a:t>A restrained tempo allows the text to settle into the heart.</a:t>
            </a:r>
          </a:p>
          <a:p>
            <a:pPr>
              <a:lnSpc>
                <a:spcPct val="100000"/>
              </a:lnSpc>
              <a:spcAft>
                <a:spcPts val="800"/>
              </a:spcAft>
              <a:defRPr sz="2300">
                <a:solidFill>
                  <a:srgbClr val="FAEDCF"/>
                </a:solidFill>
                <a:latin typeface="Aptos"/>
              </a:defRPr>
            </a:pPr>
            <a:r>
              <a:t>Guitar, piano, keyboard, or light ensemble accompaniment can work well.</a:t>
            </a:r>
          </a:p>
          <a:p>
            <a:pPr>
              <a:lnSpc>
                <a:spcPct val="100000"/>
              </a:lnSpc>
              <a:spcAft>
                <a:spcPts val="800"/>
              </a:spcAft>
              <a:defRPr sz="2300">
                <a:solidFill>
                  <a:srgbClr val="FAEDCF"/>
                </a:solidFill>
                <a:latin typeface="Aptos"/>
              </a:defRPr>
            </a:pPr>
            <a:r>
              <a:t>Silence after singing can deepen confession and response.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ommun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40080" y="685800"/>
            <a:ext cx="6949440" cy="6400800"/>
          </a:xfrm>
          <a:prstGeom prst="roundRect">
            <a:avLst/>
          </a:prstGeom>
          <a:solidFill>
            <a:srgbClr val="081D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051560"/>
            <a:ext cx="63093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3400" b="1" i="0">
                <a:solidFill>
                  <a:srgbClr val="FAEDCF"/>
                </a:solidFill>
                <a:latin typeface="Aptos"/>
              </a:defRPr>
            </a:pPr>
            <a:r>
              <a:t>Pastoral and Worship Use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2148840"/>
            <a:ext cx="5760720" cy="3474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defRPr sz="2200">
                <a:solidFill>
                  <a:srgbClr val="FAEDCF"/>
                </a:solidFill>
                <a:latin typeface="Aptos"/>
              </a:defRPr>
            </a:pPr>
            <a:r>
              <a:t>After confession of sin</a:t>
            </a:r>
          </a:p>
          <a:p>
            <a:pPr>
              <a:lnSpc>
                <a:spcPct val="100000"/>
              </a:lnSpc>
              <a:spcAft>
                <a:spcPts val="800"/>
              </a:spcAft>
              <a:defRPr sz="2200">
                <a:solidFill>
                  <a:srgbClr val="FAEDCF"/>
                </a:solidFill>
                <a:latin typeface="Aptos"/>
              </a:defRPr>
            </a:pPr>
            <a:r>
              <a:t>Following a sermon on holiness</a:t>
            </a:r>
          </a:p>
          <a:p>
            <a:pPr>
              <a:lnSpc>
                <a:spcPct val="100000"/>
              </a:lnSpc>
              <a:spcAft>
                <a:spcPts val="800"/>
              </a:spcAft>
              <a:defRPr sz="2200">
                <a:solidFill>
                  <a:srgbClr val="FAEDCF"/>
                </a:solidFill>
                <a:latin typeface="Aptos"/>
              </a:defRPr>
            </a:pPr>
            <a:r>
              <a:t>During communion or renewal services</a:t>
            </a:r>
          </a:p>
          <a:p>
            <a:pPr>
              <a:lnSpc>
                <a:spcPct val="100000"/>
              </a:lnSpc>
              <a:spcAft>
                <a:spcPts val="800"/>
              </a:spcAft>
              <a:defRPr sz="2200">
                <a:solidFill>
                  <a:srgbClr val="FAEDCF"/>
                </a:solidFill>
                <a:latin typeface="Aptos"/>
              </a:defRPr>
            </a:pPr>
            <a:r>
              <a:t>In small groups and retreats</a:t>
            </a:r>
          </a:p>
          <a:p>
            <a:pPr>
              <a:lnSpc>
                <a:spcPct val="100000"/>
              </a:lnSpc>
              <a:spcAft>
                <a:spcPts val="800"/>
              </a:spcAft>
              <a:defRPr sz="2200">
                <a:solidFill>
                  <a:srgbClr val="FAEDCF"/>
                </a:solidFill>
                <a:latin typeface="Aptos"/>
              </a:defRPr>
            </a:pPr>
            <a:r>
              <a:t>As a quiet response before prayer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3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Arc 2"/>
          <p:cNvSpPr/>
          <p:nvPr/>
        </p:nvSpPr>
        <p:spPr>
          <a:xfrm>
            <a:off x="-9144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Arc 3"/>
          <p:cNvSpPr/>
          <p:nvPr/>
        </p:nvSpPr>
        <p:spPr>
          <a:xfrm>
            <a:off x="914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Arc 4"/>
          <p:cNvSpPr/>
          <p:nvPr/>
        </p:nvSpPr>
        <p:spPr>
          <a:xfrm>
            <a:off x="10972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Arc 5"/>
          <p:cNvSpPr/>
          <p:nvPr/>
        </p:nvSpPr>
        <p:spPr>
          <a:xfrm>
            <a:off x="21031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Arc 6"/>
          <p:cNvSpPr/>
          <p:nvPr/>
        </p:nvSpPr>
        <p:spPr>
          <a:xfrm>
            <a:off x="31089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Arc 7"/>
          <p:cNvSpPr/>
          <p:nvPr/>
        </p:nvSpPr>
        <p:spPr>
          <a:xfrm>
            <a:off x="41148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Arc 8"/>
          <p:cNvSpPr/>
          <p:nvPr/>
        </p:nvSpPr>
        <p:spPr>
          <a:xfrm>
            <a:off x="51206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Arc 9"/>
          <p:cNvSpPr/>
          <p:nvPr/>
        </p:nvSpPr>
        <p:spPr>
          <a:xfrm>
            <a:off x="61264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Arc 10"/>
          <p:cNvSpPr/>
          <p:nvPr/>
        </p:nvSpPr>
        <p:spPr>
          <a:xfrm>
            <a:off x="71323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Arc 11"/>
          <p:cNvSpPr/>
          <p:nvPr/>
        </p:nvSpPr>
        <p:spPr>
          <a:xfrm>
            <a:off x="81381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Arc 12"/>
          <p:cNvSpPr/>
          <p:nvPr/>
        </p:nvSpPr>
        <p:spPr>
          <a:xfrm>
            <a:off x="91440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Arc 13"/>
          <p:cNvSpPr/>
          <p:nvPr/>
        </p:nvSpPr>
        <p:spPr>
          <a:xfrm>
            <a:off x="101498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Arc 14"/>
          <p:cNvSpPr/>
          <p:nvPr/>
        </p:nvSpPr>
        <p:spPr>
          <a:xfrm>
            <a:off x="111556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Arc 15"/>
          <p:cNvSpPr/>
          <p:nvPr/>
        </p:nvSpPr>
        <p:spPr>
          <a:xfrm>
            <a:off x="121615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Arc 16"/>
          <p:cNvSpPr/>
          <p:nvPr/>
        </p:nvSpPr>
        <p:spPr>
          <a:xfrm>
            <a:off x="131673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Arc 17"/>
          <p:cNvSpPr/>
          <p:nvPr/>
        </p:nvSpPr>
        <p:spPr>
          <a:xfrm>
            <a:off x="141732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Arc 18"/>
          <p:cNvSpPr/>
          <p:nvPr/>
        </p:nvSpPr>
        <p:spPr>
          <a:xfrm>
            <a:off x="151790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Arc 19"/>
          <p:cNvSpPr/>
          <p:nvPr/>
        </p:nvSpPr>
        <p:spPr>
          <a:xfrm>
            <a:off x="161848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94360"/>
            <a:ext cx="896112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3200" b="1" i="0">
                <a:solidFill>
                  <a:srgbClr val="FAEDCF"/>
                </a:solidFill>
                <a:latin typeface="Aptos"/>
              </a:defRPr>
            </a:pPr>
            <a:r>
              <a:t>Teaching Questions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1520" y="1298448"/>
            <a:ext cx="1097280" cy="36576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1417320"/>
            <a:ext cx="1078992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0" i="0">
                <a:solidFill>
                  <a:srgbClr val="E5D7BE"/>
                </a:solidFill>
                <a:latin typeface="Aptos"/>
              </a:defRPr>
            </a:pPr>
            <a:r>
              <a:t>Move from observation to surrender.</a:t>
            </a:r>
          </a:p>
        </p:txBody>
      </p:sp>
      <p:sp>
        <p:nvSpPr>
          <p:cNvPr id="24" name="Oval 23"/>
          <p:cNvSpPr/>
          <p:nvPr/>
        </p:nvSpPr>
        <p:spPr>
          <a:xfrm>
            <a:off x="1005840" y="1828800"/>
            <a:ext cx="502920" cy="502920"/>
          </a:xfrm>
          <a:prstGeom prst="ellipse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05840" y="1901952"/>
            <a:ext cx="50292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defRPr sz="1500" b="1" i="0">
                <a:solidFill>
                  <a:srgbClr val="12232A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7360" y="1810512"/>
            <a:ext cx="115214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2300" b="0" i="0">
                <a:solidFill>
                  <a:srgbClr val="FAEDCF"/>
                </a:solidFill>
                <a:latin typeface="Aptos"/>
              </a:defRPr>
            </a:pPr>
            <a:r>
              <a:t>What does it mean to ask God for a changed heart?</a:t>
            </a:r>
          </a:p>
        </p:txBody>
      </p:sp>
      <p:sp>
        <p:nvSpPr>
          <p:cNvPr id="27" name="Oval 26"/>
          <p:cNvSpPr/>
          <p:nvPr/>
        </p:nvSpPr>
        <p:spPr>
          <a:xfrm>
            <a:off x="1005840" y="3063240"/>
            <a:ext cx="502920" cy="502920"/>
          </a:xfrm>
          <a:prstGeom prst="ellipse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005840" y="3136392"/>
            <a:ext cx="50292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defRPr sz="1500" b="1" i="0">
                <a:solidFill>
                  <a:srgbClr val="12232A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737360" y="3044952"/>
            <a:ext cx="115214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2300" b="0" i="0">
                <a:solidFill>
                  <a:srgbClr val="FAEDCF"/>
                </a:solidFill>
                <a:latin typeface="Aptos"/>
              </a:defRPr>
            </a:pPr>
            <a:r>
              <a:t>Where do we resist the potter’s shaping hand?</a:t>
            </a:r>
          </a:p>
        </p:txBody>
      </p:sp>
      <p:sp>
        <p:nvSpPr>
          <p:cNvPr id="30" name="Oval 29"/>
          <p:cNvSpPr/>
          <p:nvPr/>
        </p:nvSpPr>
        <p:spPr>
          <a:xfrm>
            <a:off x="1005840" y="4297680"/>
            <a:ext cx="502920" cy="502920"/>
          </a:xfrm>
          <a:prstGeom prst="ellipse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005840" y="4370832"/>
            <a:ext cx="50292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defRPr sz="1500" b="1" i="0">
                <a:solidFill>
                  <a:srgbClr val="12232A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737360" y="4279392"/>
            <a:ext cx="115214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2300" b="0" i="0">
                <a:solidFill>
                  <a:srgbClr val="FAEDCF"/>
                </a:solidFill>
                <a:latin typeface="Aptos"/>
              </a:defRPr>
            </a:pPr>
            <a:r>
              <a:t>How does Psalm 51 keep the prayer honest?</a:t>
            </a:r>
          </a:p>
        </p:txBody>
      </p:sp>
      <p:sp>
        <p:nvSpPr>
          <p:cNvPr id="33" name="Oval 32"/>
          <p:cNvSpPr/>
          <p:nvPr/>
        </p:nvSpPr>
        <p:spPr>
          <a:xfrm>
            <a:off x="1005840" y="5532120"/>
            <a:ext cx="502920" cy="502920"/>
          </a:xfrm>
          <a:prstGeom prst="ellipse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1005840" y="5605272"/>
            <a:ext cx="50292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defRPr sz="1500" b="1" i="0">
                <a:solidFill>
                  <a:srgbClr val="12232A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737360" y="5513832"/>
            <a:ext cx="115214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2300" b="0" i="0">
                <a:solidFill>
                  <a:srgbClr val="FAEDCF"/>
                </a:solidFill>
                <a:latin typeface="Aptos"/>
              </a:defRPr>
            </a:pPr>
            <a:r>
              <a:t>What would renewed obedience look like this week?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3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Arc 2"/>
          <p:cNvSpPr/>
          <p:nvPr/>
        </p:nvSpPr>
        <p:spPr>
          <a:xfrm>
            <a:off x="-9144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Arc 3"/>
          <p:cNvSpPr/>
          <p:nvPr/>
        </p:nvSpPr>
        <p:spPr>
          <a:xfrm>
            <a:off x="914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Arc 4"/>
          <p:cNvSpPr/>
          <p:nvPr/>
        </p:nvSpPr>
        <p:spPr>
          <a:xfrm>
            <a:off x="10972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Arc 5"/>
          <p:cNvSpPr/>
          <p:nvPr/>
        </p:nvSpPr>
        <p:spPr>
          <a:xfrm>
            <a:off x="21031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Arc 6"/>
          <p:cNvSpPr/>
          <p:nvPr/>
        </p:nvSpPr>
        <p:spPr>
          <a:xfrm>
            <a:off x="31089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Arc 7"/>
          <p:cNvSpPr/>
          <p:nvPr/>
        </p:nvSpPr>
        <p:spPr>
          <a:xfrm>
            <a:off x="41148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Arc 8"/>
          <p:cNvSpPr/>
          <p:nvPr/>
        </p:nvSpPr>
        <p:spPr>
          <a:xfrm>
            <a:off x="51206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Arc 9"/>
          <p:cNvSpPr/>
          <p:nvPr/>
        </p:nvSpPr>
        <p:spPr>
          <a:xfrm>
            <a:off x="61264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Arc 10"/>
          <p:cNvSpPr/>
          <p:nvPr/>
        </p:nvSpPr>
        <p:spPr>
          <a:xfrm>
            <a:off x="71323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Arc 11"/>
          <p:cNvSpPr/>
          <p:nvPr/>
        </p:nvSpPr>
        <p:spPr>
          <a:xfrm>
            <a:off x="81381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Arc 12"/>
          <p:cNvSpPr/>
          <p:nvPr/>
        </p:nvSpPr>
        <p:spPr>
          <a:xfrm>
            <a:off x="91440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Arc 13"/>
          <p:cNvSpPr/>
          <p:nvPr/>
        </p:nvSpPr>
        <p:spPr>
          <a:xfrm>
            <a:off x="101498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Arc 14"/>
          <p:cNvSpPr/>
          <p:nvPr/>
        </p:nvSpPr>
        <p:spPr>
          <a:xfrm>
            <a:off x="111556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Arc 15"/>
          <p:cNvSpPr/>
          <p:nvPr/>
        </p:nvSpPr>
        <p:spPr>
          <a:xfrm>
            <a:off x="121615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Arc 16"/>
          <p:cNvSpPr/>
          <p:nvPr/>
        </p:nvSpPr>
        <p:spPr>
          <a:xfrm>
            <a:off x="131673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Arc 17"/>
          <p:cNvSpPr/>
          <p:nvPr/>
        </p:nvSpPr>
        <p:spPr>
          <a:xfrm>
            <a:off x="141732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Arc 18"/>
          <p:cNvSpPr/>
          <p:nvPr/>
        </p:nvSpPr>
        <p:spPr>
          <a:xfrm>
            <a:off x="151790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Arc 19"/>
          <p:cNvSpPr/>
          <p:nvPr/>
        </p:nvSpPr>
        <p:spPr>
          <a:xfrm>
            <a:off x="161848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94360"/>
            <a:ext cx="896112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3200" b="1" i="0">
                <a:solidFill>
                  <a:srgbClr val="FAEDCF"/>
                </a:solidFill>
                <a:latin typeface="Aptos"/>
              </a:defRPr>
            </a:pPr>
            <a:r>
              <a:t>Teaching Aim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1520" y="1298448"/>
            <a:ext cx="1097280" cy="36576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1417320"/>
            <a:ext cx="1078992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0" i="0">
                <a:solidFill>
                  <a:srgbClr val="E5D7BE"/>
                </a:solidFill>
                <a:latin typeface="Aptos"/>
              </a:defRPr>
            </a:pPr>
            <a:r>
              <a:t>Help worshipers pray for inward renewal, not merely improved outward behavior.</a:t>
            </a:r>
          </a:p>
        </p:txBody>
      </p:sp>
      <p:sp>
        <p:nvSpPr>
          <p:cNvPr id="24" name="Oval 23"/>
          <p:cNvSpPr/>
          <p:nvPr/>
        </p:nvSpPr>
        <p:spPr>
          <a:xfrm>
            <a:off x="2419502" y="2331720"/>
            <a:ext cx="248716" cy="248716"/>
          </a:xfrm>
          <a:prstGeom prst="ellipse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2638958" y="2331720"/>
            <a:ext cx="248716" cy="248716"/>
          </a:xfrm>
          <a:prstGeom prst="ellipse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Isosceles Triangle 25"/>
          <p:cNvSpPr/>
          <p:nvPr/>
        </p:nvSpPr>
        <p:spPr>
          <a:xfrm rot="10800000">
            <a:off x="2441448" y="2434132"/>
            <a:ext cx="438912" cy="438912"/>
          </a:xfrm>
          <a:prstGeom prst="triangle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914400" y="3246120"/>
            <a:ext cx="3794760" cy="214884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914400" y="3246120"/>
            <a:ext cx="3794760" cy="73152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115568" y="3429000"/>
            <a:ext cx="3392424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Understand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15568" y="3840480"/>
            <a:ext cx="3392424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God changes the heart before reshaping the life.</a:t>
            </a:r>
          </a:p>
        </p:txBody>
      </p:sp>
      <p:sp>
        <p:nvSpPr>
          <p:cNvPr id="31" name="Oval 30"/>
          <p:cNvSpPr/>
          <p:nvPr/>
        </p:nvSpPr>
        <p:spPr>
          <a:xfrm>
            <a:off x="6903720" y="2734056"/>
            <a:ext cx="731520" cy="234086"/>
          </a:xfrm>
          <a:prstGeom prst="ellipse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rapezoid 31"/>
          <p:cNvSpPr/>
          <p:nvPr/>
        </p:nvSpPr>
        <p:spPr>
          <a:xfrm>
            <a:off x="7035393" y="2448763"/>
            <a:ext cx="468172" cy="402336"/>
          </a:xfrm>
          <a:prstGeom prst="trapezoid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5486400" y="3246120"/>
            <a:ext cx="3794760" cy="214884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5486400" y="3246120"/>
            <a:ext cx="3794760" cy="73152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687568" y="3429000"/>
            <a:ext cx="3392424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Feel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687568" y="3840480"/>
            <a:ext cx="3392424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Surrender is not defeat; it is trust in the Father’s hands.</a:t>
            </a:r>
          </a:p>
        </p:txBody>
      </p:sp>
      <p:sp>
        <p:nvSpPr>
          <p:cNvPr id="37" name="Teardrop 36"/>
          <p:cNvSpPr/>
          <p:nvPr/>
        </p:nvSpPr>
        <p:spPr>
          <a:xfrm>
            <a:off x="11475720" y="2331720"/>
            <a:ext cx="731520" cy="731520"/>
          </a:xfrm>
          <a:prstGeom prst="teardrop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10058400" y="3246120"/>
            <a:ext cx="3794760" cy="214884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10058400" y="3246120"/>
            <a:ext cx="3794760" cy="73152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10259568" y="3429000"/>
            <a:ext cx="3392424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Practice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259568" y="3840480"/>
            <a:ext cx="3392424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Pray for a renewed spirit and obedient habits this week.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cripture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94360" y="685800"/>
            <a:ext cx="13441680" cy="6446520"/>
          </a:xfrm>
          <a:prstGeom prst="roundRect">
            <a:avLst/>
          </a:prstGeom>
          <a:solidFill>
            <a:srgbClr val="071B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005840"/>
            <a:ext cx="123444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3400" b="1" i="0">
                <a:solidFill>
                  <a:srgbClr val="FAEDCF"/>
                </a:solidFill>
                <a:latin typeface="Aptos"/>
              </a:defRPr>
            </a:pPr>
            <a:r>
              <a:t>Pastoral Applications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011680"/>
            <a:ext cx="3886200" cy="132588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914400" y="2011680"/>
            <a:ext cx="3886200" cy="73152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15568" y="2194560"/>
            <a:ext cx="3483864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For the repentant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" y="2606040"/>
            <a:ext cx="3483864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Grace gives language for return.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57800" y="2011680"/>
            <a:ext cx="3886200" cy="132588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257800" y="2011680"/>
            <a:ext cx="3886200" cy="73152"/>
          </a:xfrm>
          <a:prstGeom prst="rect">
            <a:avLst/>
          </a:prstGeom>
          <a:solidFill>
            <a:srgbClr val="2A84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58968" y="2194560"/>
            <a:ext cx="3483864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For the weary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58968" y="2606040"/>
            <a:ext cx="3483864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God is still at work beneath the surface.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601200" y="2011680"/>
            <a:ext cx="3886200" cy="132588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9601200" y="2011680"/>
            <a:ext cx="3886200" cy="73152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802368" y="2194560"/>
            <a:ext cx="3483864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For the proud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802368" y="2606040"/>
            <a:ext cx="3483864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Clay cannot shape itself into holiness.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14400" y="3931920"/>
            <a:ext cx="3886200" cy="132588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914400" y="3931920"/>
            <a:ext cx="3886200" cy="73152"/>
          </a:xfrm>
          <a:prstGeom prst="rect">
            <a:avLst/>
          </a:prstGeom>
          <a:solidFill>
            <a:srgbClr val="2A84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115568" y="4114800"/>
            <a:ext cx="3483864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For the anxious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5568" y="4526280"/>
            <a:ext cx="3483864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Transformation is in the Father’s hands.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257800" y="3931920"/>
            <a:ext cx="3886200" cy="132588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257800" y="3931920"/>
            <a:ext cx="3886200" cy="73152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58968" y="4114800"/>
            <a:ext cx="3483864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For the serving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58968" y="4526280"/>
            <a:ext cx="3483864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Renewed hearts become useful vessels.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3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Arc 2"/>
          <p:cNvSpPr/>
          <p:nvPr/>
        </p:nvSpPr>
        <p:spPr>
          <a:xfrm>
            <a:off x="-9144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Arc 3"/>
          <p:cNvSpPr/>
          <p:nvPr/>
        </p:nvSpPr>
        <p:spPr>
          <a:xfrm>
            <a:off x="914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Arc 4"/>
          <p:cNvSpPr/>
          <p:nvPr/>
        </p:nvSpPr>
        <p:spPr>
          <a:xfrm>
            <a:off x="10972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Arc 5"/>
          <p:cNvSpPr/>
          <p:nvPr/>
        </p:nvSpPr>
        <p:spPr>
          <a:xfrm>
            <a:off x="21031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Arc 6"/>
          <p:cNvSpPr/>
          <p:nvPr/>
        </p:nvSpPr>
        <p:spPr>
          <a:xfrm>
            <a:off x="31089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Arc 7"/>
          <p:cNvSpPr/>
          <p:nvPr/>
        </p:nvSpPr>
        <p:spPr>
          <a:xfrm>
            <a:off x="41148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Arc 8"/>
          <p:cNvSpPr/>
          <p:nvPr/>
        </p:nvSpPr>
        <p:spPr>
          <a:xfrm>
            <a:off x="51206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Arc 9"/>
          <p:cNvSpPr/>
          <p:nvPr/>
        </p:nvSpPr>
        <p:spPr>
          <a:xfrm>
            <a:off x="61264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Arc 10"/>
          <p:cNvSpPr/>
          <p:nvPr/>
        </p:nvSpPr>
        <p:spPr>
          <a:xfrm>
            <a:off x="71323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Arc 11"/>
          <p:cNvSpPr/>
          <p:nvPr/>
        </p:nvSpPr>
        <p:spPr>
          <a:xfrm>
            <a:off x="81381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Arc 12"/>
          <p:cNvSpPr/>
          <p:nvPr/>
        </p:nvSpPr>
        <p:spPr>
          <a:xfrm>
            <a:off x="91440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Arc 13"/>
          <p:cNvSpPr/>
          <p:nvPr/>
        </p:nvSpPr>
        <p:spPr>
          <a:xfrm>
            <a:off x="101498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Arc 14"/>
          <p:cNvSpPr/>
          <p:nvPr/>
        </p:nvSpPr>
        <p:spPr>
          <a:xfrm>
            <a:off x="111556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Arc 15"/>
          <p:cNvSpPr/>
          <p:nvPr/>
        </p:nvSpPr>
        <p:spPr>
          <a:xfrm>
            <a:off x="121615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Arc 16"/>
          <p:cNvSpPr/>
          <p:nvPr/>
        </p:nvSpPr>
        <p:spPr>
          <a:xfrm>
            <a:off x="131673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Arc 17"/>
          <p:cNvSpPr/>
          <p:nvPr/>
        </p:nvSpPr>
        <p:spPr>
          <a:xfrm>
            <a:off x="141732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Arc 18"/>
          <p:cNvSpPr/>
          <p:nvPr/>
        </p:nvSpPr>
        <p:spPr>
          <a:xfrm>
            <a:off x="151790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Arc 19"/>
          <p:cNvSpPr/>
          <p:nvPr/>
        </p:nvSpPr>
        <p:spPr>
          <a:xfrm>
            <a:off x="161848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94360"/>
            <a:ext cx="896112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3200" b="1" i="0">
                <a:solidFill>
                  <a:srgbClr val="FAEDCF"/>
                </a:solidFill>
                <a:latin typeface="Aptos"/>
              </a:defRPr>
            </a:pPr>
            <a:r>
              <a:t>Suggested Lesson Flow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1520" y="1298448"/>
            <a:ext cx="1097280" cy="36576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1417320"/>
            <a:ext cx="1078992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0" i="0">
                <a:solidFill>
                  <a:srgbClr val="E5D7BE"/>
                </a:solidFill>
                <a:latin typeface="Aptos"/>
              </a:defRPr>
            </a:pPr>
            <a:r>
              <a:t>A 35- to 45-minute session.</a:t>
            </a:r>
          </a:p>
        </p:txBody>
      </p:sp>
      <p:sp>
        <p:nvSpPr>
          <p:cNvPr id="24" name="Oval 23"/>
          <p:cNvSpPr/>
          <p:nvPr/>
        </p:nvSpPr>
        <p:spPr>
          <a:xfrm>
            <a:off x="914400" y="3154680"/>
            <a:ext cx="777240" cy="777240"/>
          </a:xfrm>
          <a:prstGeom prst="ellipse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14400" y="3319272"/>
            <a:ext cx="777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defRPr sz="1800" b="1" i="0">
                <a:solidFill>
                  <a:srgbClr val="0F212A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5800" y="4114800"/>
            <a:ext cx="150876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defRPr sz="1350" b="0" i="0">
                <a:solidFill>
                  <a:srgbClr val="FAEDCF"/>
                </a:solidFill>
                <a:latin typeface="Aptos"/>
              </a:defRPr>
            </a:pPr>
            <a:r>
              <a:t>Open with Psalm 51:10</a:t>
            </a:r>
          </a:p>
        </p:txBody>
      </p:sp>
      <p:sp>
        <p:nvSpPr>
          <p:cNvPr id="27" name="Right Arrow 26"/>
          <p:cNvSpPr/>
          <p:nvPr/>
        </p:nvSpPr>
        <p:spPr>
          <a:xfrm>
            <a:off x="1783080" y="3383280"/>
            <a:ext cx="1371600" cy="320040"/>
          </a:xfrm>
          <a:prstGeom prst="rightArrow">
            <a:avLst/>
          </a:prstGeom>
          <a:solidFill>
            <a:srgbClr val="2A84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3566160" y="3154680"/>
            <a:ext cx="777240" cy="777240"/>
          </a:xfrm>
          <a:prstGeom prst="ellipse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566160" y="3319272"/>
            <a:ext cx="777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defRPr sz="1800" b="1" i="0">
                <a:solidFill>
                  <a:srgbClr val="0F212A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337560" y="4114800"/>
            <a:ext cx="150876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defRPr sz="1350" b="0" i="0">
                <a:solidFill>
                  <a:srgbClr val="FAEDCF"/>
                </a:solidFill>
                <a:latin typeface="Aptos"/>
              </a:defRPr>
            </a:pPr>
            <a:r>
              <a:t>Teach the potter and clay image</a:t>
            </a:r>
          </a:p>
        </p:txBody>
      </p:sp>
      <p:sp>
        <p:nvSpPr>
          <p:cNvPr id="31" name="Right Arrow 30"/>
          <p:cNvSpPr/>
          <p:nvPr/>
        </p:nvSpPr>
        <p:spPr>
          <a:xfrm>
            <a:off x="4434840" y="3383280"/>
            <a:ext cx="1371600" cy="320040"/>
          </a:xfrm>
          <a:prstGeom prst="rightArrow">
            <a:avLst/>
          </a:prstGeom>
          <a:solidFill>
            <a:srgbClr val="2A84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217920" y="3154680"/>
            <a:ext cx="777240" cy="777240"/>
          </a:xfrm>
          <a:prstGeom prst="ellipse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217920" y="3319272"/>
            <a:ext cx="777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defRPr sz="1800" b="1" i="0">
                <a:solidFill>
                  <a:srgbClr val="0F212A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989320" y="4114800"/>
            <a:ext cx="150876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defRPr sz="1350" b="0" i="0">
                <a:solidFill>
                  <a:srgbClr val="FAEDCF"/>
                </a:solidFill>
                <a:latin typeface="Aptos"/>
              </a:defRPr>
            </a:pPr>
            <a:r>
              <a:t>Discuss new-heart promises</a:t>
            </a:r>
          </a:p>
        </p:txBody>
      </p:sp>
      <p:sp>
        <p:nvSpPr>
          <p:cNvPr id="35" name="Right Arrow 34"/>
          <p:cNvSpPr/>
          <p:nvPr/>
        </p:nvSpPr>
        <p:spPr>
          <a:xfrm>
            <a:off x="7086600" y="3383280"/>
            <a:ext cx="1371600" cy="320040"/>
          </a:xfrm>
          <a:prstGeom prst="rightArrow">
            <a:avLst/>
          </a:prstGeom>
          <a:solidFill>
            <a:srgbClr val="2A84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8869680" y="3154680"/>
            <a:ext cx="777240" cy="777240"/>
          </a:xfrm>
          <a:prstGeom prst="ellipse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869680" y="3319272"/>
            <a:ext cx="777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defRPr sz="1800" b="1" i="0">
                <a:solidFill>
                  <a:srgbClr val="0F212A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641080" y="4114800"/>
            <a:ext cx="150876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defRPr sz="1350" b="0" i="0">
                <a:solidFill>
                  <a:srgbClr val="FAEDCF"/>
                </a:solidFill>
                <a:latin typeface="Aptos"/>
              </a:defRPr>
            </a:pPr>
            <a:r>
              <a:t>Sing or read the song prayerfully</a:t>
            </a:r>
          </a:p>
        </p:txBody>
      </p:sp>
      <p:sp>
        <p:nvSpPr>
          <p:cNvPr id="39" name="Right Arrow 38"/>
          <p:cNvSpPr/>
          <p:nvPr/>
        </p:nvSpPr>
        <p:spPr>
          <a:xfrm>
            <a:off x="9738360" y="3383280"/>
            <a:ext cx="1371600" cy="320040"/>
          </a:xfrm>
          <a:prstGeom prst="rightArrow">
            <a:avLst/>
          </a:prstGeom>
          <a:solidFill>
            <a:srgbClr val="2A84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11521440" y="3154680"/>
            <a:ext cx="777240" cy="777240"/>
          </a:xfrm>
          <a:prstGeom prst="ellipse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11521440" y="3319272"/>
            <a:ext cx="777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defRPr sz="1800" b="1" i="0">
                <a:solidFill>
                  <a:srgbClr val="0F212A"/>
                </a:solidFill>
                <a:latin typeface="Aptos"/>
              </a:defRPr>
            </a:pPr>
            <a:r>
              <a:t>5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292840" y="4114800"/>
            <a:ext cx="150876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defRPr sz="1350" b="0" i="0">
                <a:solidFill>
                  <a:srgbClr val="FAEDCF"/>
                </a:solidFill>
                <a:latin typeface="Aptos"/>
              </a:defRPr>
            </a:pPr>
            <a:r>
              <a:t>Close with personal consecration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62A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Arc 2"/>
          <p:cNvSpPr/>
          <p:nvPr/>
        </p:nvSpPr>
        <p:spPr>
          <a:xfrm>
            <a:off x="-9144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Arc 3"/>
          <p:cNvSpPr/>
          <p:nvPr/>
        </p:nvSpPr>
        <p:spPr>
          <a:xfrm>
            <a:off x="914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Arc 4"/>
          <p:cNvSpPr/>
          <p:nvPr/>
        </p:nvSpPr>
        <p:spPr>
          <a:xfrm>
            <a:off x="10972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Arc 5"/>
          <p:cNvSpPr/>
          <p:nvPr/>
        </p:nvSpPr>
        <p:spPr>
          <a:xfrm>
            <a:off x="21031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Arc 6"/>
          <p:cNvSpPr/>
          <p:nvPr/>
        </p:nvSpPr>
        <p:spPr>
          <a:xfrm>
            <a:off x="31089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Arc 7"/>
          <p:cNvSpPr/>
          <p:nvPr/>
        </p:nvSpPr>
        <p:spPr>
          <a:xfrm>
            <a:off x="41148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Arc 8"/>
          <p:cNvSpPr/>
          <p:nvPr/>
        </p:nvSpPr>
        <p:spPr>
          <a:xfrm>
            <a:off x="51206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Arc 9"/>
          <p:cNvSpPr/>
          <p:nvPr/>
        </p:nvSpPr>
        <p:spPr>
          <a:xfrm>
            <a:off x="61264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Arc 10"/>
          <p:cNvSpPr/>
          <p:nvPr/>
        </p:nvSpPr>
        <p:spPr>
          <a:xfrm>
            <a:off x="71323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Arc 11"/>
          <p:cNvSpPr/>
          <p:nvPr/>
        </p:nvSpPr>
        <p:spPr>
          <a:xfrm>
            <a:off x="81381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Arc 12"/>
          <p:cNvSpPr/>
          <p:nvPr/>
        </p:nvSpPr>
        <p:spPr>
          <a:xfrm>
            <a:off x="91440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Arc 13"/>
          <p:cNvSpPr/>
          <p:nvPr/>
        </p:nvSpPr>
        <p:spPr>
          <a:xfrm>
            <a:off x="101498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Arc 14"/>
          <p:cNvSpPr/>
          <p:nvPr/>
        </p:nvSpPr>
        <p:spPr>
          <a:xfrm>
            <a:off x="111556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Arc 15"/>
          <p:cNvSpPr/>
          <p:nvPr/>
        </p:nvSpPr>
        <p:spPr>
          <a:xfrm>
            <a:off x="121615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Arc 16"/>
          <p:cNvSpPr/>
          <p:nvPr/>
        </p:nvSpPr>
        <p:spPr>
          <a:xfrm>
            <a:off x="131673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Arc 17"/>
          <p:cNvSpPr/>
          <p:nvPr/>
        </p:nvSpPr>
        <p:spPr>
          <a:xfrm>
            <a:off x="141732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Arc 18"/>
          <p:cNvSpPr/>
          <p:nvPr/>
        </p:nvSpPr>
        <p:spPr>
          <a:xfrm>
            <a:off x="151790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Arc 19"/>
          <p:cNvSpPr/>
          <p:nvPr/>
        </p:nvSpPr>
        <p:spPr>
          <a:xfrm>
            <a:off x="161848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94360"/>
            <a:ext cx="896112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3200" b="1" i="0">
                <a:solidFill>
                  <a:srgbClr val="FAEDCF"/>
                </a:solidFill>
                <a:latin typeface="Aptos"/>
              </a:defRPr>
            </a:pPr>
            <a:r>
              <a:t>Practice This Week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1520" y="1298448"/>
            <a:ext cx="1097280" cy="36576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1417320"/>
            <a:ext cx="1078992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0" i="0">
                <a:solidFill>
                  <a:srgbClr val="E5D7BE"/>
                </a:solidFill>
                <a:latin typeface="Aptos"/>
              </a:defRPr>
            </a:pPr>
            <a:r>
              <a:t>Turn the sung prayer into daily discipleship.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240280" y="2251710"/>
            <a:ext cx="373075" cy="326440"/>
          </a:xfrm>
          <a:prstGeom prst="rect">
            <a:avLst/>
          </a:prstGeom>
          <a:solidFill>
            <a:srgbClr val="EEAA45"/>
          </a:solidFill>
          <a:ln>
            <a:solidFill>
              <a:srgbClr val="EEAA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2644444" y="2251710"/>
            <a:ext cx="373075" cy="326440"/>
          </a:xfrm>
          <a:prstGeom prst="rect">
            <a:avLst/>
          </a:prstGeom>
          <a:solidFill>
            <a:srgbClr val="EEAA45"/>
          </a:solidFill>
          <a:ln>
            <a:solidFill>
              <a:srgbClr val="EEAA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914400" y="2926080"/>
            <a:ext cx="3794760" cy="214884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914400" y="2926080"/>
            <a:ext cx="3794760" cy="73152"/>
          </a:xfrm>
          <a:prstGeom prst="rect">
            <a:avLst/>
          </a:prstGeom>
          <a:solidFill>
            <a:srgbClr val="2A84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115568" y="3108960"/>
            <a:ext cx="3392424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Pray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15568" y="3520440"/>
            <a:ext cx="3392424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Use Psalm 51:10 each morning.</a:t>
            </a:r>
          </a:p>
        </p:txBody>
      </p:sp>
      <p:sp>
        <p:nvSpPr>
          <p:cNvPr id="30" name="Oval 29"/>
          <p:cNvSpPr/>
          <p:nvPr/>
        </p:nvSpPr>
        <p:spPr>
          <a:xfrm>
            <a:off x="6812280" y="2484882"/>
            <a:ext cx="777240" cy="248716"/>
          </a:xfrm>
          <a:prstGeom prst="ellipse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rapezoid 30"/>
          <p:cNvSpPr/>
          <p:nvPr/>
        </p:nvSpPr>
        <p:spPr>
          <a:xfrm>
            <a:off x="6952183" y="2181758"/>
            <a:ext cx="497433" cy="427482"/>
          </a:xfrm>
          <a:prstGeom prst="trapezoid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5486400" y="2926080"/>
            <a:ext cx="3794760" cy="214884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5486400" y="2926080"/>
            <a:ext cx="3794760" cy="73152"/>
          </a:xfrm>
          <a:prstGeom prst="rect">
            <a:avLst/>
          </a:prstGeom>
          <a:solidFill>
            <a:srgbClr val="2A84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687568" y="3108960"/>
            <a:ext cx="3392424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Yield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87568" y="3520440"/>
            <a:ext cx="3392424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Name one area where God is reshaping you.</a:t>
            </a:r>
          </a:p>
        </p:txBody>
      </p:sp>
      <p:sp>
        <p:nvSpPr>
          <p:cNvPr id="36" name="Oval 35"/>
          <p:cNvSpPr/>
          <p:nvPr/>
        </p:nvSpPr>
        <p:spPr>
          <a:xfrm>
            <a:off x="11477548" y="2057400"/>
            <a:ext cx="264261" cy="264261"/>
          </a:xfrm>
          <a:prstGeom prst="ellipse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11710720" y="2057400"/>
            <a:ext cx="264261" cy="264261"/>
          </a:xfrm>
          <a:prstGeom prst="ellipse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Isosceles Triangle 37"/>
          <p:cNvSpPr/>
          <p:nvPr/>
        </p:nvSpPr>
        <p:spPr>
          <a:xfrm rot="10800000">
            <a:off x="11500866" y="2166213"/>
            <a:ext cx="466344" cy="466344"/>
          </a:xfrm>
          <a:prstGeom prst="triangle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10058400" y="2926080"/>
            <a:ext cx="3794760" cy="214884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10058400" y="2926080"/>
            <a:ext cx="3794760" cy="73152"/>
          </a:xfrm>
          <a:prstGeom prst="rect">
            <a:avLst/>
          </a:prstGeom>
          <a:solidFill>
            <a:srgbClr val="2A84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10259568" y="3108960"/>
            <a:ext cx="3392424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Obey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259568" y="3520440"/>
            <a:ext cx="3392424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Take one concrete step of renewed faithfulness.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crip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880360"/>
            <a:ext cx="73152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4800" b="1" i="0">
                <a:solidFill>
                  <a:srgbClr val="FAEDCF"/>
                </a:solidFill>
                <a:latin typeface="Aptos"/>
              </a:defRPr>
            </a:pPr>
            <a:r>
              <a:t>Consecration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0120" y="3877056"/>
            <a:ext cx="7772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2100" b="0" i="0">
                <a:solidFill>
                  <a:srgbClr val="EDE0C8"/>
                </a:solidFill>
                <a:latin typeface="Aptos"/>
              </a:defRPr>
            </a:pPr>
            <a:r>
              <a:t>The song is most fruitful when sung as a real prayer: Lord, reshape what only you can change.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tain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31520" y="685800"/>
            <a:ext cx="6995160" cy="6537960"/>
          </a:xfrm>
          <a:prstGeom prst="roundRect">
            <a:avLst/>
          </a:prstGeom>
          <a:solidFill>
            <a:srgbClr val="0619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51560" y="1005840"/>
            <a:ext cx="63550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3400" b="1" i="0">
                <a:solidFill>
                  <a:srgbClr val="FAEDCF"/>
                </a:solidFill>
                <a:latin typeface="Aptos"/>
              </a:defRPr>
            </a:pPr>
            <a:r>
              <a:t>Closing Prayer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8992" y="1965960"/>
            <a:ext cx="6080760" cy="2468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2500" b="0" i="0">
                <a:solidFill>
                  <a:srgbClr val="FAEDCF"/>
                </a:solidFill>
                <a:latin typeface="Aptos"/>
              </a:defRPr>
            </a:pPr>
            <a:r>
              <a:t>Holy God, we cannot make ourselves new. Place us again in your hands. Cleanse what is untrue, soften what is hard, and shape us into the likeness of Christ. Amen.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60" y="6263640"/>
            <a:ext cx="612648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1D7BE"/>
                </a:solidFill>
                <a:latin typeface="Aptos"/>
              </a:defRPr>
            </a:pPr>
            <a:r>
              <a:t>© HymnInfo.com. Free for personal, church, classroom, and small-group teaching use. Please do not sell, repost, or redistribute as downloadable files without permission.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tain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40080" y="914400"/>
            <a:ext cx="6583680" cy="6035040"/>
          </a:xfrm>
          <a:prstGeom prst="roundRect">
            <a:avLst/>
          </a:prstGeom>
          <a:solidFill>
            <a:srgbClr val="081B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60120" y="1234440"/>
            <a:ext cx="585216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3400" b="1" i="0">
                <a:solidFill>
                  <a:srgbClr val="FAEDCF"/>
                </a:solidFill>
                <a:latin typeface="Aptos"/>
              </a:defRPr>
            </a:pPr>
            <a:r>
              <a:t>Opening Prayer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87552" y="2148840"/>
            <a:ext cx="5577840" cy="21031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2600" b="0" i="0">
                <a:solidFill>
                  <a:srgbClr val="FAEDCF"/>
                </a:solidFill>
                <a:latin typeface="Aptos"/>
              </a:defRPr>
            </a:pPr>
            <a:r>
              <a:t>Lord, make us willing clay in your hands. Search our motives, renew our desires, and form us into people who reflect the life of Christ.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62A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Arc 2"/>
          <p:cNvSpPr/>
          <p:nvPr/>
        </p:nvSpPr>
        <p:spPr>
          <a:xfrm>
            <a:off x="-9144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Arc 3"/>
          <p:cNvSpPr/>
          <p:nvPr/>
        </p:nvSpPr>
        <p:spPr>
          <a:xfrm>
            <a:off x="914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Arc 4"/>
          <p:cNvSpPr/>
          <p:nvPr/>
        </p:nvSpPr>
        <p:spPr>
          <a:xfrm>
            <a:off x="10972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Arc 5"/>
          <p:cNvSpPr/>
          <p:nvPr/>
        </p:nvSpPr>
        <p:spPr>
          <a:xfrm>
            <a:off x="21031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Arc 6"/>
          <p:cNvSpPr/>
          <p:nvPr/>
        </p:nvSpPr>
        <p:spPr>
          <a:xfrm>
            <a:off x="31089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Arc 7"/>
          <p:cNvSpPr/>
          <p:nvPr/>
        </p:nvSpPr>
        <p:spPr>
          <a:xfrm>
            <a:off x="41148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Arc 8"/>
          <p:cNvSpPr/>
          <p:nvPr/>
        </p:nvSpPr>
        <p:spPr>
          <a:xfrm>
            <a:off x="51206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Arc 9"/>
          <p:cNvSpPr/>
          <p:nvPr/>
        </p:nvSpPr>
        <p:spPr>
          <a:xfrm>
            <a:off x="61264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Arc 10"/>
          <p:cNvSpPr/>
          <p:nvPr/>
        </p:nvSpPr>
        <p:spPr>
          <a:xfrm>
            <a:off x="71323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Arc 11"/>
          <p:cNvSpPr/>
          <p:nvPr/>
        </p:nvSpPr>
        <p:spPr>
          <a:xfrm>
            <a:off x="81381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Arc 12"/>
          <p:cNvSpPr/>
          <p:nvPr/>
        </p:nvSpPr>
        <p:spPr>
          <a:xfrm>
            <a:off x="91440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Arc 13"/>
          <p:cNvSpPr/>
          <p:nvPr/>
        </p:nvSpPr>
        <p:spPr>
          <a:xfrm>
            <a:off x="101498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Arc 14"/>
          <p:cNvSpPr/>
          <p:nvPr/>
        </p:nvSpPr>
        <p:spPr>
          <a:xfrm>
            <a:off x="111556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Arc 15"/>
          <p:cNvSpPr/>
          <p:nvPr/>
        </p:nvSpPr>
        <p:spPr>
          <a:xfrm>
            <a:off x="121615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Arc 16"/>
          <p:cNvSpPr/>
          <p:nvPr/>
        </p:nvSpPr>
        <p:spPr>
          <a:xfrm>
            <a:off x="131673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Arc 17"/>
          <p:cNvSpPr/>
          <p:nvPr/>
        </p:nvSpPr>
        <p:spPr>
          <a:xfrm>
            <a:off x="141732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Arc 18"/>
          <p:cNvSpPr/>
          <p:nvPr/>
        </p:nvSpPr>
        <p:spPr>
          <a:xfrm>
            <a:off x="151790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Arc 19"/>
          <p:cNvSpPr/>
          <p:nvPr/>
        </p:nvSpPr>
        <p:spPr>
          <a:xfrm>
            <a:off x="161848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94360"/>
            <a:ext cx="896112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3200" b="1" i="0">
                <a:solidFill>
                  <a:srgbClr val="FAEDCF"/>
                </a:solidFill>
                <a:latin typeface="Aptos"/>
              </a:defRPr>
            </a:pPr>
            <a:r>
              <a:t>Hymn Identity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1520" y="1298448"/>
            <a:ext cx="1097280" cy="36576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1417320"/>
            <a:ext cx="1078992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0" i="0">
                <a:solidFill>
                  <a:srgbClr val="E5D7BE"/>
                </a:solidFill>
                <a:latin typeface="Aptos"/>
              </a:defRPr>
            </a:pPr>
            <a:r>
              <a:t>A concise sung prayer from the late twentieth-century worship renewal movement.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22960" y="1828800"/>
            <a:ext cx="4251960" cy="123444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822960" y="1828800"/>
            <a:ext cx="4251960" cy="73152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87552" y="1993392"/>
            <a:ext cx="457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defRPr sz="2600" b="1" i="0">
                <a:solidFill>
                  <a:srgbClr val="EEAA45"/>
                </a:solidFill>
                <a:latin typeface="Aptos"/>
              </a:defRPr>
            </a:pPr>
            <a:r>
              <a:t>♪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508760" y="2011680"/>
            <a:ext cx="33832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Text and Music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508760" y="2423160"/>
            <a:ext cx="33832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Eddie Espinosa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349240" y="1828800"/>
            <a:ext cx="4251960" cy="123444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349240" y="1828800"/>
            <a:ext cx="4251960" cy="73152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513832" y="1993392"/>
            <a:ext cx="457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defRPr sz="2600" b="1" i="0">
                <a:solidFill>
                  <a:srgbClr val="EEAA45"/>
                </a:solidFill>
                <a:latin typeface="Aptos"/>
              </a:defRPr>
            </a:pPr>
            <a:r>
              <a:t>◷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035040" y="2011680"/>
            <a:ext cx="33832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Year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35040" y="2423160"/>
            <a:ext cx="33832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1982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9875520" y="1828800"/>
            <a:ext cx="3886200" cy="123444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9875520" y="1828800"/>
            <a:ext cx="3886200" cy="73152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0040112" y="1993392"/>
            <a:ext cx="457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defRPr sz="2600" b="1" i="0">
                <a:solidFill>
                  <a:srgbClr val="EEAA45"/>
                </a:solidFill>
                <a:latin typeface="Aptos"/>
              </a:defRPr>
            </a:pPr>
            <a:r>
              <a:t>♬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561320" y="2011680"/>
            <a:ext cx="30175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Tune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561320" y="2423160"/>
            <a:ext cx="30175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CHANGE MY HEART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22960" y="3657600"/>
            <a:ext cx="6309360" cy="201168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822960" y="3657600"/>
            <a:ext cx="6309360" cy="73152"/>
          </a:xfrm>
          <a:prstGeom prst="rect">
            <a:avLst/>
          </a:prstGeom>
          <a:solidFill>
            <a:srgbClr val="2A84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87552" y="3822192"/>
            <a:ext cx="457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defRPr sz="2600" b="1" i="0">
                <a:solidFill>
                  <a:srgbClr val="2A847F"/>
                </a:solidFill>
                <a:latin typeface="Aptos"/>
              </a:defRPr>
            </a:pPr>
            <a:r>
              <a:t>✦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508760" y="3840480"/>
            <a:ext cx="54406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Primary Use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508760" y="4251960"/>
            <a:ext cx="544068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Confession, consecration, renewal, and response after the Word.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7498079" y="3657600"/>
            <a:ext cx="6263640" cy="2011680"/>
          </a:xfrm>
          <a:prstGeom prst="roundRect">
            <a:avLst/>
          </a:prstGeom>
          <a:solidFill>
            <a:srgbClr val="142D39"/>
          </a:solidFill>
          <a:ln>
            <a:solidFill>
              <a:srgbClr val="DAA6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7498079" y="3657600"/>
            <a:ext cx="6263640" cy="73152"/>
          </a:xfrm>
          <a:prstGeom prst="rect">
            <a:avLst/>
          </a:prstGeom>
          <a:solidFill>
            <a:srgbClr val="2A847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7662671" y="3822192"/>
            <a:ext cx="457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defRPr sz="2600" b="1" i="0">
                <a:solidFill>
                  <a:srgbClr val="2A847F"/>
                </a:solidFill>
                <a:latin typeface="Aptos"/>
              </a:defRPr>
            </a:pPr>
            <a:r>
              <a:t>◌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183879" y="3840480"/>
            <a:ext cx="53949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1" i="0">
                <a:solidFill>
                  <a:srgbClr val="FAEDCF"/>
                </a:solidFill>
                <a:latin typeface="Aptos"/>
              </a:defRPr>
            </a:pPr>
            <a:r>
              <a:t>Musical Shape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183879" y="4251960"/>
            <a:ext cx="5394960" cy="1234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250" b="0" i="0">
                <a:solidFill>
                  <a:srgbClr val="E0D6C1"/>
                </a:solidFill>
                <a:latin typeface="Aptos"/>
              </a:defRPr>
            </a:pPr>
            <a:r>
              <a:t>Brief, reflective, and easily learned; best sung with space for prayer.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ommun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40080" y="731520"/>
            <a:ext cx="7498079" cy="6400800"/>
          </a:xfrm>
          <a:prstGeom prst="roundRect">
            <a:avLst/>
          </a:prstGeom>
          <a:solidFill>
            <a:srgbClr val="081A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097280"/>
            <a:ext cx="68580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3400" b="1" i="0">
                <a:solidFill>
                  <a:srgbClr val="FAEDCF"/>
                </a:solidFill>
                <a:latin typeface="Aptos"/>
              </a:defRPr>
            </a:pPr>
            <a:r>
              <a:t>Historical Setting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0120" y="1965960"/>
            <a:ext cx="6583680" cy="4389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defRPr sz="2200">
                <a:solidFill>
                  <a:srgbClr val="FAEDCF"/>
                </a:solidFill>
                <a:latin typeface="Aptos"/>
              </a:defRPr>
            </a:pPr>
            <a:r>
              <a:t>Written by Eddie Espinosa in 1982.</a:t>
            </a:r>
          </a:p>
          <a:p>
            <a:pPr>
              <a:lnSpc>
                <a:spcPct val="100000"/>
              </a:lnSpc>
              <a:spcAft>
                <a:spcPts val="800"/>
              </a:spcAft>
              <a:defRPr sz="2200">
                <a:solidFill>
                  <a:srgbClr val="FAEDCF"/>
                </a:solidFill>
                <a:latin typeface="Aptos"/>
              </a:defRPr>
            </a:pPr>
            <a:r>
              <a:t>Associated with Vineyard worship and contemporary congregational song.</a:t>
            </a:r>
          </a:p>
          <a:p>
            <a:pPr>
              <a:lnSpc>
                <a:spcPct val="100000"/>
              </a:lnSpc>
              <a:spcAft>
                <a:spcPts val="800"/>
              </a:spcAft>
              <a:defRPr sz="2200">
                <a:solidFill>
                  <a:srgbClr val="FAEDCF"/>
                </a:solidFill>
                <a:latin typeface="Aptos"/>
              </a:defRPr>
            </a:pPr>
            <a:r>
              <a:t>Used widely as a brief response for repentance and renewed devotion.</a:t>
            </a:r>
          </a:p>
          <a:p>
            <a:pPr>
              <a:lnSpc>
                <a:spcPct val="100000"/>
              </a:lnSpc>
              <a:spcAft>
                <a:spcPts val="800"/>
              </a:spcAft>
              <a:defRPr sz="2200">
                <a:solidFill>
                  <a:srgbClr val="FAEDCF"/>
                </a:solidFill>
                <a:latin typeface="Aptos"/>
              </a:defRPr>
            </a:pPr>
            <a:r>
              <a:t>Its simplicity works best when framed by Scripture and prayer.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new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926080"/>
            <a:ext cx="73152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4600" b="1" i="0">
                <a:solidFill>
                  <a:srgbClr val="FAEDCF"/>
                </a:solidFill>
                <a:latin typeface="Aptos"/>
              </a:defRPr>
            </a:pPr>
            <a:r>
              <a:t>The Heart Before God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0120" y="3886200"/>
            <a:ext cx="76809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2000" b="0" i="0">
                <a:solidFill>
                  <a:srgbClr val="EEE1CC"/>
                </a:solidFill>
                <a:latin typeface="Aptos"/>
              </a:defRPr>
            </a:pPr>
            <a:r>
              <a:t>The song begins where biblical renewal begins: with the inner life opened before the Lord.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crip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132320" y="731520"/>
            <a:ext cx="6766560" cy="6217920"/>
          </a:xfrm>
          <a:prstGeom prst="roundRect">
            <a:avLst/>
          </a:prstGeom>
          <a:solidFill>
            <a:srgbClr val="061C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43800" y="1051560"/>
            <a:ext cx="60350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3400" b="1" i="0">
                <a:solidFill>
                  <a:srgbClr val="FAEDCF"/>
                </a:solidFill>
                <a:latin typeface="Aptos"/>
              </a:defRPr>
            </a:pPr>
            <a:r>
              <a:t>Psalm 51:10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0" y="1965960"/>
            <a:ext cx="5486400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2900" b="0" i="0">
                <a:solidFill>
                  <a:srgbClr val="FAEDCF"/>
                </a:solidFill>
                <a:latin typeface="Aptos"/>
              </a:defRPr>
            </a:pPr>
            <a:r>
              <a:t>Create in me a clean heart, O God. Renew a right spirit within me.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9520" y="4434840"/>
            <a:ext cx="557784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2000" b="0" i="0">
                <a:solidFill>
                  <a:srgbClr val="E6D9C2"/>
                </a:solidFill>
                <a:latin typeface="Aptos"/>
              </a:defRPr>
            </a:pPr>
            <a:r>
              <a:t>This is not a request for surface improvement. It is a plea for God to remake desire, will, and spirit.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23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Arc 2"/>
          <p:cNvSpPr/>
          <p:nvPr/>
        </p:nvSpPr>
        <p:spPr>
          <a:xfrm>
            <a:off x="-9144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Arc 3"/>
          <p:cNvSpPr/>
          <p:nvPr/>
        </p:nvSpPr>
        <p:spPr>
          <a:xfrm>
            <a:off x="914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Arc 4"/>
          <p:cNvSpPr/>
          <p:nvPr/>
        </p:nvSpPr>
        <p:spPr>
          <a:xfrm>
            <a:off x="10972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Arc 5"/>
          <p:cNvSpPr/>
          <p:nvPr/>
        </p:nvSpPr>
        <p:spPr>
          <a:xfrm>
            <a:off x="21031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Arc 6"/>
          <p:cNvSpPr/>
          <p:nvPr/>
        </p:nvSpPr>
        <p:spPr>
          <a:xfrm>
            <a:off x="31089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Arc 7"/>
          <p:cNvSpPr/>
          <p:nvPr/>
        </p:nvSpPr>
        <p:spPr>
          <a:xfrm>
            <a:off x="41148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Arc 8"/>
          <p:cNvSpPr/>
          <p:nvPr/>
        </p:nvSpPr>
        <p:spPr>
          <a:xfrm>
            <a:off x="51206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Arc 9"/>
          <p:cNvSpPr/>
          <p:nvPr/>
        </p:nvSpPr>
        <p:spPr>
          <a:xfrm>
            <a:off x="61264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Arc 10"/>
          <p:cNvSpPr/>
          <p:nvPr/>
        </p:nvSpPr>
        <p:spPr>
          <a:xfrm>
            <a:off x="71323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Arc 11"/>
          <p:cNvSpPr/>
          <p:nvPr/>
        </p:nvSpPr>
        <p:spPr>
          <a:xfrm>
            <a:off x="81381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Arc 12"/>
          <p:cNvSpPr/>
          <p:nvPr/>
        </p:nvSpPr>
        <p:spPr>
          <a:xfrm>
            <a:off x="91440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Arc 13"/>
          <p:cNvSpPr/>
          <p:nvPr/>
        </p:nvSpPr>
        <p:spPr>
          <a:xfrm>
            <a:off x="101498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Arc 14"/>
          <p:cNvSpPr/>
          <p:nvPr/>
        </p:nvSpPr>
        <p:spPr>
          <a:xfrm>
            <a:off x="111556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Arc 15"/>
          <p:cNvSpPr/>
          <p:nvPr/>
        </p:nvSpPr>
        <p:spPr>
          <a:xfrm>
            <a:off x="1216152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Arc 16"/>
          <p:cNvSpPr/>
          <p:nvPr/>
        </p:nvSpPr>
        <p:spPr>
          <a:xfrm>
            <a:off x="1316736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Arc 17"/>
          <p:cNvSpPr/>
          <p:nvPr/>
        </p:nvSpPr>
        <p:spPr>
          <a:xfrm>
            <a:off x="1417320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Arc 18"/>
          <p:cNvSpPr/>
          <p:nvPr/>
        </p:nvSpPr>
        <p:spPr>
          <a:xfrm>
            <a:off x="1517904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Arc 19"/>
          <p:cNvSpPr/>
          <p:nvPr/>
        </p:nvSpPr>
        <p:spPr>
          <a:xfrm>
            <a:off x="16184880" y="6400800"/>
            <a:ext cx="2926080" cy="1463040"/>
          </a:xfrm>
          <a:prstGeom prst="arc">
            <a:avLst/>
          </a:prstGeom>
          <a:ln w="12700">
            <a:solidFill>
              <a:srgbClr val="E8AE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94360"/>
            <a:ext cx="896112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3200" b="1" i="0">
                <a:solidFill>
                  <a:srgbClr val="FAEDCF"/>
                </a:solidFill>
                <a:latin typeface="Aptos"/>
              </a:defRPr>
            </a:pPr>
            <a:r>
              <a:t>The Prayer Beneath the Song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1520" y="1298448"/>
            <a:ext cx="1097280" cy="36576"/>
          </a:xfrm>
          <a:prstGeom prst="rect">
            <a:avLst/>
          </a:prstGeom>
          <a:solidFill>
            <a:srgbClr val="EEAA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1417320"/>
            <a:ext cx="1078992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600" b="0" i="0">
                <a:solidFill>
                  <a:srgbClr val="E5D7BE"/>
                </a:solidFill>
                <a:latin typeface="Aptos"/>
              </a:defRPr>
            </a:pPr>
            <a:r>
              <a:t>Christian renewal is deeper than behavior management.</a:t>
            </a:r>
          </a:p>
        </p:txBody>
      </p:sp>
      <p:sp>
        <p:nvSpPr>
          <p:cNvPr id="24" name="Oval 23"/>
          <p:cNvSpPr/>
          <p:nvPr/>
        </p:nvSpPr>
        <p:spPr>
          <a:xfrm>
            <a:off x="989380" y="2011680"/>
            <a:ext cx="341985" cy="341985"/>
          </a:xfrm>
          <a:prstGeom prst="ellipse">
            <a:avLst/>
          </a:prstGeom>
          <a:solidFill>
            <a:srgbClr val="C453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1291132" y="2011680"/>
            <a:ext cx="341985" cy="341985"/>
          </a:xfrm>
          <a:prstGeom prst="ellipse">
            <a:avLst/>
          </a:prstGeom>
          <a:solidFill>
            <a:srgbClr val="C453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Isosceles Triangle 25"/>
          <p:cNvSpPr/>
          <p:nvPr/>
        </p:nvSpPr>
        <p:spPr>
          <a:xfrm rot="10800000">
            <a:off x="1019556" y="2152497"/>
            <a:ext cx="603504" cy="603504"/>
          </a:xfrm>
          <a:prstGeom prst="triangle">
            <a:avLst/>
          </a:prstGeom>
          <a:solidFill>
            <a:srgbClr val="C453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057400" y="2057400"/>
            <a:ext cx="115214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2600" b="1" i="0">
                <a:solidFill>
                  <a:srgbClr val="FAEDCF"/>
                </a:solidFill>
                <a:latin typeface="Aptos"/>
              </a:defRPr>
            </a:pPr>
            <a:r>
              <a:t>The heart is the center of desire, trust, worship, and obedience.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03120" y="3108960"/>
            <a:ext cx="10241280" cy="2103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defRPr sz="2300">
                <a:solidFill>
                  <a:srgbClr val="FAEDCF"/>
                </a:solidFill>
                <a:latin typeface="Aptos"/>
              </a:defRPr>
            </a:pPr>
            <a:r>
              <a:t>Confession names the need for grace.</a:t>
            </a:r>
          </a:p>
          <a:p>
            <a:pPr>
              <a:lnSpc>
                <a:spcPct val="100000"/>
              </a:lnSpc>
              <a:spcAft>
                <a:spcPts val="800"/>
              </a:spcAft>
              <a:defRPr sz="2300">
                <a:solidFill>
                  <a:srgbClr val="FAEDCF"/>
                </a:solidFill>
                <a:latin typeface="Aptos"/>
              </a:defRPr>
            </a:pPr>
            <a:r>
              <a:t>Consecration yields the self to God’s work.</a:t>
            </a:r>
          </a:p>
          <a:p>
            <a:pPr>
              <a:lnSpc>
                <a:spcPct val="100000"/>
              </a:lnSpc>
              <a:spcAft>
                <a:spcPts val="800"/>
              </a:spcAft>
              <a:defRPr sz="2300">
                <a:solidFill>
                  <a:srgbClr val="FAEDCF"/>
                </a:solidFill>
                <a:latin typeface="Aptos"/>
              </a:defRPr>
            </a:pPr>
            <a:r>
              <a:t>Transformation produces visible obedience over time.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32C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renewal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85800" y="685800"/>
            <a:ext cx="6400800" cy="6400800"/>
          </a:xfrm>
          <a:prstGeom prst="roundRect">
            <a:avLst/>
          </a:prstGeom>
          <a:solidFill>
            <a:srgbClr val="071D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914400"/>
            <a:ext cx="57607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1500" b="1" i="0">
                <a:solidFill>
                  <a:srgbClr val="EEAA45"/>
                </a:solidFill>
                <a:latin typeface="Aptos"/>
              </a:defRPr>
            </a:pPr>
            <a:r>
              <a:t>Major Section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1353312"/>
            <a:ext cx="576072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3600" b="1" i="0">
                <a:solidFill>
                  <a:srgbClr val="FAEDCF"/>
                </a:solidFill>
                <a:latin typeface="Aptos"/>
              </a:defRPr>
            </a:pPr>
            <a:r>
              <a:t>A Clean Heart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423160"/>
            <a:ext cx="548640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defRPr sz="2000">
                <a:solidFill>
                  <a:srgbClr val="FAEDCF"/>
                </a:solidFill>
                <a:latin typeface="Aptos"/>
              </a:defRPr>
            </a:pPr>
            <a:r>
              <a:t>The song gives worshipers a direct prayer for inward cleansing.</a:t>
            </a:r>
          </a:p>
          <a:p>
            <a:pPr>
              <a:lnSpc>
                <a:spcPct val="100000"/>
              </a:lnSpc>
              <a:spcAft>
                <a:spcPts val="800"/>
              </a:spcAft>
              <a:defRPr sz="2000">
                <a:solidFill>
                  <a:srgbClr val="FAEDCF"/>
                </a:solidFill>
                <a:latin typeface="Aptos"/>
              </a:defRPr>
            </a:pPr>
            <a:r>
              <a:t>It places the whole person under God’s gracious examination.</a:t>
            </a:r>
          </a:p>
          <a:p>
            <a:pPr>
              <a:lnSpc>
                <a:spcPct val="100000"/>
              </a:lnSpc>
              <a:spcAft>
                <a:spcPts val="800"/>
              </a:spcAft>
              <a:defRPr sz="2000">
                <a:solidFill>
                  <a:srgbClr val="FAEDCF"/>
                </a:solidFill>
                <a:latin typeface="Aptos"/>
              </a:defRPr>
            </a:pPr>
            <a:r>
              <a:t>It is well suited after confession or a sermon on repentance.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7845552"/>
            <a:ext cx="47548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defRPr sz="850" b="0" i="0">
                <a:solidFill>
                  <a:srgbClr val="E6DBC3"/>
                </a:solidFill>
                <a:latin typeface="Aptos"/>
              </a:defRPr>
            </a:pPr>
            <a:r>
              <a:t>Prepared for teaching and small group use - hymninfo.com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Change My Heart, O God Teaching Guide</dc:title>
  <dc:subject>Hymn study resource</dc:subject>
  <dc:creator>HymnInfo.com</dc:creator>
  <cp:keywords>hymn study, Christian worship, church teaching, HymnInfo</cp:keywords>
  <dc:description/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