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548640" y="731520"/>
            <a:ext cx="6675120" cy="4937760"/>
          </a:xfrm>
          <a:prstGeom prst="roundRect">
            <a:avLst/>
          </a:prstGeom>
          <a:solidFill>
            <a:srgbClr val="05182A"/>
          </a:solidFill>
          <a:ln w="12700">
            <a:solidFill>
              <a:srgbClr val="E7B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main_title"/>
          <p:cNvSpPr txBox="1"/>
          <p:nvPr/>
        </p:nvSpPr>
        <p:spPr>
          <a:xfrm>
            <a:off x="868680" y="1143000"/>
            <a:ext cx="6080760" cy="1097280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3200" b="1">
                <a:solidFill>
                  <a:srgbClr val="FFF4DB"/>
                </a:solidFill>
                <a:latin typeface="Aptos Display"/>
              </a:rPr>
              <a:t>We've a Story to Tell to the Nations</a:t>
            </a:r>
          </a:p>
        </p:txBody>
      </p:sp>
      <p:sp>
        <p:nvSpPr>
          <p:cNvPr id="5" name="main_subtitle"/>
          <p:cNvSpPr txBox="1"/>
          <p:nvPr/>
        </p:nvSpPr>
        <p:spPr>
          <a:xfrm>
            <a:off x="914400" y="2423160"/>
            <a:ext cx="5852160" cy="411480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1800" b="0">
                <a:solidFill>
                  <a:srgbClr val="F5F5F5"/>
                </a:solidFill>
                <a:latin typeface="Aptos"/>
              </a:rPr>
              <a:t>Mission, witness, and the kingdom of love and light</a:t>
            </a:r>
          </a:p>
        </p:txBody>
      </p:sp>
      <p:sp>
        <p:nvSpPr>
          <p:cNvPr id="6" name="title_details"/>
          <p:cNvSpPr txBox="1"/>
          <p:nvPr/>
        </p:nvSpPr>
        <p:spPr>
          <a:xfrm>
            <a:off x="914400" y="3063240"/>
            <a:ext cx="5577840" cy="1097280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1400" b="0">
                <a:solidFill>
                  <a:srgbClr val="EBF0F5"/>
                </a:solidFill>
                <a:latin typeface="Aptos"/>
              </a:rPr>
              <a:t>First line: We've a story to tell to the nations</a:t>
            </a:r>
            <a:br/>
            <a:r>
              <a:rPr sz="1400" b="0">
                <a:solidFill>
                  <a:srgbClr val="EBF0F5"/>
                </a:solidFill>
                <a:latin typeface="Aptos"/>
              </a:rPr>
              <a:t>Words and music: Henry Ernest Nichol (1896)</a:t>
            </a:r>
            <a:br/>
            <a:r>
              <a:rPr sz="1400" b="0">
                <a:solidFill>
                  <a:srgbClr val="EBF0F5"/>
                </a:solidFill>
                <a:latin typeface="Aptos"/>
              </a:rPr>
              <a:t>Tune: MESSAGE | Primary Scripture: Matthew 28:19-20</a:t>
            </a:r>
          </a:p>
        </p:txBody>
      </p:sp>
      <p:sp>
        <p:nvSpPr>
          <p:cNvPr id="7" name="footer"/>
          <p:cNvSpPr txBox="1"/>
          <p:nvPr/>
        </p:nvSpPr>
        <p:spPr>
          <a:xfrm>
            <a:off x="502920" y="6446520"/>
            <a:ext cx="5120640" cy="228600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700" b="0">
                <a:solidFill>
                  <a:srgbClr val="D7DCE2"/>
                </a:solidFill>
                <a:latin typeface="Aptos"/>
              </a:rPr>
              <a:t>Prepared for teaching and small group use - hymninfo.com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411480" y="182880"/>
            <a:ext cx="11292840" cy="1051560"/>
          </a:xfrm>
          <a:prstGeom prst="roundRect">
            <a:avLst/>
          </a:prstGeom>
          <a:solidFill>
            <a:srgbClr val="0518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itle"/>
          <p:cNvSpPr txBox="1"/>
          <p:nvPr/>
        </p:nvSpPr>
        <p:spPr>
          <a:xfrm>
            <a:off x="594360" y="320040"/>
            <a:ext cx="10698480" cy="530352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2600" b="1">
                <a:solidFill>
                  <a:srgbClr val="FFF4DB"/>
                </a:solidFill>
                <a:latin typeface="Aptos Display"/>
              </a:rPr>
              <a:t>Teaching Aim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932688"/>
            <a:ext cx="1097280" cy="36576"/>
          </a:xfrm>
          <a:prstGeom prst="rect">
            <a:avLst/>
          </a:prstGeom>
          <a:solidFill>
            <a:srgbClr val="E7B8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ubtitle"/>
          <p:cNvSpPr txBox="1"/>
          <p:nvPr/>
        </p:nvSpPr>
        <p:spPr>
          <a:xfrm>
            <a:off x="594360" y="1024128"/>
            <a:ext cx="9875520" cy="256032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1200" b="0">
                <a:solidFill>
                  <a:srgbClr val="E6EBF0"/>
                </a:solidFill>
                <a:latin typeface="Aptos"/>
              </a:rPr>
              <a:t>What this lesson should form in the congregation</a:t>
            </a:r>
          </a:p>
        </p:txBody>
      </p:sp>
      <p:sp>
        <p:nvSpPr>
          <p:cNvPr id="7" name="footer"/>
          <p:cNvSpPr txBox="1"/>
          <p:nvPr/>
        </p:nvSpPr>
        <p:spPr>
          <a:xfrm>
            <a:off x="502920" y="6446520"/>
            <a:ext cx="5120640" cy="228600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700" b="0">
                <a:solidFill>
                  <a:srgbClr val="D7DCE2"/>
                </a:solidFill>
                <a:latin typeface="Aptos"/>
              </a:rPr>
              <a:t>Prepared for teaching and small group use - hymninfo.com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1508760"/>
            <a:ext cx="3383280" cy="15544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B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callout_label"/>
          <p:cNvSpPr txBox="1"/>
          <p:nvPr/>
        </p:nvSpPr>
        <p:spPr>
          <a:xfrm>
            <a:off x="896112" y="1636776"/>
            <a:ext cx="3054096" cy="256032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1100" b="1">
                <a:solidFill>
                  <a:srgbClr val="0E304D"/>
                </a:solidFill>
                <a:latin typeface="Aptos"/>
              </a:rPr>
              <a:t>Understand</a:t>
            </a:r>
          </a:p>
        </p:txBody>
      </p:sp>
      <p:sp>
        <p:nvSpPr>
          <p:cNvPr id="10" name="callout_body"/>
          <p:cNvSpPr txBox="1"/>
          <p:nvPr/>
        </p:nvSpPr>
        <p:spPr>
          <a:xfrm>
            <a:off x="896112" y="1947672"/>
            <a:ext cx="3054096" cy="1024128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1500" b="0">
                <a:solidFill>
                  <a:srgbClr val="212A31"/>
                </a:solidFill>
                <a:latin typeface="Aptos"/>
              </a:rPr>
              <a:t>Mission begins with God’s saving work in Christ and the command of the risen Lord.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1508760"/>
            <a:ext cx="3383280" cy="15544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B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callout_label"/>
          <p:cNvSpPr txBox="1"/>
          <p:nvPr/>
        </p:nvSpPr>
        <p:spPr>
          <a:xfrm>
            <a:off x="4599431" y="1636776"/>
            <a:ext cx="3054096" cy="256032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1100" b="1">
                <a:solidFill>
                  <a:srgbClr val="0E304D"/>
                </a:solidFill>
                <a:latin typeface="Aptos"/>
              </a:rPr>
              <a:t>Feel</a:t>
            </a:r>
          </a:p>
        </p:txBody>
      </p:sp>
      <p:sp>
        <p:nvSpPr>
          <p:cNvPr id="13" name="callout_body"/>
          <p:cNvSpPr txBox="1"/>
          <p:nvPr/>
        </p:nvSpPr>
        <p:spPr>
          <a:xfrm>
            <a:off x="4599431" y="1947672"/>
            <a:ext cx="3054096" cy="1024128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1500" b="0">
                <a:solidFill>
                  <a:srgbClr val="212A31"/>
                </a:solidFill>
                <a:latin typeface="Aptos"/>
              </a:rPr>
              <a:t>A sober joy that the gospel is good news for all nations and all peoples.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38160" y="1508760"/>
            <a:ext cx="3383280" cy="15544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B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callout_label"/>
          <p:cNvSpPr txBox="1"/>
          <p:nvPr/>
        </p:nvSpPr>
        <p:spPr>
          <a:xfrm>
            <a:off x="8302752" y="1636776"/>
            <a:ext cx="3054096" cy="256032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1100" b="1">
                <a:solidFill>
                  <a:srgbClr val="0E304D"/>
                </a:solidFill>
                <a:latin typeface="Aptos"/>
              </a:rPr>
              <a:t>Practice</a:t>
            </a:r>
          </a:p>
        </p:txBody>
      </p:sp>
      <p:sp>
        <p:nvSpPr>
          <p:cNvPr id="16" name="callout_body"/>
          <p:cNvSpPr txBox="1"/>
          <p:nvPr/>
        </p:nvSpPr>
        <p:spPr>
          <a:xfrm>
            <a:off x="8302752" y="1947672"/>
            <a:ext cx="3054096" cy="1024128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1500" b="0">
                <a:solidFill>
                  <a:srgbClr val="212A31"/>
                </a:solidFill>
                <a:latin typeface="Aptos"/>
              </a:rPr>
              <a:t>Humble witness through prayer, proclamation, service, and cross-cultural respect.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13232" y="3584447"/>
            <a:ext cx="10643615" cy="1682496"/>
          </a:xfrm>
          <a:prstGeom prst="roundRect">
            <a:avLst/>
          </a:prstGeom>
          <a:solidFill>
            <a:srgbClr val="05182A"/>
          </a:solidFill>
          <a:ln w="7620">
            <a:solidFill>
              <a:srgbClr val="284F6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bullets"/>
          <p:cNvSpPr txBox="1"/>
          <p:nvPr/>
        </p:nvSpPr>
        <p:spPr>
          <a:xfrm>
            <a:off x="914400" y="3749039"/>
            <a:ext cx="1024128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800" b="0">
                <a:solidFill>
                  <a:srgbClr val="F5F7FA"/>
                </a:solidFill>
                <a:latin typeface="Aptos"/>
              </a:defRPr>
            </a:pPr>
            <a:r>
              <a:t>Teach the hymn as a sung missionary commitment.</a:t>
            </a:r>
          </a:p>
          <a:p>
            <a:pPr>
              <a:spcAft>
                <a:spcPts val="500"/>
              </a:spcAft>
              <a:defRPr sz="1800" b="0">
                <a:solidFill>
                  <a:srgbClr val="F5F7FA"/>
                </a:solidFill>
                <a:latin typeface="Aptos"/>
              </a:defRPr>
            </a:pPr>
            <a:r>
              <a:t>Connect the refrain’s dawn imagery with biblical kingdom hope.</a:t>
            </a:r>
          </a:p>
          <a:p>
            <a:pPr>
              <a:spcAft>
                <a:spcPts val="500"/>
              </a:spcAft>
              <a:defRPr sz="1800" b="0">
                <a:solidFill>
                  <a:srgbClr val="F5F7FA"/>
                </a:solidFill>
                <a:latin typeface="Aptos"/>
              </a:defRPr>
            </a:pPr>
            <a:r>
              <a:t>Correct triumphalism by grounding mission in love and humility.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411480" y="182880"/>
            <a:ext cx="11292840" cy="1051560"/>
          </a:xfrm>
          <a:prstGeom prst="roundRect">
            <a:avLst/>
          </a:prstGeom>
          <a:solidFill>
            <a:srgbClr val="0518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itle"/>
          <p:cNvSpPr txBox="1"/>
          <p:nvPr/>
        </p:nvSpPr>
        <p:spPr>
          <a:xfrm>
            <a:off x="594360" y="320040"/>
            <a:ext cx="10698480" cy="530352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2600" b="1">
                <a:solidFill>
                  <a:srgbClr val="FFF4DB"/>
                </a:solidFill>
                <a:latin typeface="Aptos Display"/>
              </a:rPr>
              <a:t>Hymn Identity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932688"/>
            <a:ext cx="1097280" cy="36576"/>
          </a:xfrm>
          <a:prstGeom prst="rect">
            <a:avLst/>
          </a:prstGeom>
          <a:solidFill>
            <a:srgbClr val="E7B8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ubtitle"/>
          <p:cNvSpPr txBox="1"/>
          <p:nvPr/>
        </p:nvSpPr>
        <p:spPr>
          <a:xfrm>
            <a:off x="594360" y="1024128"/>
            <a:ext cx="9875520" cy="256032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1200" b="0">
                <a:solidFill>
                  <a:srgbClr val="E6EBF0"/>
                </a:solidFill>
                <a:latin typeface="Aptos"/>
              </a:rPr>
              <a:t>A mission hymn written for congregational sending</a:t>
            </a:r>
          </a:p>
        </p:txBody>
      </p:sp>
      <p:sp>
        <p:nvSpPr>
          <p:cNvPr id="7" name="footer"/>
          <p:cNvSpPr txBox="1"/>
          <p:nvPr/>
        </p:nvSpPr>
        <p:spPr>
          <a:xfrm>
            <a:off x="502920" y="6446520"/>
            <a:ext cx="5120640" cy="228600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700" b="0">
                <a:solidFill>
                  <a:srgbClr val="D7DCE2"/>
                </a:solidFill>
                <a:latin typeface="Aptos"/>
              </a:rPr>
              <a:t>Prepared for teaching and small group use - hymninfo.com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" y="1389888"/>
            <a:ext cx="6254496" cy="4334256"/>
          </a:xfrm>
          <a:prstGeom prst="roundRect">
            <a:avLst/>
          </a:prstGeom>
          <a:solidFill>
            <a:srgbClr val="05182A"/>
          </a:solidFill>
          <a:ln w="7620">
            <a:solidFill>
              <a:srgbClr val="284F6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bullets"/>
          <p:cNvSpPr txBox="1"/>
          <p:nvPr/>
        </p:nvSpPr>
        <p:spPr>
          <a:xfrm>
            <a:off x="822960" y="1554480"/>
            <a:ext cx="585216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700" b="0">
                <a:solidFill>
                  <a:srgbClr val="F5F7FA"/>
                </a:solidFill>
                <a:latin typeface="Aptos"/>
              </a:defRPr>
            </a:pPr>
            <a:r>
              <a:t>Title: We've a Story to Tell to the Nations</a:t>
            </a:r>
          </a:p>
          <a:p>
            <a:pPr>
              <a:spcAft>
                <a:spcPts val="500"/>
              </a:spcAft>
              <a:defRPr sz="1700" b="0">
                <a:solidFill>
                  <a:srgbClr val="F5F7FA"/>
                </a:solidFill>
                <a:latin typeface="Aptos"/>
              </a:defRPr>
            </a:pPr>
            <a:r>
              <a:t>First line: We've a story to tell to the nations</a:t>
            </a:r>
          </a:p>
          <a:p>
            <a:pPr>
              <a:spcAft>
                <a:spcPts val="500"/>
              </a:spcAft>
              <a:defRPr sz="1700" b="0">
                <a:solidFill>
                  <a:srgbClr val="F5F7FA"/>
                </a:solidFill>
                <a:latin typeface="Aptos"/>
              </a:defRPr>
            </a:pPr>
            <a:r>
              <a:t>Author and composer: Henry Ernest Nichol</a:t>
            </a:r>
          </a:p>
          <a:p>
            <a:pPr>
              <a:spcAft>
                <a:spcPts val="500"/>
              </a:spcAft>
              <a:defRPr sz="1700" b="0">
                <a:solidFill>
                  <a:srgbClr val="F5F7FA"/>
                </a:solidFill>
                <a:latin typeface="Aptos"/>
              </a:defRPr>
            </a:pPr>
            <a:r>
              <a:t>Pseudonym sometimes printed: Colin Sterne</a:t>
            </a:r>
          </a:p>
          <a:p>
            <a:pPr>
              <a:spcAft>
                <a:spcPts val="500"/>
              </a:spcAft>
              <a:defRPr sz="1700" b="0">
                <a:solidFill>
                  <a:srgbClr val="F5F7FA"/>
                </a:solidFill>
                <a:latin typeface="Aptos"/>
              </a:defRPr>
            </a:pPr>
            <a:r>
              <a:t>Tune: MESSAGE</a:t>
            </a:r>
          </a:p>
          <a:p>
            <a:pPr>
              <a:spcAft>
                <a:spcPts val="500"/>
              </a:spcAft>
              <a:defRPr sz="1700" b="0">
                <a:solidFill>
                  <a:srgbClr val="F5F7FA"/>
                </a:solidFill>
                <a:latin typeface="Aptos"/>
              </a:defRPr>
            </a:pPr>
            <a:r>
              <a:t>Meter: 10.8.8.7.7 with refrain; often treated as irregular with refrain</a:t>
            </a:r>
          </a:p>
          <a:p>
            <a:pPr>
              <a:spcAft>
                <a:spcPts val="500"/>
              </a:spcAft>
              <a:defRPr sz="1700" b="0">
                <a:solidFill>
                  <a:srgbClr val="F5F7FA"/>
                </a:solidFill>
                <a:latin typeface="Aptos"/>
              </a:defRPr>
            </a:pPr>
            <a:r>
              <a:t>First published: The Sunday School Hymnary, London, 1896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995160" y="1874519"/>
            <a:ext cx="4389120" cy="2560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B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callout_label"/>
          <p:cNvSpPr txBox="1"/>
          <p:nvPr/>
        </p:nvSpPr>
        <p:spPr>
          <a:xfrm>
            <a:off x="7159752" y="2002536"/>
            <a:ext cx="4059935" cy="256032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1100" b="1">
                <a:solidFill>
                  <a:srgbClr val="0E304D"/>
                </a:solidFill>
                <a:latin typeface="Aptos"/>
              </a:rPr>
              <a:t>Teaching note</a:t>
            </a:r>
          </a:p>
        </p:txBody>
      </p:sp>
      <p:sp>
        <p:nvSpPr>
          <p:cNvPr id="12" name="callout_body"/>
          <p:cNvSpPr txBox="1"/>
          <p:nvPr/>
        </p:nvSpPr>
        <p:spPr>
          <a:xfrm>
            <a:off x="7159752" y="2313432"/>
            <a:ext cx="4059935" cy="2029967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1500" b="0">
                <a:solidFill>
                  <a:srgbClr val="212A31"/>
                </a:solidFill>
                <a:latin typeface="Aptos"/>
              </a:rPr>
              <a:t>The hymn’s original mission language belongs to a nineteenth-century setting. Teach it today as a biblical call to witness that rejects pride and serves in Christlike love.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411480" y="182880"/>
            <a:ext cx="11292840" cy="1051560"/>
          </a:xfrm>
          <a:prstGeom prst="roundRect">
            <a:avLst/>
          </a:prstGeom>
          <a:solidFill>
            <a:srgbClr val="0518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itle"/>
          <p:cNvSpPr txBox="1"/>
          <p:nvPr/>
        </p:nvSpPr>
        <p:spPr>
          <a:xfrm>
            <a:off x="594360" y="320040"/>
            <a:ext cx="10698480" cy="530352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2600" b="1">
                <a:solidFill>
                  <a:srgbClr val="FFF4DB"/>
                </a:solidFill>
                <a:latin typeface="Aptos Display"/>
              </a:rPr>
              <a:t>Henry Ernest Nichol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932688"/>
            <a:ext cx="1097280" cy="36576"/>
          </a:xfrm>
          <a:prstGeom prst="rect">
            <a:avLst/>
          </a:prstGeom>
          <a:solidFill>
            <a:srgbClr val="E7B8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ubtitle"/>
          <p:cNvSpPr txBox="1"/>
          <p:nvPr/>
        </p:nvSpPr>
        <p:spPr>
          <a:xfrm>
            <a:off x="594360" y="1024128"/>
            <a:ext cx="9875520" cy="256032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1200" b="0">
                <a:solidFill>
                  <a:srgbClr val="E6EBF0"/>
                </a:solidFill>
                <a:latin typeface="Aptos"/>
              </a:rPr>
              <a:t>Composer, writer, and church musician</a:t>
            </a:r>
          </a:p>
        </p:txBody>
      </p:sp>
      <p:sp>
        <p:nvSpPr>
          <p:cNvPr id="7" name="footer"/>
          <p:cNvSpPr txBox="1"/>
          <p:nvPr/>
        </p:nvSpPr>
        <p:spPr>
          <a:xfrm>
            <a:off x="502920" y="6446520"/>
            <a:ext cx="5120640" cy="228600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700" b="0">
                <a:solidFill>
                  <a:srgbClr val="D7DCE2"/>
                </a:solidFill>
                <a:latin typeface="Aptos"/>
              </a:rPr>
              <a:t>Prepared for teaching and small group use - hymninfo.com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" y="1435608"/>
            <a:ext cx="6620256" cy="4151376"/>
          </a:xfrm>
          <a:prstGeom prst="roundRect">
            <a:avLst/>
          </a:prstGeom>
          <a:solidFill>
            <a:srgbClr val="05182A"/>
          </a:solidFill>
          <a:ln w="7620">
            <a:solidFill>
              <a:srgbClr val="284F6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bullets"/>
          <p:cNvSpPr txBox="1"/>
          <p:nvPr/>
        </p:nvSpPr>
        <p:spPr>
          <a:xfrm>
            <a:off x="822960" y="1600200"/>
            <a:ext cx="621792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800" b="0">
                <a:solidFill>
                  <a:srgbClr val="F5F7FA"/>
                </a:solidFill>
                <a:latin typeface="Aptos"/>
              </a:defRPr>
            </a:pPr>
            <a:r>
              <a:t>Born in Hull, Yorkshire; later trained in music.</a:t>
            </a:r>
          </a:p>
          <a:p>
            <a:pPr>
              <a:spcAft>
                <a:spcPts val="500"/>
              </a:spcAft>
              <a:defRPr sz="1800" b="0">
                <a:solidFill>
                  <a:srgbClr val="F5F7FA"/>
                </a:solidFill>
                <a:latin typeface="Aptos"/>
              </a:defRPr>
            </a:pPr>
            <a:r>
              <a:t>Earned a Bachelor of Music degree from Oxford in 1888.</a:t>
            </a:r>
          </a:p>
          <a:p>
            <a:pPr>
              <a:spcAft>
                <a:spcPts val="500"/>
              </a:spcAft>
              <a:defRPr sz="1800" b="0">
                <a:solidFill>
                  <a:srgbClr val="F5F7FA"/>
                </a:solidFill>
                <a:latin typeface="Aptos"/>
              </a:defRPr>
            </a:pPr>
            <a:r>
              <a:t>Wrote Sunday school and church music, sometimes under the name Colin Sterne.</a:t>
            </a:r>
          </a:p>
          <a:p>
            <a:pPr>
              <a:spcAft>
                <a:spcPts val="500"/>
              </a:spcAft>
              <a:defRPr sz="1800" b="0">
                <a:solidFill>
                  <a:srgbClr val="F5F7FA"/>
                </a:solidFill>
                <a:latin typeface="Aptos"/>
              </a:defRPr>
            </a:pPr>
            <a:r>
              <a:t>For this hymn, he supplied both words and the tune MESSAGE.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0" y="2103120"/>
            <a:ext cx="3840480" cy="1920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B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callout_label"/>
          <p:cNvSpPr txBox="1"/>
          <p:nvPr/>
        </p:nvSpPr>
        <p:spPr>
          <a:xfrm>
            <a:off x="7479792" y="2231136"/>
            <a:ext cx="3511296" cy="256032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1100" b="1">
                <a:solidFill>
                  <a:srgbClr val="0E304D"/>
                </a:solidFill>
                <a:latin typeface="Aptos"/>
              </a:rPr>
              <a:t>Responsible wording</a:t>
            </a:r>
          </a:p>
        </p:txBody>
      </p:sp>
      <p:sp>
        <p:nvSpPr>
          <p:cNvPr id="12" name="callout_body"/>
          <p:cNvSpPr txBox="1"/>
          <p:nvPr/>
        </p:nvSpPr>
        <p:spPr>
          <a:xfrm>
            <a:off x="7479792" y="2542032"/>
            <a:ext cx="3511296" cy="1389888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1500" b="0">
                <a:solidFill>
                  <a:srgbClr val="212A31"/>
                </a:solidFill>
                <a:latin typeface="Aptos"/>
              </a:rPr>
              <a:t>When older sources differ on biographical details, focus on the securely useful hymn facts: author, tune, publication, and message.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411480" y="182880"/>
            <a:ext cx="11292840" cy="1051560"/>
          </a:xfrm>
          <a:prstGeom prst="roundRect">
            <a:avLst/>
          </a:prstGeom>
          <a:solidFill>
            <a:srgbClr val="0518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itle"/>
          <p:cNvSpPr txBox="1"/>
          <p:nvPr/>
        </p:nvSpPr>
        <p:spPr>
          <a:xfrm>
            <a:off x="594360" y="320040"/>
            <a:ext cx="10698480" cy="530352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2600" b="1">
                <a:solidFill>
                  <a:srgbClr val="FFF4DB"/>
                </a:solidFill>
                <a:latin typeface="Aptos Display"/>
              </a:rPr>
              <a:t>1896 Mission Setting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932688"/>
            <a:ext cx="1097280" cy="36576"/>
          </a:xfrm>
          <a:prstGeom prst="rect">
            <a:avLst/>
          </a:prstGeom>
          <a:solidFill>
            <a:srgbClr val="E7B8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ubtitle"/>
          <p:cNvSpPr txBox="1"/>
          <p:nvPr/>
        </p:nvSpPr>
        <p:spPr>
          <a:xfrm>
            <a:off x="594360" y="1024128"/>
            <a:ext cx="9875520" cy="256032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1200" b="0">
                <a:solidFill>
                  <a:srgbClr val="E6EBF0"/>
                </a:solidFill>
                <a:latin typeface="Aptos"/>
              </a:rPr>
              <a:t>A hymn shaped by missionary zeal and Sunday school song</a:t>
            </a:r>
          </a:p>
        </p:txBody>
      </p:sp>
      <p:sp>
        <p:nvSpPr>
          <p:cNvPr id="7" name="footer"/>
          <p:cNvSpPr txBox="1"/>
          <p:nvPr/>
        </p:nvSpPr>
        <p:spPr>
          <a:xfrm>
            <a:off x="502920" y="6446520"/>
            <a:ext cx="5120640" cy="228600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700" b="0">
                <a:solidFill>
                  <a:srgbClr val="D7DCE2"/>
                </a:solidFill>
                <a:latin typeface="Aptos"/>
              </a:rPr>
              <a:t>Prepared for teaching and small group use - hymninfo.com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" y="1344168"/>
            <a:ext cx="6986016" cy="4608576"/>
          </a:xfrm>
          <a:prstGeom prst="roundRect">
            <a:avLst/>
          </a:prstGeom>
          <a:solidFill>
            <a:srgbClr val="05182A"/>
          </a:solidFill>
          <a:ln w="7620">
            <a:solidFill>
              <a:srgbClr val="284F6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bullets"/>
          <p:cNvSpPr txBox="1"/>
          <p:nvPr/>
        </p:nvSpPr>
        <p:spPr>
          <a:xfrm>
            <a:off x="822960" y="1508760"/>
            <a:ext cx="658368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800" b="0">
                <a:solidFill>
                  <a:srgbClr val="F5F7FA"/>
                </a:solidFill>
                <a:latin typeface="Aptos"/>
              </a:defRPr>
            </a:pPr>
            <a:r>
              <a:t>Late nineteenth-century Protestant churches often sang mission hymns to awaken prayer, giving, and sending.</a:t>
            </a:r>
          </a:p>
          <a:p>
            <a:pPr>
              <a:spcAft>
                <a:spcPts val="500"/>
              </a:spcAft>
              <a:defRPr sz="1800" b="0">
                <a:solidFill>
                  <a:srgbClr val="F5F7FA"/>
                </a:solidFill>
                <a:latin typeface="Aptos"/>
              </a:defRPr>
            </a:pPr>
            <a:r>
              <a:t>Sunday school hymnody favored strong refrains, plain language, and memorable melodies.</a:t>
            </a:r>
          </a:p>
          <a:p>
            <a:pPr>
              <a:spcAft>
                <a:spcPts val="500"/>
              </a:spcAft>
              <a:defRPr sz="1800" b="0">
                <a:solidFill>
                  <a:srgbClr val="F5F7FA"/>
                </a:solidFill>
                <a:latin typeface="Aptos"/>
              </a:defRPr>
            </a:pPr>
            <a:r>
              <a:t>The hymn’s language should be taught with biblical humility, not cultural superiority.</a:t>
            </a:r>
          </a:p>
          <a:p>
            <a:pPr>
              <a:spcAft>
                <a:spcPts val="500"/>
              </a:spcAft>
              <a:defRPr sz="1800" b="0">
                <a:solidFill>
                  <a:srgbClr val="F5F7FA"/>
                </a:solidFill>
                <a:latin typeface="Aptos"/>
              </a:defRPr>
            </a:pPr>
            <a:r>
              <a:t>Its enduring value is its focus on Christ, gospel proclamation, peace, and kingdom hope.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726679" y="2057400"/>
            <a:ext cx="3566160" cy="1828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B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callout_label"/>
          <p:cNvSpPr txBox="1"/>
          <p:nvPr/>
        </p:nvSpPr>
        <p:spPr>
          <a:xfrm>
            <a:off x="7891271" y="2185416"/>
            <a:ext cx="3236976" cy="256032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1100" b="1">
                <a:solidFill>
                  <a:srgbClr val="0E304D"/>
                </a:solidFill>
                <a:latin typeface="Aptos"/>
              </a:rPr>
              <a:t>Teaching emphasis</a:t>
            </a:r>
          </a:p>
        </p:txBody>
      </p:sp>
      <p:sp>
        <p:nvSpPr>
          <p:cNvPr id="12" name="callout_body"/>
          <p:cNvSpPr txBox="1"/>
          <p:nvPr/>
        </p:nvSpPr>
        <p:spPr>
          <a:xfrm>
            <a:off x="7891271" y="2496312"/>
            <a:ext cx="3236976" cy="1298448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1500" b="0">
                <a:solidFill>
                  <a:srgbClr val="212A31"/>
                </a:solidFill>
                <a:latin typeface="Aptos"/>
              </a:rPr>
              <a:t>Mission is not church self-promotion; it is witness to the Savior whom God sent for the world.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411480" y="182880"/>
            <a:ext cx="11292840" cy="1051560"/>
          </a:xfrm>
          <a:prstGeom prst="roundRect">
            <a:avLst/>
          </a:prstGeom>
          <a:solidFill>
            <a:srgbClr val="0518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itle"/>
          <p:cNvSpPr txBox="1"/>
          <p:nvPr/>
        </p:nvSpPr>
        <p:spPr>
          <a:xfrm>
            <a:off x="594360" y="320040"/>
            <a:ext cx="10698480" cy="530352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2600" b="1">
                <a:solidFill>
                  <a:srgbClr val="FFF4DB"/>
                </a:solidFill>
                <a:latin typeface="Aptos Display"/>
              </a:rPr>
              <a:t>The Hymn’s Movement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932688"/>
            <a:ext cx="1097280" cy="36576"/>
          </a:xfrm>
          <a:prstGeom prst="rect">
            <a:avLst/>
          </a:prstGeom>
          <a:solidFill>
            <a:srgbClr val="E7B8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ubtitle"/>
          <p:cNvSpPr txBox="1"/>
          <p:nvPr/>
        </p:nvSpPr>
        <p:spPr>
          <a:xfrm>
            <a:off x="594360" y="1024128"/>
            <a:ext cx="9875520" cy="256032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1200" b="0">
                <a:solidFill>
                  <a:srgbClr val="E6EBF0"/>
                </a:solidFill>
                <a:latin typeface="Aptos"/>
              </a:rPr>
              <a:t>Story → Song → Message → Savior → Kingdom</a:t>
            </a:r>
          </a:p>
        </p:txBody>
      </p:sp>
      <p:sp>
        <p:nvSpPr>
          <p:cNvPr id="7" name="footer"/>
          <p:cNvSpPr txBox="1"/>
          <p:nvPr/>
        </p:nvSpPr>
        <p:spPr>
          <a:xfrm>
            <a:off x="502920" y="6446520"/>
            <a:ext cx="5120640" cy="228600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700" b="0">
                <a:solidFill>
                  <a:srgbClr val="D7DCE2"/>
                </a:solidFill>
                <a:latin typeface="Aptos"/>
              </a:rPr>
              <a:t>Prepared for teaching and small group use - hymninfo.com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2011680"/>
            <a:ext cx="1965960" cy="1143000"/>
          </a:xfrm>
          <a:prstGeom prst="roundRect">
            <a:avLst/>
          </a:prstGeom>
          <a:solidFill>
            <a:srgbClr val="F8F2E5"/>
          </a:solidFill>
          <a:ln w="12700">
            <a:solidFill>
              <a:srgbClr val="E7B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path_Story"/>
          <p:cNvSpPr txBox="1"/>
          <p:nvPr/>
        </p:nvSpPr>
        <p:spPr>
          <a:xfrm>
            <a:off x="822960" y="2157984"/>
            <a:ext cx="1691640" cy="320040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ctr"/>
            <a:r>
              <a:rPr sz="1700" b="1">
                <a:solidFill>
                  <a:srgbClr val="1F4E79"/>
                </a:solidFill>
                <a:latin typeface="Aptos"/>
              </a:rPr>
              <a:t>Story</a:t>
            </a:r>
          </a:p>
        </p:txBody>
      </p:sp>
      <p:sp>
        <p:nvSpPr>
          <p:cNvPr id="10" name="path_truth and mercy"/>
          <p:cNvSpPr txBox="1"/>
          <p:nvPr/>
        </p:nvSpPr>
        <p:spPr>
          <a:xfrm>
            <a:off x="822960" y="2514600"/>
            <a:ext cx="1691640" cy="411480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ctr"/>
            <a:r>
              <a:rPr sz="1000" b="0">
                <a:solidFill>
                  <a:srgbClr val="2D3741"/>
                </a:solidFill>
                <a:latin typeface="Aptos"/>
              </a:rPr>
              <a:t>truth and mercy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2514600" y="2331720"/>
            <a:ext cx="502920" cy="411480"/>
          </a:xfrm>
          <a:prstGeom prst="rightArrow">
            <a:avLst/>
          </a:prstGeom>
          <a:solidFill>
            <a:srgbClr val="E7B8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2953512" y="2011680"/>
            <a:ext cx="1965960" cy="1143000"/>
          </a:xfrm>
          <a:prstGeom prst="roundRect">
            <a:avLst/>
          </a:prstGeom>
          <a:solidFill>
            <a:srgbClr val="F8F2E5"/>
          </a:solidFill>
          <a:ln w="12700">
            <a:solidFill>
              <a:srgbClr val="E7B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path_Song"/>
          <p:cNvSpPr txBox="1"/>
          <p:nvPr/>
        </p:nvSpPr>
        <p:spPr>
          <a:xfrm>
            <a:off x="3090672" y="2157984"/>
            <a:ext cx="1691640" cy="320040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ctr"/>
            <a:r>
              <a:rPr sz="1700" b="1">
                <a:solidFill>
                  <a:srgbClr val="1F4E79"/>
                </a:solidFill>
                <a:latin typeface="Aptos"/>
              </a:rPr>
              <a:t>Song</a:t>
            </a:r>
          </a:p>
        </p:txBody>
      </p:sp>
      <p:sp>
        <p:nvSpPr>
          <p:cNvPr id="14" name="path_worship that witnesses"/>
          <p:cNvSpPr txBox="1"/>
          <p:nvPr/>
        </p:nvSpPr>
        <p:spPr>
          <a:xfrm>
            <a:off x="3090672" y="2514600"/>
            <a:ext cx="1691640" cy="411480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ctr"/>
            <a:r>
              <a:rPr sz="1000" b="0">
                <a:solidFill>
                  <a:srgbClr val="2D3741"/>
                </a:solidFill>
                <a:latin typeface="Aptos"/>
              </a:rPr>
              <a:t>worship that witnesses</a:t>
            </a:r>
          </a:p>
        </p:txBody>
      </p:sp>
      <p:sp>
        <p:nvSpPr>
          <p:cNvPr id="15" name="Right Arrow 14"/>
          <p:cNvSpPr/>
          <p:nvPr/>
        </p:nvSpPr>
        <p:spPr>
          <a:xfrm>
            <a:off x="4782312" y="2331720"/>
            <a:ext cx="502920" cy="411480"/>
          </a:xfrm>
          <a:prstGeom prst="rightArrow">
            <a:avLst/>
          </a:prstGeom>
          <a:solidFill>
            <a:srgbClr val="E7B8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5221224" y="2011680"/>
            <a:ext cx="1965960" cy="1143000"/>
          </a:xfrm>
          <a:prstGeom prst="roundRect">
            <a:avLst/>
          </a:prstGeom>
          <a:solidFill>
            <a:srgbClr val="F8F2E5"/>
          </a:solidFill>
          <a:ln w="12700">
            <a:solidFill>
              <a:srgbClr val="E7B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path_Message"/>
          <p:cNvSpPr txBox="1"/>
          <p:nvPr/>
        </p:nvSpPr>
        <p:spPr>
          <a:xfrm>
            <a:off x="5358384" y="2157984"/>
            <a:ext cx="1691640" cy="320040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ctr"/>
            <a:r>
              <a:rPr sz="1700" b="1">
                <a:solidFill>
                  <a:srgbClr val="1F4E79"/>
                </a:solidFill>
                <a:latin typeface="Aptos"/>
              </a:rPr>
              <a:t>Message</a:t>
            </a:r>
          </a:p>
        </p:txBody>
      </p:sp>
      <p:sp>
        <p:nvSpPr>
          <p:cNvPr id="18" name="path_God’s love in Christ"/>
          <p:cNvSpPr txBox="1"/>
          <p:nvPr/>
        </p:nvSpPr>
        <p:spPr>
          <a:xfrm>
            <a:off x="5358384" y="2514600"/>
            <a:ext cx="1691640" cy="411480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ctr"/>
            <a:r>
              <a:rPr sz="1000" b="0">
                <a:solidFill>
                  <a:srgbClr val="2D3741"/>
                </a:solidFill>
                <a:latin typeface="Aptos"/>
              </a:rPr>
              <a:t>God’s love in Christ</a:t>
            </a:r>
          </a:p>
        </p:txBody>
      </p:sp>
      <p:sp>
        <p:nvSpPr>
          <p:cNvPr id="19" name="Right Arrow 18"/>
          <p:cNvSpPr/>
          <p:nvPr/>
        </p:nvSpPr>
        <p:spPr>
          <a:xfrm>
            <a:off x="7050024" y="2331720"/>
            <a:ext cx="502920" cy="411480"/>
          </a:xfrm>
          <a:prstGeom prst="rightArrow">
            <a:avLst/>
          </a:prstGeom>
          <a:solidFill>
            <a:srgbClr val="E7B8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7488936" y="2011680"/>
            <a:ext cx="1965960" cy="1143000"/>
          </a:xfrm>
          <a:prstGeom prst="roundRect">
            <a:avLst/>
          </a:prstGeom>
          <a:solidFill>
            <a:srgbClr val="F8F2E5"/>
          </a:solidFill>
          <a:ln w="12700">
            <a:solidFill>
              <a:srgbClr val="E7B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path_Savior"/>
          <p:cNvSpPr txBox="1"/>
          <p:nvPr/>
        </p:nvSpPr>
        <p:spPr>
          <a:xfrm>
            <a:off x="7626096" y="2157984"/>
            <a:ext cx="1691640" cy="320040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ctr"/>
            <a:r>
              <a:rPr sz="1700" b="1">
                <a:solidFill>
                  <a:srgbClr val="1F4E79"/>
                </a:solidFill>
                <a:latin typeface="Aptos"/>
              </a:rPr>
              <a:t>Savior</a:t>
            </a:r>
          </a:p>
        </p:txBody>
      </p:sp>
      <p:sp>
        <p:nvSpPr>
          <p:cNvPr id="22" name="path_Christ shown to the world"/>
          <p:cNvSpPr txBox="1"/>
          <p:nvPr/>
        </p:nvSpPr>
        <p:spPr>
          <a:xfrm>
            <a:off x="7626096" y="2514600"/>
            <a:ext cx="1691640" cy="411480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ctr"/>
            <a:r>
              <a:rPr sz="1000" b="0">
                <a:solidFill>
                  <a:srgbClr val="2D3741"/>
                </a:solidFill>
                <a:latin typeface="Aptos"/>
              </a:rPr>
              <a:t>Christ shown to the world</a:t>
            </a:r>
          </a:p>
        </p:txBody>
      </p:sp>
      <p:sp>
        <p:nvSpPr>
          <p:cNvPr id="23" name="Right Arrow 22"/>
          <p:cNvSpPr/>
          <p:nvPr/>
        </p:nvSpPr>
        <p:spPr>
          <a:xfrm>
            <a:off x="9317736" y="2331720"/>
            <a:ext cx="502920" cy="411480"/>
          </a:xfrm>
          <a:prstGeom prst="rightArrow">
            <a:avLst/>
          </a:prstGeom>
          <a:solidFill>
            <a:srgbClr val="E7B8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9756648" y="2011680"/>
            <a:ext cx="1965960" cy="1143000"/>
          </a:xfrm>
          <a:prstGeom prst="roundRect">
            <a:avLst/>
          </a:prstGeom>
          <a:solidFill>
            <a:srgbClr val="F8F2E5"/>
          </a:solidFill>
          <a:ln w="12700">
            <a:solidFill>
              <a:srgbClr val="E7B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path_Kingdom"/>
          <p:cNvSpPr txBox="1"/>
          <p:nvPr/>
        </p:nvSpPr>
        <p:spPr>
          <a:xfrm>
            <a:off x="9893808" y="2157984"/>
            <a:ext cx="1691640" cy="320040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ctr"/>
            <a:r>
              <a:rPr sz="1700" b="1">
                <a:solidFill>
                  <a:srgbClr val="1F4E79"/>
                </a:solidFill>
                <a:latin typeface="Aptos"/>
              </a:rPr>
              <a:t>Kingdom</a:t>
            </a:r>
          </a:p>
        </p:txBody>
      </p:sp>
      <p:sp>
        <p:nvSpPr>
          <p:cNvPr id="26" name="path_love and light"/>
          <p:cNvSpPr txBox="1"/>
          <p:nvPr/>
        </p:nvSpPr>
        <p:spPr>
          <a:xfrm>
            <a:off x="9893808" y="2514600"/>
            <a:ext cx="1691640" cy="411480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ctr"/>
            <a:r>
              <a:rPr sz="1000" b="0">
                <a:solidFill>
                  <a:srgbClr val="2D3741"/>
                </a:solidFill>
                <a:latin typeface="Aptos"/>
              </a:rPr>
              <a:t>love and light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87552" y="3813048"/>
            <a:ext cx="10094976" cy="1408176"/>
          </a:xfrm>
          <a:prstGeom prst="roundRect">
            <a:avLst/>
          </a:prstGeom>
          <a:solidFill>
            <a:srgbClr val="05182A"/>
          </a:solidFill>
          <a:ln w="7620">
            <a:solidFill>
              <a:srgbClr val="284F6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bullets"/>
          <p:cNvSpPr txBox="1"/>
          <p:nvPr/>
        </p:nvSpPr>
        <p:spPr>
          <a:xfrm>
            <a:off x="1188720" y="3977639"/>
            <a:ext cx="96926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900" b="0">
                <a:solidFill>
                  <a:srgbClr val="F5F7FA"/>
                </a:solidFill>
                <a:latin typeface="Aptos"/>
              </a:defRPr>
            </a:pPr>
            <a:r>
              <a:t>The hymn does not merely describe mission; it sings a congregation into it.</a:t>
            </a:r>
          </a:p>
          <a:p>
            <a:pPr>
              <a:spcAft>
                <a:spcPts val="500"/>
              </a:spcAft>
              <a:defRPr sz="1900" b="0">
                <a:solidFill>
                  <a:srgbClr val="F5F7FA"/>
                </a:solidFill>
                <a:latin typeface="Aptos"/>
              </a:defRPr>
            </a:pPr>
            <a:r>
              <a:t>Every stanza widens attention from proclamation to the reign of Christ.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411480" y="182880"/>
            <a:ext cx="11292840" cy="1051560"/>
          </a:xfrm>
          <a:prstGeom prst="roundRect">
            <a:avLst/>
          </a:prstGeom>
          <a:solidFill>
            <a:srgbClr val="0518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itle"/>
          <p:cNvSpPr txBox="1"/>
          <p:nvPr/>
        </p:nvSpPr>
        <p:spPr>
          <a:xfrm>
            <a:off x="594360" y="320040"/>
            <a:ext cx="10698480" cy="530352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2600" b="1">
                <a:solidFill>
                  <a:srgbClr val="FFF4DB"/>
                </a:solidFill>
                <a:latin typeface="Aptos Display"/>
              </a:rPr>
              <a:t>Biblical Foundation: The Great Commission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932688"/>
            <a:ext cx="1097280" cy="36576"/>
          </a:xfrm>
          <a:prstGeom prst="rect">
            <a:avLst/>
          </a:prstGeom>
          <a:solidFill>
            <a:srgbClr val="E7B8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ubtitle"/>
          <p:cNvSpPr txBox="1"/>
          <p:nvPr/>
        </p:nvSpPr>
        <p:spPr>
          <a:xfrm>
            <a:off x="594360" y="1024128"/>
            <a:ext cx="9875520" cy="256032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1200" b="0">
                <a:solidFill>
                  <a:srgbClr val="E6EBF0"/>
                </a:solidFill>
                <a:latin typeface="Aptos"/>
              </a:rPr>
              <a:t>Matthew 28:19-20</a:t>
            </a:r>
          </a:p>
        </p:txBody>
      </p:sp>
      <p:sp>
        <p:nvSpPr>
          <p:cNvPr id="7" name="footer"/>
          <p:cNvSpPr txBox="1"/>
          <p:nvPr/>
        </p:nvSpPr>
        <p:spPr>
          <a:xfrm>
            <a:off x="502920" y="6446520"/>
            <a:ext cx="5120640" cy="228600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700" b="0">
                <a:solidFill>
                  <a:srgbClr val="D7DCE2"/>
                </a:solidFill>
                <a:latin typeface="Aptos"/>
              </a:rPr>
              <a:t>Prepared for teaching and small group use - hymninfo.com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" y="1600200"/>
            <a:ext cx="5303520" cy="2103120"/>
          </a:xfrm>
          <a:prstGeom prst="roundRect">
            <a:avLst/>
          </a:prstGeom>
          <a:solidFill>
            <a:srgbClr val="F8F2E5"/>
          </a:solidFill>
          <a:ln w="12700">
            <a:solidFill>
              <a:srgbClr val="E7B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scripture_ref"/>
          <p:cNvSpPr txBox="1"/>
          <p:nvPr/>
        </p:nvSpPr>
        <p:spPr>
          <a:xfrm>
            <a:off x="1005840" y="1746504"/>
            <a:ext cx="4937759" cy="292608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1400" b="1">
                <a:solidFill>
                  <a:srgbClr val="1F4E79"/>
                </a:solidFill>
                <a:latin typeface="Aptos"/>
              </a:rPr>
              <a:t>Matthew 28:19-20</a:t>
            </a:r>
          </a:p>
        </p:txBody>
      </p:sp>
      <p:sp>
        <p:nvSpPr>
          <p:cNvPr id="10" name="scripture_body"/>
          <p:cNvSpPr txBox="1"/>
          <p:nvPr/>
        </p:nvSpPr>
        <p:spPr>
          <a:xfrm>
            <a:off x="1005840" y="2112264"/>
            <a:ext cx="4937759" cy="1463039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1500" b="0">
                <a:solidFill>
                  <a:srgbClr val="2B2B2B"/>
                </a:solidFill>
                <a:latin typeface="Aptos"/>
              </a:rPr>
              <a:t>“Go and make disciples of all nations…” The command is joined to Christ’s promise: “I am with you always.”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82512" y="1527048"/>
            <a:ext cx="5248656" cy="3511296"/>
          </a:xfrm>
          <a:prstGeom prst="roundRect">
            <a:avLst/>
          </a:prstGeom>
          <a:solidFill>
            <a:srgbClr val="05182A"/>
          </a:solidFill>
          <a:ln w="7620">
            <a:solidFill>
              <a:srgbClr val="284F6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bullets"/>
          <p:cNvSpPr txBox="1"/>
          <p:nvPr/>
        </p:nvSpPr>
        <p:spPr>
          <a:xfrm>
            <a:off x="6583680" y="1691640"/>
            <a:ext cx="484632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2000" b="0">
                <a:solidFill>
                  <a:srgbClr val="F5F7FA"/>
                </a:solidFill>
                <a:latin typeface="Aptos"/>
              </a:defRPr>
            </a:pPr>
            <a:r>
              <a:t>Mission is grounded in the risen authority of Jesus.</a:t>
            </a:r>
          </a:p>
          <a:p>
            <a:pPr>
              <a:spcAft>
                <a:spcPts val="500"/>
              </a:spcAft>
              <a:defRPr sz="2000" b="0">
                <a:solidFill>
                  <a:srgbClr val="F5F7FA"/>
                </a:solidFill>
                <a:latin typeface="Aptos"/>
              </a:defRPr>
            </a:pPr>
            <a:r>
              <a:t>The goal is discipleship, baptism, and obedience to Christ.</a:t>
            </a:r>
          </a:p>
          <a:p>
            <a:pPr>
              <a:spcAft>
                <a:spcPts val="500"/>
              </a:spcAft>
              <a:defRPr sz="2000" b="0">
                <a:solidFill>
                  <a:srgbClr val="F5F7FA"/>
                </a:solidFill>
                <a:latin typeface="Aptos"/>
              </a:defRPr>
            </a:pPr>
            <a:r>
              <a:t>The church goes with Christ’s presence, not its own strength.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411480" y="182880"/>
            <a:ext cx="11292840" cy="1051560"/>
          </a:xfrm>
          <a:prstGeom prst="roundRect">
            <a:avLst/>
          </a:prstGeom>
          <a:solidFill>
            <a:srgbClr val="0518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itle"/>
          <p:cNvSpPr txBox="1"/>
          <p:nvPr/>
        </p:nvSpPr>
        <p:spPr>
          <a:xfrm>
            <a:off x="594360" y="320040"/>
            <a:ext cx="10698480" cy="530352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2600" b="1">
                <a:solidFill>
                  <a:srgbClr val="FFF4DB"/>
                </a:solidFill>
                <a:latin typeface="Aptos Display"/>
              </a:rPr>
              <a:t>Biblical Foundation: Worship Among the Nations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932688"/>
            <a:ext cx="1097280" cy="36576"/>
          </a:xfrm>
          <a:prstGeom prst="rect">
            <a:avLst/>
          </a:prstGeom>
          <a:solidFill>
            <a:srgbClr val="E7B8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ubtitle"/>
          <p:cNvSpPr txBox="1"/>
          <p:nvPr/>
        </p:nvSpPr>
        <p:spPr>
          <a:xfrm>
            <a:off x="594360" y="1024128"/>
            <a:ext cx="9875520" cy="256032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1200" b="0">
                <a:solidFill>
                  <a:srgbClr val="E6EBF0"/>
                </a:solidFill>
                <a:latin typeface="Aptos"/>
              </a:rPr>
              <a:t>Psalm 96:1-3</a:t>
            </a:r>
          </a:p>
        </p:txBody>
      </p:sp>
      <p:sp>
        <p:nvSpPr>
          <p:cNvPr id="7" name="footer"/>
          <p:cNvSpPr txBox="1"/>
          <p:nvPr/>
        </p:nvSpPr>
        <p:spPr>
          <a:xfrm>
            <a:off x="502920" y="6446520"/>
            <a:ext cx="5120640" cy="228600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700" b="0">
                <a:solidFill>
                  <a:srgbClr val="D7DCE2"/>
                </a:solidFill>
                <a:latin typeface="Aptos"/>
              </a:rPr>
              <a:t>Prepared for teaching and small group use - hymninfo.com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" y="1737360"/>
            <a:ext cx="5120640" cy="1554480"/>
          </a:xfrm>
          <a:prstGeom prst="roundRect">
            <a:avLst/>
          </a:prstGeom>
          <a:solidFill>
            <a:srgbClr val="F8F2E5"/>
          </a:solidFill>
          <a:ln w="12700">
            <a:solidFill>
              <a:srgbClr val="E7B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scripture_ref"/>
          <p:cNvSpPr txBox="1"/>
          <p:nvPr/>
        </p:nvSpPr>
        <p:spPr>
          <a:xfrm>
            <a:off x="1005840" y="1883664"/>
            <a:ext cx="4754879" cy="292608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1400" b="1">
                <a:solidFill>
                  <a:srgbClr val="1F4E79"/>
                </a:solidFill>
                <a:latin typeface="Aptos"/>
              </a:rPr>
              <a:t>Psalm 96:1-3</a:t>
            </a:r>
          </a:p>
        </p:txBody>
      </p:sp>
      <p:sp>
        <p:nvSpPr>
          <p:cNvPr id="10" name="scripture_body"/>
          <p:cNvSpPr txBox="1"/>
          <p:nvPr/>
        </p:nvSpPr>
        <p:spPr>
          <a:xfrm>
            <a:off x="1005840" y="2249424"/>
            <a:ext cx="4754879" cy="914400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1500" b="0">
                <a:solidFill>
                  <a:srgbClr val="2B2B2B"/>
                </a:solidFill>
                <a:latin typeface="Aptos"/>
              </a:rPr>
              <a:t>“Declare his glory among the nations, his marvelous works among all the peoples.”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45352" y="1527048"/>
            <a:ext cx="5340096" cy="3236976"/>
          </a:xfrm>
          <a:prstGeom prst="roundRect">
            <a:avLst/>
          </a:prstGeom>
          <a:solidFill>
            <a:srgbClr val="05182A"/>
          </a:solidFill>
          <a:ln w="7620">
            <a:solidFill>
              <a:srgbClr val="284F6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bullets"/>
          <p:cNvSpPr txBox="1"/>
          <p:nvPr/>
        </p:nvSpPr>
        <p:spPr>
          <a:xfrm>
            <a:off x="6446520" y="1691640"/>
            <a:ext cx="493776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2000" b="0">
                <a:solidFill>
                  <a:srgbClr val="F5F7FA"/>
                </a:solidFill>
                <a:latin typeface="Aptos"/>
              </a:defRPr>
            </a:pPr>
            <a:r>
              <a:t>The church sings because God’s salvation is worth proclaiming.</a:t>
            </a:r>
          </a:p>
          <a:p>
            <a:pPr>
              <a:spcAft>
                <a:spcPts val="500"/>
              </a:spcAft>
              <a:defRPr sz="2000" b="0">
                <a:solidFill>
                  <a:srgbClr val="F5F7FA"/>
                </a:solidFill>
                <a:latin typeface="Aptos"/>
              </a:defRPr>
            </a:pPr>
            <a:r>
              <a:t>Worship and witness belong together.</a:t>
            </a:r>
          </a:p>
          <a:p>
            <a:pPr>
              <a:spcAft>
                <a:spcPts val="500"/>
              </a:spcAft>
              <a:defRPr sz="2000" b="0">
                <a:solidFill>
                  <a:srgbClr val="F5F7FA"/>
                </a:solidFill>
                <a:latin typeface="Aptos"/>
              </a:defRPr>
            </a:pPr>
            <a:r>
              <a:t>Mission is doxological: it aims at the glory of God.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411480" y="182880"/>
            <a:ext cx="11292840" cy="1051560"/>
          </a:xfrm>
          <a:prstGeom prst="roundRect">
            <a:avLst/>
          </a:prstGeom>
          <a:solidFill>
            <a:srgbClr val="0518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itle"/>
          <p:cNvSpPr txBox="1"/>
          <p:nvPr/>
        </p:nvSpPr>
        <p:spPr>
          <a:xfrm>
            <a:off x="594360" y="320040"/>
            <a:ext cx="10698480" cy="530352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2600" b="1">
                <a:solidFill>
                  <a:srgbClr val="FFF4DB"/>
                </a:solidFill>
                <a:latin typeface="Aptos Display"/>
              </a:rPr>
              <a:t>Biblical Foundation: Peace for the Nations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932688"/>
            <a:ext cx="1097280" cy="36576"/>
          </a:xfrm>
          <a:prstGeom prst="rect">
            <a:avLst/>
          </a:prstGeom>
          <a:solidFill>
            <a:srgbClr val="E7B8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ubtitle"/>
          <p:cNvSpPr txBox="1"/>
          <p:nvPr/>
        </p:nvSpPr>
        <p:spPr>
          <a:xfrm>
            <a:off x="594360" y="1024128"/>
            <a:ext cx="9875520" cy="256032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1200" b="0">
                <a:solidFill>
                  <a:srgbClr val="E6EBF0"/>
                </a:solidFill>
                <a:latin typeface="Aptos"/>
              </a:rPr>
              <a:t>Isaiah 2:4</a:t>
            </a:r>
          </a:p>
        </p:txBody>
      </p:sp>
      <p:sp>
        <p:nvSpPr>
          <p:cNvPr id="7" name="footer"/>
          <p:cNvSpPr txBox="1"/>
          <p:nvPr/>
        </p:nvSpPr>
        <p:spPr>
          <a:xfrm>
            <a:off x="502920" y="6446520"/>
            <a:ext cx="5120640" cy="228600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700" b="0">
                <a:solidFill>
                  <a:srgbClr val="D7DCE2"/>
                </a:solidFill>
                <a:latin typeface="Aptos"/>
              </a:rPr>
              <a:t>Prepared for teaching and small group use - hymninfo.com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" y="1737360"/>
            <a:ext cx="5303520" cy="1554480"/>
          </a:xfrm>
          <a:prstGeom prst="roundRect">
            <a:avLst/>
          </a:prstGeom>
          <a:solidFill>
            <a:srgbClr val="F8F2E5"/>
          </a:solidFill>
          <a:ln w="12700">
            <a:solidFill>
              <a:srgbClr val="E7B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scripture_ref"/>
          <p:cNvSpPr txBox="1"/>
          <p:nvPr/>
        </p:nvSpPr>
        <p:spPr>
          <a:xfrm>
            <a:off x="1005840" y="1883664"/>
            <a:ext cx="4937759" cy="292608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1400" b="1">
                <a:solidFill>
                  <a:srgbClr val="1F4E79"/>
                </a:solidFill>
                <a:latin typeface="Aptos"/>
              </a:rPr>
              <a:t>Isaiah 2:4</a:t>
            </a:r>
          </a:p>
        </p:txBody>
      </p:sp>
      <p:sp>
        <p:nvSpPr>
          <p:cNvPr id="10" name="scripture_body"/>
          <p:cNvSpPr txBox="1"/>
          <p:nvPr/>
        </p:nvSpPr>
        <p:spPr>
          <a:xfrm>
            <a:off x="1005840" y="2249424"/>
            <a:ext cx="4937759" cy="914400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1500" b="0">
                <a:solidFill>
                  <a:srgbClr val="2B2B2B"/>
                </a:solidFill>
                <a:latin typeface="Aptos"/>
              </a:rPr>
              <a:t>The prophetic hope points to a day when nations no longer learn war.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36792" y="1435608"/>
            <a:ext cx="5157216" cy="3694176"/>
          </a:xfrm>
          <a:prstGeom prst="roundRect">
            <a:avLst/>
          </a:prstGeom>
          <a:solidFill>
            <a:srgbClr val="05182A"/>
          </a:solidFill>
          <a:ln w="7620">
            <a:solidFill>
              <a:srgbClr val="284F6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bullets"/>
          <p:cNvSpPr txBox="1"/>
          <p:nvPr/>
        </p:nvSpPr>
        <p:spPr>
          <a:xfrm>
            <a:off x="6537960" y="1600200"/>
            <a:ext cx="4754880" cy="3383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900" b="0">
                <a:solidFill>
                  <a:srgbClr val="F5F7FA"/>
                </a:solidFill>
                <a:latin typeface="Aptos"/>
              </a:defRPr>
            </a:pPr>
            <a:r>
              <a:t>The hymn’s hope is not only personal conversion but the reign of Christ.</a:t>
            </a:r>
          </a:p>
          <a:p>
            <a:pPr>
              <a:spcAft>
                <a:spcPts val="500"/>
              </a:spcAft>
              <a:defRPr sz="1900" b="0">
                <a:solidFill>
                  <a:srgbClr val="F5F7FA"/>
                </a:solidFill>
                <a:latin typeface="Aptos"/>
              </a:defRPr>
            </a:pPr>
            <a:r>
              <a:t>Gospel proclamation is joined with a longing for justice and peace.</a:t>
            </a:r>
          </a:p>
          <a:p>
            <a:pPr>
              <a:spcAft>
                <a:spcPts val="500"/>
              </a:spcAft>
              <a:defRPr sz="1900" b="0">
                <a:solidFill>
                  <a:srgbClr val="F5F7FA"/>
                </a:solidFill>
                <a:latin typeface="Aptos"/>
              </a:defRPr>
            </a:pPr>
            <a:r>
              <a:t>Mission should be carried out in ways consistent with the kingdom it announces.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411480" y="182880"/>
            <a:ext cx="11292840" cy="1051560"/>
          </a:xfrm>
          <a:prstGeom prst="roundRect">
            <a:avLst/>
          </a:prstGeom>
          <a:solidFill>
            <a:srgbClr val="0518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itle"/>
          <p:cNvSpPr txBox="1"/>
          <p:nvPr/>
        </p:nvSpPr>
        <p:spPr>
          <a:xfrm>
            <a:off x="594360" y="320040"/>
            <a:ext cx="10698480" cy="530352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2600" b="1">
                <a:solidFill>
                  <a:srgbClr val="FFF4DB"/>
                </a:solidFill>
                <a:latin typeface="Aptos Display"/>
              </a:rPr>
              <a:t>Biblical Foundation: God Loved the World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932688"/>
            <a:ext cx="1097280" cy="36576"/>
          </a:xfrm>
          <a:prstGeom prst="rect">
            <a:avLst/>
          </a:prstGeom>
          <a:solidFill>
            <a:srgbClr val="E7B8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ubtitle"/>
          <p:cNvSpPr txBox="1"/>
          <p:nvPr/>
        </p:nvSpPr>
        <p:spPr>
          <a:xfrm>
            <a:off x="594360" y="1024128"/>
            <a:ext cx="9875520" cy="256032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1200" b="0">
                <a:solidFill>
                  <a:srgbClr val="E6EBF0"/>
                </a:solidFill>
                <a:latin typeface="Aptos"/>
              </a:rPr>
              <a:t>John 3:16-17</a:t>
            </a:r>
          </a:p>
        </p:txBody>
      </p:sp>
      <p:sp>
        <p:nvSpPr>
          <p:cNvPr id="7" name="footer"/>
          <p:cNvSpPr txBox="1"/>
          <p:nvPr/>
        </p:nvSpPr>
        <p:spPr>
          <a:xfrm>
            <a:off x="502920" y="6446520"/>
            <a:ext cx="5120640" cy="228600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700" b="0">
                <a:solidFill>
                  <a:srgbClr val="D7DCE2"/>
                </a:solidFill>
                <a:latin typeface="Aptos"/>
              </a:rPr>
              <a:t>Prepared for teaching and small group use - hymninfo.com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1691640"/>
            <a:ext cx="5303520" cy="1920240"/>
          </a:xfrm>
          <a:prstGeom prst="roundRect">
            <a:avLst/>
          </a:prstGeom>
          <a:solidFill>
            <a:srgbClr val="F8F2E5"/>
          </a:solidFill>
          <a:ln w="12700">
            <a:solidFill>
              <a:srgbClr val="E7B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scripture_ref"/>
          <p:cNvSpPr txBox="1"/>
          <p:nvPr/>
        </p:nvSpPr>
        <p:spPr>
          <a:xfrm>
            <a:off x="960120" y="1837944"/>
            <a:ext cx="4937759" cy="292608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1400" b="1">
                <a:solidFill>
                  <a:srgbClr val="1F4E79"/>
                </a:solidFill>
                <a:latin typeface="Aptos"/>
              </a:rPr>
              <a:t>John 3:16-17</a:t>
            </a:r>
          </a:p>
        </p:txBody>
      </p:sp>
      <p:sp>
        <p:nvSpPr>
          <p:cNvPr id="10" name="scripture_body"/>
          <p:cNvSpPr txBox="1"/>
          <p:nvPr/>
        </p:nvSpPr>
        <p:spPr>
          <a:xfrm>
            <a:off x="960120" y="2203704"/>
            <a:ext cx="4937759" cy="1280160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1500" b="0">
                <a:solidFill>
                  <a:srgbClr val="2B2B2B"/>
                </a:solidFill>
                <a:latin typeface="Aptos"/>
              </a:rPr>
              <a:t>Mission begins in the sending love of God. The Son is given so the world may be saved through him.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36792" y="1572768"/>
            <a:ext cx="5157216" cy="3419856"/>
          </a:xfrm>
          <a:prstGeom prst="roundRect">
            <a:avLst/>
          </a:prstGeom>
          <a:solidFill>
            <a:srgbClr val="05182A"/>
          </a:solidFill>
          <a:ln w="7620">
            <a:solidFill>
              <a:srgbClr val="284F6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bullets"/>
          <p:cNvSpPr txBox="1"/>
          <p:nvPr/>
        </p:nvSpPr>
        <p:spPr>
          <a:xfrm>
            <a:off x="6537960" y="1737360"/>
            <a:ext cx="475488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2000" b="0">
                <a:solidFill>
                  <a:srgbClr val="F5F7FA"/>
                </a:solidFill>
                <a:latin typeface="Aptos"/>
              </a:defRPr>
            </a:pPr>
            <a:r>
              <a:t>The church’s message is not built on fear or superiority.</a:t>
            </a:r>
          </a:p>
          <a:p>
            <a:pPr>
              <a:spcAft>
                <a:spcPts val="500"/>
              </a:spcAft>
              <a:defRPr sz="2000" b="0">
                <a:solidFill>
                  <a:srgbClr val="F5F7FA"/>
                </a:solidFill>
                <a:latin typeface="Aptos"/>
              </a:defRPr>
            </a:pPr>
            <a:r>
              <a:t>The gospel story is rooted in divine love and salvation.</a:t>
            </a:r>
          </a:p>
          <a:p>
            <a:pPr>
              <a:spcAft>
                <a:spcPts val="500"/>
              </a:spcAft>
              <a:defRPr sz="2000" b="0">
                <a:solidFill>
                  <a:srgbClr val="F5F7FA"/>
                </a:solidFill>
                <a:latin typeface="Aptos"/>
              </a:defRPr>
            </a:pPr>
            <a:r>
              <a:t>Witness should sound like the heart of the Sender.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411480" y="182880"/>
            <a:ext cx="11292840" cy="1051560"/>
          </a:xfrm>
          <a:prstGeom prst="roundRect">
            <a:avLst/>
          </a:prstGeom>
          <a:solidFill>
            <a:srgbClr val="0518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itle"/>
          <p:cNvSpPr txBox="1"/>
          <p:nvPr/>
        </p:nvSpPr>
        <p:spPr>
          <a:xfrm>
            <a:off x="594360" y="320040"/>
            <a:ext cx="10698480" cy="530352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2600" b="1">
                <a:solidFill>
                  <a:srgbClr val="FFF4DB"/>
                </a:solidFill>
                <a:latin typeface="Aptos Display"/>
              </a:rPr>
              <a:t>Stanza One: A Story to Tell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932688"/>
            <a:ext cx="1097280" cy="36576"/>
          </a:xfrm>
          <a:prstGeom prst="rect">
            <a:avLst/>
          </a:prstGeom>
          <a:solidFill>
            <a:srgbClr val="E7B8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ubtitle"/>
          <p:cNvSpPr txBox="1"/>
          <p:nvPr/>
        </p:nvSpPr>
        <p:spPr>
          <a:xfrm>
            <a:off x="594360" y="1024128"/>
            <a:ext cx="9875520" cy="256032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1200" b="0">
                <a:solidFill>
                  <a:srgbClr val="E6EBF0"/>
                </a:solidFill>
                <a:latin typeface="Aptos"/>
              </a:rPr>
              <a:t>Truth, mercy, peace, and light</a:t>
            </a:r>
          </a:p>
        </p:txBody>
      </p:sp>
      <p:sp>
        <p:nvSpPr>
          <p:cNvPr id="7" name="footer"/>
          <p:cNvSpPr txBox="1"/>
          <p:nvPr/>
        </p:nvSpPr>
        <p:spPr>
          <a:xfrm>
            <a:off x="502920" y="6446520"/>
            <a:ext cx="5120640" cy="228600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700" b="0">
                <a:solidFill>
                  <a:srgbClr val="D7DCE2"/>
                </a:solidFill>
                <a:latin typeface="Aptos"/>
              </a:rPr>
              <a:t>Prepared for teaching and small group use - hymninfo.com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" y="1389888"/>
            <a:ext cx="11100815" cy="4425696"/>
          </a:xfrm>
          <a:prstGeom prst="roundRect">
            <a:avLst/>
          </a:prstGeom>
          <a:solidFill>
            <a:srgbClr val="05182A"/>
          </a:solidFill>
          <a:ln w="7620">
            <a:solidFill>
              <a:srgbClr val="284F6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bullets"/>
          <p:cNvSpPr txBox="1"/>
          <p:nvPr/>
        </p:nvSpPr>
        <p:spPr>
          <a:xfrm>
            <a:off x="822960" y="1554480"/>
            <a:ext cx="1069848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2100" b="0">
                <a:solidFill>
                  <a:srgbClr val="F5F7FA"/>
                </a:solidFill>
                <a:latin typeface="Aptos"/>
              </a:defRPr>
            </a:pPr>
            <a:r>
              <a:t>The first movement presents the gospel as a story worth telling.</a:t>
            </a:r>
          </a:p>
          <a:p>
            <a:pPr>
              <a:spcAft>
                <a:spcPts val="500"/>
              </a:spcAft>
              <a:defRPr sz="2100" b="0">
                <a:solidFill>
                  <a:srgbClr val="F5F7FA"/>
                </a:solidFill>
                <a:latin typeface="Aptos"/>
              </a:defRPr>
            </a:pPr>
            <a:r>
              <a:t>Truth and mercy belong together; mission must not divide them.</a:t>
            </a:r>
          </a:p>
          <a:p>
            <a:pPr>
              <a:spcAft>
                <a:spcPts val="500"/>
              </a:spcAft>
              <a:defRPr sz="2100" b="0">
                <a:solidFill>
                  <a:srgbClr val="F5F7FA"/>
                </a:solidFill>
                <a:latin typeface="Aptos"/>
              </a:defRPr>
            </a:pPr>
            <a:r>
              <a:t>Peace and light show that gospel witness seeks restoration, not domination.</a:t>
            </a:r>
          </a:p>
          <a:p>
            <a:pPr>
              <a:spcAft>
                <a:spcPts val="500"/>
              </a:spcAft>
              <a:defRPr sz="2100" b="0">
                <a:solidFill>
                  <a:srgbClr val="F5F7FA"/>
                </a:solidFill>
                <a:latin typeface="Aptos"/>
              </a:defRPr>
            </a:pPr>
            <a:r>
              <a:t>Teaching emphasis: evangelism is truthful love, not religious pressure.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411480" y="182880"/>
            <a:ext cx="11292840" cy="1051560"/>
          </a:xfrm>
          <a:prstGeom prst="roundRect">
            <a:avLst/>
          </a:prstGeom>
          <a:solidFill>
            <a:srgbClr val="0518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itle"/>
          <p:cNvSpPr txBox="1"/>
          <p:nvPr/>
        </p:nvSpPr>
        <p:spPr>
          <a:xfrm>
            <a:off x="594360" y="320040"/>
            <a:ext cx="10698480" cy="530352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2600" b="1">
                <a:solidFill>
                  <a:srgbClr val="FFF4DB"/>
                </a:solidFill>
                <a:latin typeface="Aptos Display"/>
              </a:rPr>
              <a:t>Stanza Two: A Song to Be Sung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932688"/>
            <a:ext cx="1097280" cy="36576"/>
          </a:xfrm>
          <a:prstGeom prst="rect">
            <a:avLst/>
          </a:prstGeom>
          <a:solidFill>
            <a:srgbClr val="E7B8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ubtitle"/>
          <p:cNvSpPr txBox="1"/>
          <p:nvPr/>
        </p:nvSpPr>
        <p:spPr>
          <a:xfrm>
            <a:off x="594360" y="1024128"/>
            <a:ext cx="9875520" cy="256032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1200" b="0">
                <a:solidFill>
                  <a:srgbClr val="E6EBF0"/>
                </a:solidFill>
                <a:latin typeface="Aptos"/>
              </a:rPr>
              <a:t>Worship as public witness</a:t>
            </a:r>
          </a:p>
        </p:txBody>
      </p:sp>
      <p:sp>
        <p:nvSpPr>
          <p:cNvPr id="7" name="footer"/>
          <p:cNvSpPr txBox="1"/>
          <p:nvPr/>
        </p:nvSpPr>
        <p:spPr>
          <a:xfrm>
            <a:off x="502920" y="6446520"/>
            <a:ext cx="5120640" cy="228600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700" b="0">
                <a:solidFill>
                  <a:srgbClr val="D7DCE2"/>
                </a:solidFill>
                <a:latin typeface="Aptos"/>
              </a:rPr>
              <a:t>Prepared for teaching and small group use - hymninfo.com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" y="1389888"/>
            <a:ext cx="11100815" cy="4425696"/>
          </a:xfrm>
          <a:prstGeom prst="roundRect">
            <a:avLst/>
          </a:prstGeom>
          <a:solidFill>
            <a:srgbClr val="05182A"/>
          </a:solidFill>
          <a:ln w="7620">
            <a:solidFill>
              <a:srgbClr val="284F6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bullets"/>
          <p:cNvSpPr txBox="1"/>
          <p:nvPr/>
        </p:nvSpPr>
        <p:spPr>
          <a:xfrm>
            <a:off x="822960" y="1554480"/>
            <a:ext cx="1069848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2100" b="0">
                <a:solidFill>
                  <a:srgbClr val="F5F7FA"/>
                </a:solidFill>
                <a:latin typeface="Aptos"/>
              </a:defRPr>
            </a:pPr>
            <a:r>
              <a:t>The second movement makes singing part of the church’s witness.</a:t>
            </a:r>
          </a:p>
          <a:p>
            <a:pPr>
              <a:spcAft>
                <a:spcPts val="500"/>
              </a:spcAft>
              <a:defRPr sz="2100" b="0">
                <a:solidFill>
                  <a:srgbClr val="F5F7FA"/>
                </a:solidFill>
                <a:latin typeface="Aptos"/>
              </a:defRPr>
            </a:pPr>
            <a:r>
              <a:t>The gospel song stands against evil, violence, and despair.</a:t>
            </a:r>
          </a:p>
          <a:p>
            <a:pPr>
              <a:spcAft>
                <a:spcPts val="500"/>
              </a:spcAft>
              <a:defRPr sz="2100" b="0">
                <a:solidFill>
                  <a:srgbClr val="F5F7FA"/>
                </a:solidFill>
                <a:latin typeface="Aptos"/>
              </a:defRPr>
            </a:pPr>
            <a:r>
              <a:t>A singing church practices hope before the world.</a:t>
            </a:r>
          </a:p>
          <a:p>
            <a:pPr>
              <a:spcAft>
                <a:spcPts val="500"/>
              </a:spcAft>
              <a:defRPr sz="2100" b="0">
                <a:solidFill>
                  <a:srgbClr val="F5F7FA"/>
                </a:solidFill>
                <a:latin typeface="Aptos"/>
              </a:defRPr>
            </a:pPr>
            <a:r>
              <a:t>Teaching emphasis: the church’s worship should send believers into faithful action.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411480" y="182880"/>
            <a:ext cx="11292840" cy="1051560"/>
          </a:xfrm>
          <a:prstGeom prst="roundRect">
            <a:avLst/>
          </a:prstGeom>
          <a:solidFill>
            <a:srgbClr val="0518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itle"/>
          <p:cNvSpPr txBox="1"/>
          <p:nvPr/>
        </p:nvSpPr>
        <p:spPr>
          <a:xfrm>
            <a:off x="594360" y="320040"/>
            <a:ext cx="10698480" cy="530352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2600" b="1">
                <a:solidFill>
                  <a:srgbClr val="FFF4DB"/>
                </a:solidFill>
                <a:latin typeface="Aptos Display"/>
              </a:rPr>
              <a:t>Stanza Three: A Message to Give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932688"/>
            <a:ext cx="1097280" cy="36576"/>
          </a:xfrm>
          <a:prstGeom prst="rect">
            <a:avLst/>
          </a:prstGeom>
          <a:solidFill>
            <a:srgbClr val="E7B8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ubtitle"/>
          <p:cNvSpPr txBox="1"/>
          <p:nvPr/>
        </p:nvSpPr>
        <p:spPr>
          <a:xfrm>
            <a:off x="594360" y="1024128"/>
            <a:ext cx="9875520" cy="256032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1200" b="0">
                <a:solidFill>
                  <a:srgbClr val="E6EBF0"/>
                </a:solidFill>
                <a:latin typeface="Aptos"/>
              </a:rPr>
              <a:t>God has shown his love in the Son</a:t>
            </a:r>
          </a:p>
        </p:txBody>
      </p:sp>
      <p:sp>
        <p:nvSpPr>
          <p:cNvPr id="7" name="footer"/>
          <p:cNvSpPr txBox="1"/>
          <p:nvPr/>
        </p:nvSpPr>
        <p:spPr>
          <a:xfrm>
            <a:off x="502920" y="6446520"/>
            <a:ext cx="5120640" cy="228600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700" b="0">
                <a:solidFill>
                  <a:srgbClr val="D7DCE2"/>
                </a:solidFill>
                <a:latin typeface="Aptos"/>
              </a:rPr>
              <a:t>Prepared for teaching and small group use - hymninfo.com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" y="1389888"/>
            <a:ext cx="11100815" cy="4425696"/>
          </a:xfrm>
          <a:prstGeom prst="roundRect">
            <a:avLst/>
          </a:prstGeom>
          <a:solidFill>
            <a:srgbClr val="05182A"/>
          </a:solidFill>
          <a:ln w="7620">
            <a:solidFill>
              <a:srgbClr val="284F6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bullets"/>
          <p:cNvSpPr txBox="1"/>
          <p:nvPr/>
        </p:nvSpPr>
        <p:spPr>
          <a:xfrm>
            <a:off x="822960" y="1554480"/>
            <a:ext cx="1069848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2100" b="0">
                <a:solidFill>
                  <a:srgbClr val="F5F7FA"/>
                </a:solidFill>
                <a:latin typeface="Aptos"/>
              </a:defRPr>
            </a:pPr>
            <a:r>
              <a:t>This movement names the heart of the message: God’s love shown in Christ.</a:t>
            </a:r>
          </a:p>
          <a:p>
            <a:pPr>
              <a:spcAft>
                <a:spcPts val="500"/>
              </a:spcAft>
              <a:defRPr sz="2100" b="0">
                <a:solidFill>
                  <a:srgbClr val="F5F7FA"/>
                </a:solidFill>
                <a:latin typeface="Aptos"/>
              </a:defRPr>
            </a:pPr>
            <a:r>
              <a:t>Christian mission begins with the God who sends, saves, and loves.</a:t>
            </a:r>
          </a:p>
          <a:p>
            <a:pPr>
              <a:spcAft>
                <a:spcPts val="500"/>
              </a:spcAft>
              <a:defRPr sz="2100" b="0">
                <a:solidFill>
                  <a:srgbClr val="F5F7FA"/>
                </a:solidFill>
                <a:latin typeface="Aptos"/>
              </a:defRPr>
            </a:pPr>
            <a:r>
              <a:t>The church announces good news; it does not manufacture it.</a:t>
            </a:r>
          </a:p>
          <a:p>
            <a:pPr>
              <a:spcAft>
                <a:spcPts val="500"/>
              </a:spcAft>
              <a:defRPr sz="2100" b="0">
                <a:solidFill>
                  <a:srgbClr val="F5F7FA"/>
                </a:solidFill>
                <a:latin typeface="Aptos"/>
              </a:defRPr>
            </a:pPr>
            <a:r>
              <a:t>Teaching emphasis: the message shapes the messenger’s tone.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411480" y="182880"/>
            <a:ext cx="11292840" cy="1051560"/>
          </a:xfrm>
          <a:prstGeom prst="roundRect">
            <a:avLst/>
          </a:prstGeom>
          <a:solidFill>
            <a:srgbClr val="0518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itle"/>
          <p:cNvSpPr txBox="1"/>
          <p:nvPr/>
        </p:nvSpPr>
        <p:spPr>
          <a:xfrm>
            <a:off x="594360" y="320040"/>
            <a:ext cx="10698480" cy="530352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2600" b="1">
                <a:solidFill>
                  <a:srgbClr val="FFF4DB"/>
                </a:solidFill>
                <a:latin typeface="Aptos Display"/>
              </a:rPr>
              <a:t>Stanza Four: A Savior to Show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932688"/>
            <a:ext cx="1097280" cy="36576"/>
          </a:xfrm>
          <a:prstGeom prst="rect">
            <a:avLst/>
          </a:prstGeom>
          <a:solidFill>
            <a:srgbClr val="E7B8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ubtitle"/>
          <p:cNvSpPr txBox="1"/>
          <p:nvPr/>
        </p:nvSpPr>
        <p:spPr>
          <a:xfrm>
            <a:off x="594360" y="1024128"/>
            <a:ext cx="9875520" cy="256032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1200" b="0">
                <a:solidFill>
                  <a:srgbClr val="E6EBF0"/>
                </a:solidFill>
                <a:latin typeface="Aptos"/>
              </a:rPr>
              <a:t>The witness points to Christ himself</a:t>
            </a:r>
          </a:p>
        </p:txBody>
      </p:sp>
      <p:sp>
        <p:nvSpPr>
          <p:cNvPr id="7" name="footer"/>
          <p:cNvSpPr txBox="1"/>
          <p:nvPr/>
        </p:nvSpPr>
        <p:spPr>
          <a:xfrm>
            <a:off x="502920" y="6446520"/>
            <a:ext cx="5120640" cy="228600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700" b="0">
                <a:solidFill>
                  <a:srgbClr val="D7DCE2"/>
                </a:solidFill>
                <a:latin typeface="Aptos"/>
              </a:rPr>
              <a:t>Prepared for teaching and small group use - hymninfo.com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" y="1389888"/>
            <a:ext cx="11100815" cy="4425696"/>
          </a:xfrm>
          <a:prstGeom prst="roundRect">
            <a:avLst/>
          </a:prstGeom>
          <a:solidFill>
            <a:srgbClr val="05182A"/>
          </a:solidFill>
          <a:ln w="7620">
            <a:solidFill>
              <a:srgbClr val="284F6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bullets"/>
          <p:cNvSpPr txBox="1"/>
          <p:nvPr/>
        </p:nvSpPr>
        <p:spPr>
          <a:xfrm>
            <a:off x="822960" y="1554480"/>
            <a:ext cx="1069848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2100" b="0">
                <a:solidFill>
                  <a:srgbClr val="F5F7FA"/>
                </a:solidFill>
                <a:latin typeface="Aptos"/>
              </a:defRPr>
            </a:pPr>
            <a:r>
              <a:t>The hymn ends by directing attention to the Savior, not to the missionary.</a:t>
            </a:r>
          </a:p>
          <a:p>
            <a:pPr>
              <a:spcAft>
                <a:spcPts val="500"/>
              </a:spcAft>
              <a:defRPr sz="2100" b="0">
                <a:solidFill>
                  <a:srgbClr val="F5F7FA"/>
                </a:solidFill>
                <a:latin typeface="Aptos"/>
              </a:defRPr>
            </a:pPr>
            <a:r>
              <a:t>Christ walked the path of sorrow for the world.</a:t>
            </a:r>
          </a:p>
          <a:p>
            <a:pPr>
              <a:spcAft>
                <a:spcPts val="500"/>
              </a:spcAft>
              <a:defRPr sz="2100" b="0">
                <a:solidFill>
                  <a:srgbClr val="F5F7FA"/>
                </a:solidFill>
                <a:latin typeface="Aptos"/>
              </a:defRPr>
            </a:pPr>
            <a:r>
              <a:t>The aim of witness is that people come to the truth of God in Christ.</a:t>
            </a:r>
          </a:p>
          <a:p>
            <a:pPr>
              <a:spcAft>
                <a:spcPts val="500"/>
              </a:spcAft>
              <a:defRPr sz="2100" b="0">
                <a:solidFill>
                  <a:srgbClr val="F5F7FA"/>
                </a:solidFill>
                <a:latin typeface="Aptos"/>
              </a:defRPr>
            </a:pPr>
            <a:r>
              <a:t>Teaching emphasis: gospel mission is Christ-centered from beginning to end.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411480" y="182880"/>
            <a:ext cx="11292840" cy="1051560"/>
          </a:xfrm>
          <a:prstGeom prst="roundRect">
            <a:avLst/>
          </a:prstGeom>
          <a:solidFill>
            <a:srgbClr val="0518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itle"/>
          <p:cNvSpPr txBox="1"/>
          <p:nvPr/>
        </p:nvSpPr>
        <p:spPr>
          <a:xfrm>
            <a:off x="594360" y="320040"/>
            <a:ext cx="10698480" cy="530352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2600" b="1">
                <a:solidFill>
                  <a:srgbClr val="FFF4DB"/>
                </a:solidFill>
                <a:latin typeface="Aptos Display"/>
              </a:rPr>
              <a:t>Refrain: From Darkness to Dawning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932688"/>
            <a:ext cx="1097280" cy="36576"/>
          </a:xfrm>
          <a:prstGeom prst="rect">
            <a:avLst/>
          </a:prstGeom>
          <a:solidFill>
            <a:srgbClr val="E7B8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ubtitle"/>
          <p:cNvSpPr txBox="1"/>
          <p:nvPr/>
        </p:nvSpPr>
        <p:spPr>
          <a:xfrm>
            <a:off x="594360" y="1024128"/>
            <a:ext cx="9875520" cy="256032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1200" b="0">
                <a:solidFill>
                  <a:srgbClr val="E6EBF0"/>
                </a:solidFill>
                <a:latin typeface="Aptos"/>
              </a:rPr>
              <a:t>Kingdom hope in repeated song</a:t>
            </a:r>
          </a:p>
        </p:txBody>
      </p:sp>
      <p:sp>
        <p:nvSpPr>
          <p:cNvPr id="7" name="footer"/>
          <p:cNvSpPr txBox="1"/>
          <p:nvPr/>
        </p:nvSpPr>
        <p:spPr>
          <a:xfrm>
            <a:off x="502920" y="6446520"/>
            <a:ext cx="5120640" cy="228600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700" b="0">
                <a:solidFill>
                  <a:srgbClr val="D7DCE2"/>
                </a:solidFill>
                <a:latin typeface="Aptos"/>
              </a:rPr>
              <a:t>Prepared for teaching and small group use - hymninfo.com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" y="1600200"/>
            <a:ext cx="4754880" cy="1371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B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callout_label"/>
          <p:cNvSpPr txBox="1"/>
          <p:nvPr/>
        </p:nvSpPr>
        <p:spPr>
          <a:xfrm>
            <a:off x="987552" y="1728216"/>
            <a:ext cx="4425696" cy="256032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1100" b="1">
                <a:solidFill>
                  <a:srgbClr val="0E304D"/>
                </a:solidFill>
                <a:latin typeface="Aptos"/>
              </a:rPr>
              <a:t>The image</a:t>
            </a:r>
          </a:p>
        </p:txBody>
      </p:sp>
      <p:sp>
        <p:nvSpPr>
          <p:cNvPr id="10" name="callout_body"/>
          <p:cNvSpPr txBox="1"/>
          <p:nvPr/>
        </p:nvSpPr>
        <p:spPr>
          <a:xfrm>
            <a:off x="987552" y="2039112"/>
            <a:ext cx="4425696" cy="841248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1500" b="0">
                <a:solidFill>
                  <a:srgbClr val="212A31"/>
                </a:solidFill>
                <a:latin typeface="Aptos"/>
              </a:rPr>
              <a:t>Darkness gives way to dawn, and dawn grows to noonday brightness.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22960" y="3246120"/>
            <a:ext cx="4754880" cy="1280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B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callout_label"/>
          <p:cNvSpPr txBox="1"/>
          <p:nvPr/>
        </p:nvSpPr>
        <p:spPr>
          <a:xfrm>
            <a:off x="987552" y="3374136"/>
            <a:ext cx="4425696" cy="256032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1100" b="1">
                <a:solidFill>
                  <a:srgbClr val="0E304D"/>
                </a:solidFill>
                <a:latin typeface="Aptos"/>
              </a:rPr>
              <a:t>The doctrine</a:t>
            </a:r>
          </a:p>
        </p:txBody>
      </p:sp>
      <p:sp>
        <p:nvSpPr>
          <p:cNvPr id="13" name="callout_body"/>
          <p:cNvSpPr txBox="1"/>
          <p:nvPr/>
        </p:nvSpPr>
        <p:spPr>
          <a:xfrm>
            <a:off x="987552" y="3685031"/>
            <a:ext cx="4425696" cy="749808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1500" b="0">
                <a:solidFill>
                  <a:srgbClr val="212A31"/>
                </a:solidFill>
                <a:latin typeface="Aptos"/>
              </a:rPr>
              <a:t>Christ’s kingdom is the final horizon of mission.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879592" y="1664208"/>
            <a:ext cx="5614416" cy="3054096"/>
          </a:xfrm>
          <a:prstGeom prst="roundRect">
            <a:avLst/>
          </a:prstGeom>
          <a:solidFill>
            <a:srgbClr val="05182A"/>
          </a:solidFill>
          <a:ln w="7620">
            <a:solidFill>
              <a:srgbClr val="284F6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bullets"/>
          <p:cNvSpPr txBox="1"/>
          <p:nvPr/>
        </p:nvSpPr>
        <p:spPr>
          <a:xfrm>
            <a:off x="6080760" y="1828800"/>
            <a:ext cx="521208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2100" b="0">
                <a:solidFill>
                  <a:srgbClr val="F5F7FA"/>
                </a:solidFill>
                <a:latin typeface="Aptos"/>
              </a:defRPr>
            </a:pPr>
            <a:r>
              <a:t>The refrain gives the congregation an eschatological hope.</a:t>
            </a:r>
          </a:p>
          <a:p>
            <a:pPr>
              <a:spcAft>
                <a:spcPts val="500"/>
              </a:spcAft>
              <a:defRPr sz="2100" b="0">
                <a:solidFill>
                  <a:srgbClr val="F5F7FA"/>
                </a:solidFill>
                <a:latin typeface="Aptos"/>
              </a:defRPr>
            </a:pPr>
            <a:r>
              <a:t>Mission is sustained by the promise of Christ’s reign.</a:t>
            </a:r>
          </a:p>
          <a:p>
            <a:pPr>
              <a:spcAft>
                <a:spcPts val="500"/>
              </a:spcAft>
              <a:defRPr sz="2100" b="0">
                <a:solidFill>
                  <a:srgbClr val="F5F7FA"/>
                </a:solidFill>
                <a:latin typeface="Aptos"/>
              </a:defRPr>
            </a:pPr>
            <a:r>
              <a:t>The kingdom is marked by love, light, peace, and truth.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411480" y="182880"/>
            <a:ext cx="11292840" cy="1051560"/>
          </a:xfrm>
          <a:prstGeom prst="roundRect">
            <a:avLst/>
          </a:prstGeom>
          <a:solidFill>
            <a:srgbClr val="0518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itle"/>
          <p:cNvSpPr txBox="1"/>
          <p:nvPr/>
        </p:nvSpPr>
        <p:spPr>
          <a:xfrm>
            <a:off x="594360" y="320040"/>
            <a:ext cx="10698480" cy="530352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2600" b="1">
                <a:solidFill>
                  <a:srgbClr val="FFF4DB"/>
                </a:solidFill>
                <a:latin typeface="Aptos Display"/>
              </a:rPr>
              <a:t>Theological Themes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932688"/>
            <a:ext cx="1097280" cy="36576"/>
          </a:xfrm>
          <a:prstGeom prst="rect">
            <a:avLst/>
          </a:prstGeom>
          <a:solidFill>
            <a:srgbClr val="E7B8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ubtitle"/>
          <p:cNvSpPr txBox="1"/>
          <p:nvPr/>
        </p:nvSpPr>
        <p:spPr>
          <a:xfrm>
            <a:off x="594360" y="1024128"/>
            <a:ext cx="9875520" cy="256032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1200" b="0">
                <a:solidFill>
                  <a:srgbClr val="E6EBF0"/>
                </a:solidFill>
                <a:latin typeface="Aptos"/>
              </a:rPr>
              <a:t>What the hymn teaches</a:t>
            </a:r>
          </a:p>
        </p:txBody>
      </p:sp>
      <p:sp>
        <p:nvSpPr>
          <p:cNvPr id="7" name="footer"/>
          <p:cNvSpPr txBox="1"/>
          <p:nvPr/>
        </p:nvSpPr>
        <p:spPr>
          <a:xfrm>
            <a:off x="502920" y="6446520"/>
            <a:ext cx="5120640" cy="228600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700" b="0">
                <a:solidFill>
                  <a:srgbClr val="D7DCE2"/>
                </a:solidFill>
                <a:latin typeface="Aptos"/>
              </a:rPr>
              <a:t>Prepared for teaching and small group use - hymninfo.com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1600200"/>
            <a:ext cx="3383280" cy="1371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B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callout_label"/>
          <p:cNvSpPr txBox="1"/>
          <p:nvPr/>
        </p:nvSpPr>
        <p:spPr>
          <a:xfrm>
            <a:off x="896112" y="1728216"/>
            <a:ext cx="3054096" cy="256032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1100" b="1">
                <a:solidFill>
                  <a:srgbClr val="0E304D"/>
                </a:solidFill>
                <a:latin typeface="Aptos"/>
              </a:rPr>
              <a:t>Mission</a:t>
            </a:r>
          </a:p>
        </p:txBody>
      </p:sp>
      <p:sp>
        <p:nvSpPr>
          <p:cNvPr id="10" name="callout_body"/>
          <p:cNvSpPr txBox="1"/>
          <p:nvPr/>
        </p:nvSpPr>
        <p:spPr>
          <a:xfrm>
            <a:off x="896112" y="2039112"/>
            <a:ext cx="3054096" cy="841248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1500" b="0">
                <a:solidFill>
                  <a:srgbClr val="212A31"/>
                </a:solidFill>
                <a:latin typeface="Aptos"/>
              </a:rPr>
              <a:t>The church is sent to all nations with the gospel of Christ.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1600200"/>
            <a:ext cx="3383280" cy="1371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B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callout_label"/>
          <p:cNvSpPr txBox="1"/>
          <p:nvPr/>
        </p:nvSpPr>
        <p:spPr>
          <a:xfrm>
            <a:off x="4599431" y="1728216"/>
            <a:ext cx="3054096" cy="256032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1100" b="1">
                <a:solidFill>
                  <a:srgbClr val="0E304D"/>
                </a:solidFill>
                <a:latin typeface="Aptos"/>
              </a:rPr>
              <a:t>Kingdom</a:t>
            </a:r>
          </a:p>
        </p:txBody>
      </p:sp>
      <p:sp>
        <p:nvSpPr>
          <p:cNvPr id="13" name="callout_body"/>
          <p:cNvSpPr txBox="1"/>
          <p:nvPr/>
        </p:nvSpPr>
        <p:spPr>
          <a:xfrm>
            <a:off x="4599431" y="2039112"/>
            <a:ext cx="3054096" cy="841248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1500" b="0">
                <a:solidFill>
                  <a:srgbClr val="212A31"/>
                </a:solidFill>
                <a:latin typeface="Aptos"/>
              </a:rPr>
              <a:t>The final hope is Christ’s reign of love and light.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38160" y="1600200"/>
            <a:ext cx="3383280" cy="1371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B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callout_label"/>
          <p:cNvSpPr txBox="1"/>
          <p:nvPr/>
        </p:nvSpPr>
        <p:spPr>
          <a:xfrm>
            <a:off x="8302752" y="1728216"/>
            <a:ext cx="3054096" cy="256032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1100" b="1">
                <a:solidFill>
                  <a:srgbClr val="0E304D"/>
                </a:solidFill>
                <a:latin typeface="Aptos"/>
              </a:rPr>
              <a:t>Peace</a:t>
            </a:r>
          </a:p>
        </p:txBody>
      </p:sp>
      <p:sp>
        <p:nvSpPr>
          <p:cNvPr id="16" name="callout_body"/>
          <p:cNvSpPr txBox="1"/>
          <p:nvPr/>
        </p:nvSpPr>
        <p:spPr>
          <a:xfrm>
            <a:off x="8302752" y="2039112"/>
            <a:ext cx="3054096" cy="841248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1500" b="0">
                <a:solidFill>
                  <a:srgbClr val="212A31"/>
                </a:solidFill>
                <a:latin typeface="Aptos"/>
              </a:rPr>
              <a:t>The gospel looks toward reconciliation and restored creation.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606040" y="3657600"/>
            <a:ext cx="3383280" cy="1371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B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callout_label"/>
          <p:cNvSpPr txBox="1"/>
          <p:nvPr/>
        </p:nvSpPr>
        <p:spPr>
          <a:xfrm>
            <a:off x="2770632" y="3785615"/>
            <a:ext cx="3054096" cy="256032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1100" b="1">
                <a:solidFill>
                  <a:srgbClr val="0E304D"/>
                </a:solidFill>
                <a:latin typeface="Aptos"/>
              </a:rPr>
              <a:t>Witness</a:t>
            </a:r>
          </a:p>
        </p:txBody>
      </p:sp>
      <p:sp>
        <p:nvSpPr>
          <p:cNvPr id="19" name="callout_body"/>
          <p:cNvSpPr txBox="1"/>
          <p:nvPr/>
        </p:nvSpPr>
        <p:spPr>
          <a:xfrm>
            <a:off x="2770632" y="4096512"/>
            <a:ext cx="3054096" cy="841248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1500" b="0">
                <a:solidFill>
                  <a:srgbClr val="212A31"/>
                </a:solidFill>
                <a:latin typeface="Aptos"/>
              </a:rPr>
              <a:t>Believers speak and live as signs of God’s saving work.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09360" y="3657600"/>
            <a:ext cx="3383280" cy="1371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B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callout_label"/>
          <p:cNvSpPr txBox="1"/>
          <p:nvPr/>
        </p:nvSpPr>
        <p:spPr>
          <a:xfrm>
            <a:off x="6473952" y="3785615"/>
            <a:ext cx="3054096" cy="256032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1100" b="1">
                <a:solidFill>
                  <a:srgbClr val="0E304D"/>
                </a:solidFill>
                <a:latin typeface="Aptos"/>
              </a:rPr>
              <a:t>Humility</a:t>
            </a:r>
          </a:p>
        </p:txBody>
      </p:sp>
      <p:sp>
        <p:nvSpPr>
          <p:cNvPr id="22" name="callout_body"/>
          <p:cNvSpPr txBox="1"/>
          <p:nvPr/>
        </p:nvSpPr>
        <p:spPr>
          <a:xfrm>
            <a:off x="6473952" y="4096512"/>
            <a:ext cx="3054096" cy="841248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1500" b="0">
                <a:solidFill>
                  <a:srgbClr val="212A31"/>
                </a:solidFill>
                <a:latin typeface="Aptos"/>
              </a:rPr>
              <a:t>Mission must mirror the servant way of Christ.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411480" y="182880"/>
            <a:ext cx="11292840" cy="1051560"/>
          </a:xfrm>
          <a:prstGeom prst="roundRect">
            <a:avLst/>
          </a:prstGeom>
          <a:solidFill>
            <a:srgbClr val="0518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itle"/>
          <p:cNvSpPr txBox="1"/>
          <p:nvPr/>
        </p:nvSpPr>
        <p:spPr>
          <a:xfrm>
            <a:off x="594360" y="320040"/>
            <a:ext cx="10698480" cy="530352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2600" b="1">
                <a:solidFill>
                  <a:srgbClr val="FFF4DB"/>
                </a:solidFill>
                <a:latin typeface="Aptos Display"/>
              </a:rPr>
              <a:t>Mission with Humility Today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932688"/>
            <a:ext cx="1097280" cy="36576"/>
          </a:xfrm>
          <a:prstGeom prst="rect">
            <a:avLst/>
          </a:prstGeom>
          <a:solidFill>
            <a:srgbClr val="E7B8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ubtitle"/>
          <p:cNvSpPr txBox="1"/>
          <p:nvPr/>
        </p:nvSpPr>
        <p:spPr>
          <a:xfrm>
            <a:off x="594360" y="1024128"/>
            <a:ext cx="9875520" cy="256032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1200" b="0">
                <a:solidFill>
                  <a:srgbClr val="E6EBF0"/>
                </a:solidFill>
                <a:latin typeface="Aptos"/>
              </a:rPr>
              <a:t>A pastoral correction for responsible use</a:t>
            </a:r>
          </a:p>
        </p:txBody>
      </p:sp>
      <p:sp>
        <p:nvSpPr>
          <p:cNvPr id="7" name="footer"/>
          <p:cNvSpPr txBox="1"/>
          <p:nvPr/>
        </p:nvSpPr>
        <p:spPr>
          <a:xfrm>
            <a:off x="502920" y="6446520"/>
            <a:ext cx="5120640" cy="228600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700" b="0">
                <a:solidFill>
                  <a:srgbClr val="D7DCE2"/>
                </a:solidFill>
                <a:latin typeface="Aptos"/>
              </a:rPr>
              <a:t>Prepared for teaching and small group use - hymninfo.com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" y="1389888"/>
            <a:ext cx="10826496" cy="4517136"/>
          </a:xfrm>
          <a:prstGeom prst="roundRect">
            <a:avLst/>
          </a:prstGeom>
          <a:solidFill>
            <a:srgbClr val="05182A"/>
          </a:solidFill>
          <a:ln w="7620">
            <a:solidFill>
              <a:srgbClr val="284F6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bullets"/>
          <p:cNvSpPr txBox="1"/>
          <p:nvPr/>
        </p:nvSpPr>
        <p:spPr>
          <a:xfrm>
            <a:off x="822960" y="1554480"/>
            <a:ext cx="1042416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2000" b="0">
                <a:solidFill>
                  <a:srgbClr val="F5F7FA"/>
                </a:solidFill>
                <a:latin typeface="Aptos"/>
              </a:defRPr>
            </a:pPr>
            <a:r>
              <a:t>Appreciate the hymn’s biblical zeal for worldwide witness.</a:t>
            </a:r>
          </a:p>
          <a:p>
            <a:pPr>
              <a:spcAft>
                <a:spcPts val="500"/>
              </a:spcAft>
              <a:defRPr sz="2000" b="0">
                <a:solidFill>
                  <a:srgbClr val="F5F7FA"/>
                </a:solidFill>
                <a:latin typeface="Aptos"/>
              </a:defRPr>
            </a:pPr>
            <a:r>
              <a:t>Acknowledge that mission history includes both faithful service and real failures.</a:t>
            </a:r>
          </a:p>
          <a:p>
            <a:pPr>
              <a:spcAft>
                <a:spcPts val="500"/>
              </a:spcAft>
              <a:defRPr sz="2000" b="0">
                <a:solidFill>
                  <a:srgbClr val="F5F7FA"/>
                </a:solidFill>
                <a:latin typeface="Aptos"/>
              </a:defRPr>
            </a:pPr>
            <a:r>
              <a:t>Reject cultural pride; announce Christ with humility and respect.</a:t>
            </a:r>
          </a:p>
          <a:p>
            <a:pPr>
              <a:spcAft>
                <a:spcPts val="500"/>
              </a:spcAft>
              <a:defRPr sz="2000" b="0">
                <a:solidFill>
                  <a:srgbClr val="F5F7FA"/>
                </a:solidFill>
                <a:latin typeface="Aptos"/>
              </a:defRPr>
            </a:pPr>
            <a:r>
              <a:t>Let acts of mercy, justice, and peacemaking support verbal witness.</a:t>
            </a:r>
          </a:p>
          <a:p>
            <a:pPr>
              <a:spcAft>
                <a:spcPts val="500"/>
              </a:spcAft>
              <a:defRPr sz="2000" b="0">
                <a:solidFill>
                  <a:srgbClr val="F5F7FA"/>
                </a:solidFill>
                <a:latin typeface="Aptos"/>
              </a:defRPr>
            </a:pPr>
            <a:r>
              <a:t>Depend on the Spirit rather than technique or pressure.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411480" y="182880"/>
            <a:ext cx="11292840" cy="1051560"/>
          </a:xfrm>
          <a:prstGeom prst="roundRect">
            <a:avLst/>
          </a:prstGeom>
          <a:solidFill>
            <a:srgbClr val="0518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itle"/>
          <p:cNvSpPr txBox="1"/>
          <p:nvPr/>
        </p:nvSpPr>
        <p:spPr>
          <a:xfrm>
            <a:off x="594360" y="320040"/>
            <a:ext cx="10698480" cy="530352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2600" b="1">
                <a:solidFill>
                  <a:srgbClr val="FFF4DB"/>
                </a:solidFill>
                <a:latin typeface="Aptos Display"/>
              </a:rPr>
              <a:t>Literary Observations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932688"/>
            <a:ext cx="1097280" cy="36576"/>
          </a:xfrm>
          <a:prstGeom prst="rect">
            <a:avLst/>
          </a:prstGeom>
          <a:solidFill>
            <a:srgbClr val="E7B8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ubtitle"/>
          <p:cNvSpPr txBox="1"/>
          <p:nvPr/>
        </p:nvSpPr>
        <p:spPr>
          <a:xfrm>
            <a:off x="594360" y="1024128"/>
            <a:ext cx="9875520" cy="256032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1200" b="0">
                <a:solidFill>
                  <a:srgbClr val="E6EBF0"/>
                </a:solidFill>
                <a:latin typeface="Aptos"/>
              </a:rPr>
              <a:t>How the text builds its message</a:t>
            </a:r>
          </a:p>
        </p:txBody>
      </p:sp>
      <p:sp>
        <p:nvSpPr>
          <p:cNvPr id="7" name="footer"/>
          <p:cNvSpPr txBox="1"/>
          <p:nvPr/>
        </p:nvSpPr>
        <p:spPr>
          <a:xfrm>
            <a:off x="502920" y="6446520"/>
            <a:ext cx="5120640" cy="228600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700" b="0">
                <a:solidFill>
                  <a:srgbClr val="D7DCE2"/>
                </a:solidFill>
                <a:latin typeface="Aptos"/>
              </a:rPr>
              <a:t>Prepared for teaching and small group use - hymninfo.com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" y="1389888"/>
            <a:ext cx="10826496" cy="4517136"/>
          </a:xfrm>
          <a:prstGeom prst="roundRect">
            <a:avLst/>
          </a:prstGeom>
          <a:solidFill>
            <a:srgbClr val="05182A"/>
          </a:solidFill>
          <a:ln w="7620">
            <a:solidFill>
              <a:srgbClr val="284F6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bullets"/>
          <p:cNvSpPr txBox="1"/>
          <p:nvPr/>
        </p:nvSpPr>
        <p:spPr>
          <a:xfrm>
            <a:off x="822960" y="1554480"/>
            <a:ext cx="1042416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2000" b="0">
                <a:solidFill>
                  <a:srgbClr val="F5F7FA"/>
                </a:solidFill>
                <a:latin typeface="Aptos"/>
              </a:defRPr>
            </a:pPr>
            <a:r>
              <a:t>Four repeated openings create a steady sending rhythm.</a:t>
            </a:r>
          </a:p>
          <a:p>
            <a:pPr>
              <a:spcAft>
                <a:spcPts val="500"/>
              </a:spcAft>
              <a:defRPr sz="2000" b="0">
                <a:solidFill>
                  <a:srgbClr val="F5F7FA"/>
                </a:solidFill>
                <a:latin typeface="Aptos"/>
              </a:defRPr>
            </a:pPr>
            <a:r>
              <a:t>The nouns move from story to song to message to Savior.</a:t>
            </a:r>
          </a:p>
          <a:p>
            <a:pPr>
              <a:spcAft>
                <a:spcPts val="500"/>
              </a:spcAft>
              <a:defRPr sz="2000" b="0">
                <a:solidFill>
                  <a:srgbClr val="F5F7FA"/>
                </a:solidFill>
                <a:latin typeface="Aptos"/>
              </a:defRPr>
            </a:pPr>
            <a:r>
              <a:t>The refrain turns the church’s work toward the promised kingdom.</a:t>
            </a:r>
          </a:p>
          <a:p>
            <a:pPr>
              <a:spcAft>
                <a:spcPts val="500"/>
              </a:spcAft>
              <a:defRPr sz="2000" b="0">
                <a:solidFill>
                  <a:srgbClr val="F5F7FA"/>
                </a:solidFill>
                <a:latin typeface="Aptos"/>
              </a:defRPr>
            </a:pPr>
            <a:r>
              <a:t>Light imagery keeps the hymn hopeful without denying darkness.</a:t>
            </a:r>
          </a:p>
          <a:p>
            <a:pPr>
              <a:spcAft>
                <a:spcPts val="500"/>
              </a:spcAft>
              <a:defRPr sz="2000" b="0">
                <a:solidFill>
                  <a:srgbClr val="F5F7FA"/>
                </a:solidFill>
                <a:latin typeface="Aptos"/>
              </a:defRPr>
            </a:pPr>
            <a:r>
              <a:t>The congregation becomes both singer and witness.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411480" y="182880"/>
            <a:ext cx="11292840" cy="1051560"/>
          </a:xfrm>
          <a:prstGeom prst="roundRect">
            <a:avLst/>
          </a:prstGeom>
          <a:solidFill>
            <a:srgbClr val="0518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itle"/>
          <p:cNvSpPr txBox="1"/>
          <p:nvPr/>
        </p:nvSpPr>
        <p:spPr>
          <a:xfrm>
            <a:off x="594360" y="320040"/>
            <a:ext cx="10698480" cy="530352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2600" b="1">
                <a:solidFill>
                  <a:srgbClr val="FFF4DB"/>
                </a:solidFill>
                <a:latin typeface="Aptos Display"/>
              </a:rPr>
              <a:t>Musical Observations: MESSAGE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932688"/>
            <a:ext cx="1097280" cy="36576"/>
          </a:xfrm>
          <a:prstGeom prst="rect">
            <a:avLst/>
          </a:prstGeom>
          <a:solidFill>
            <a:srgbClr val="E7B8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ubtitle"/>
          <p:cNvSpPr txBox="1"/>
          <p:nvPr/>
        </p:nvSpPr>
        <p:spPr>
          <a:xfrm>
            <a:off x="594360" y="1024128"/>
            <a:ext cx="9875520" cy="256032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1200" b="0">
                <a:solidFill>
                  <a:srgbClr val="E6EBF0"/>
                </a:solidFill>
                <a:latin typeface="Aptos"/>
              </a:rPr>
              <a:t>A tune built for congregational confidence</a:t>
            </a:r>
          </a:p>
        </p:txBody>
      </p:sp>
      <p:sp>
        <p:nvSpPr>
          <p:cNvPr id="7" name="footer"/>
          <p:cNvSpPr txBox="1"/>
          <p:nvPr/>
        </p:nvSpPr>
        <p:spPr>
          <a:xfrm>
            <a:off x="502920" y="6446520"/>
            <a:ext cx="5120640" cy="228600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700" b="0">
                <a:solidFill>
                  <a:srgbClr val="D7DCE2"/>
                </a:solidFill>
                <a:latin typeface="Aptos"/>
              </a:rPr>
              <a:t>Prepared for teaching and small group use - hymninfo.com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" y="1435608"/>
            <a:ext cx="6803136" cy="4242816"/>
          </a:xfrm>
          <a:prstGeom prst="roundRect">
            <a:avLst/>
          </a:prstGeom>
          <a:solidFill>
            <a:srgbClr val="05182A"/>
          </a:solidFill>
          <a:ln w="7620">
            <a:solidFill>
              <a:srgbClr val="284F6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bullets"/>
          <p:cNvSpPr txBox="1"/>
          <p:nvPr/>
        </p:nvSpPr>
        <p:spPr>
          <a:xfrm>
            <a:off x="822960" y="1600200"/>
            <a:ext cx="6400800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2000" b="0">
                <a:solidFill>
                  <a:srgbClr val="F5F7FA"/>
                </a:solidFill>
                <a:latin typeface="Aptos"/>
              </a:defRPr>
            </a:pPr>
            <a:r>
              <a:t>The tune MESSAGE was composed by Henry Ernest Nichol for this hymn.</a:t>
            </a:r>
          </a:p>
          <a:p>
            <a:pPr>
              <a:spcAft>
                <a:spcPts val="500"/>
              </a:spcAft>
              <a:defRPr sz="2000" b="0">
                <a:solidFill>
                  <a:srgbClr val="F5F7FA"/>
                </a:solidFill>
                <a:latin typeface="Aptos"/>
              </a:defRPr>
            </a:pPr>
            <a:r>
              <a:t>The refrain gives the congregation a memorable kingdom confession.</a:t>
            </a:r>
          </a:p>
          <a:p>
            <a:pPr>
              <a:spcAft>
                <a:spcPts val="500"/>
              </a:spcAft>
              <a:defRPr sz="2000" b="0">
                <a:solidFill>
                  <a:srgbClr val="F5F7FA"/>
                </a:solidFill>
                <a:latin typeface="Aptos"/>
              </a:defRPr>
            </a:pPr>
            <a:r>
              <a:t>The melody is direct, sturdy, and suited to mission services or sending moments.</a:t>
            </a:r>
          </a:p>
          <a:p>
            <a:pPr>
              <a:spcAft>
                <a:spcPts val="500"/>
              </a:spcAft>
              <a:defRPr sz="2000" b="0">
                <a:solidFill>
                  <a:srgbClr val="F5F7FA"/>
                </a:solidFill>
                <a:latin typeface="Aptos"/>
              </a:defRPr>
            </a:pPr>
            <a:r>
              <a:t>Keep the tempo energetic but not rushed; diction matters because the hymn teaches as it sings.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543800" y="2194560"/>
            <a:ext cx="3566160" cy="1828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B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callout_label"/>
          <p:cNvSpPr txBox="1"/>
          <p:nvPr/>
        </p:nvSpPr>
        <p:spPr>
          <a:xfrm>
            <a:off x="7708392" y="2322576"/>
            <a:ext cx="3236976" cy="256032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1100" b="1">
                <a:solidFill>
                  <a:srgbClr val="0E304D"/>
                </a:solidFill>
                <a:latin typeface="Aptos"/>
              </a:rPr>
              <a:t>Choir note</a:t>
            </a:r>
          </a:p>
        </p:txBody>
      </p:sp>
      <p:sp>
        <p:nvSpPr>
          <p:cNvPr id="12" name="callout_body"/>
          <p:cNvSpPr txBox="1"/>
          <p:nvPr/>
        </p:nvSpPr>
        <p:spPr>
          <a:xfrm>
            <a:off x="7708392" y="2633472"/>
            <a:ext cx="3236976" cy="1298448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1500" b="0">
                <a:solidFill>
                  <a:srgbClr val="212A31"/>
                </a:solidFill>
                <a:latin typeface="Aptos"/>
              </a:rPr>
              <a:t>Use the refrain to build congregational confidence. A choir can introduce the first stanza, then invite the assembly to join.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411480" y="182880"/>
            <a:ext cx="11292840" cy="1051560"/>
          </a:xfrm>
          <a:prstGeom prst="roundRect">
            <a:avLst/>
          </a:prstGeom>
          <a:solidFill>
            <a:srgbClr val="0518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itle"/>
          <p:cNvSpPr txBox="1"/>
          <p:nvPr/>
        </p:nvSpPr>
        <p:spPr>
          <a:xfrm>
            <a:off x="594360" y="320040"/>
            <a:ext cx="10698480" cy="530352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2600" b="1">
                <a:solidFill>
                  <a:srgbClr val="FFF4DB"/>
                </a:solidFill>
                <a:latin typeface="Aptos Display"/>
              </a:rPr>
              <a:t>Pastoral and Worship Use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932688"/>
            <a:ext cx="1097280" cy="36576"/>
          </a:xfrm>
          <a:prstGeom prst="rect">
            <a:avLst/>
          </a:prstGeom>
          <a:solidFill>
            <a:srgbClr val="E7B8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ubtitle"/>
          <p:cNvSpPr txBox="1"/>
          <p:nvPr/>
        </p:nvSpPr>
        <p:spPr>
          <a:xfrm>
            <a:off x="594360" y="1024128"/>
            <a:ext cx="9875520" cy="256032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1200" b="0">
                <a:solidFill>
                  <a:srgbClr val="E6EBF0"/>
                </a:solidFill>
                <a:latin typeface="Aptos"/>
              </a:rPr>
              <a:t>Where the hymn fits well</a:t>
            </a:r>
          </a:p>
        </p:txBody>
      </p:sp>
      <p:sp>
        <p:nvSpPr>
          <p:cNvPr id="7" name="footer"/>
          <p:cNvSpPr txBox="1"/>
          <p:nvPr/>
        </p:nvSpPr>
        <p:spPr>
          <a:xfrm>
            <a:off x="502920" y="6446520"/>
            <a:ext cx="5120640" cy="228600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700" b="0">
                <a:solidFill>
                  <a:srgbClr val="D7DCE2"/>
                </a:solidFill>
                <a:latin typeface="Aptos"/>
              </a:rPr>
              <a:t>Prepared for teaching and small group use - hymninfo.com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" y="1389888"/>
            <a:ext cx="6163056" cy="4608576"/>
          </a:xfrm>
          <a:prstGeom prst="roundRect">
            <a:avLst/>
          </a:prstGeom>
          <a:solidFill>
            <a:srgbClr val="05182A"/>
          </a:solidFill>
          <a:ln w="7620">
            <a:solidFill>
              <a:srgbClr val="284F6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bullets"/>
          <p:cNvSpPr txBox="1"/>
          <p:nvPr/>
        </p:nvSpPr>
        <p:spPr>
          <a:xfrm>
            <a:off x="822960" y="1554480"/>
            <a:ext cx="576072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900" b="0">
                <a:solidFill>
                  <a:srgbClr val="F5F7FA"/>
                </a:solidFill>
                <a:latin typeface="Aptos"/>
              </a:defRPr>
            </a:pPr>
            <a:r>
              <a:t>Mission Sunday or global outreach emphasis</a:t>
            </a:r>
          </a:p>
          <a:p>
            <a:pPr>
              <a:spcAft>
                <a:spcPts val="500"/>
              </a:spcAft>
              <a:defRPr sz="1900" b="0">
                <a:solidFill>
                  <a:srgbClr val="F5F7FA"/>
                </a:solidFill>
                <a:latin typeface="Aptos"/>
              </a:defRPr>
            </a:pPr>
            <a:r>
              <a:t>Commissioning missionaries, teachers, or lay workers</a:t>
            </a:r>
          </a:p>
          <a:p>
            <a:pPr>
              <a:spcAft>
                <a:spcPts val="500"/>
              </a:spcAft>
              <a:defRPr sz="1900" b="0">
                <a:solidFill>
                  <a:srgbClr val="F5F7FA"/>
                </a:solidFill>
                <a:latin typeface="Aptos"/>
              </a:defRPr>
            </a:pPr>
            <a:r>
              <a:t>Sermons on Matthew 28, Psalm 96, or John 3</a:t>
            </a:r>
          </a:p>
          <a:p>
            <a:pPr>
              <a:spcAft>
                <a:spcPts val="500"/>
              </a:spcAft>
              <a:defRPr sz="1900" b="0">
                <a:solidFill>
                  <a:srgbClr val="F5F7FA"/>
                </a:solidFill>
                <a:latin typeface="Aptos"/>
              </a:defRPr>
            </a:pPr>
            <a:r>
              <a:t>Services focused on evangelism, kingdom hope, or peacemaking</a:t>
            </a:r>
          </a:p>
          <a:p>
            <a:pPr>
              <a:spcAft>
                <a:spcPts val="500"/>
              </a:spcAft>
              <a:defRPr sz="1900" b="0">
                <a:solidFill>
                  <a:srgbClr val="F5F7FA"/>
                </a:solidFill>
                <a:latin typeface="Aptos"/>
              </a:defRPr>
            </a:pPr>
            <a:r>
              <a:t>Sunday school lessons on the global church</a:t>
            </a:r>
          </a:p>
          <a:p>
            <a:pPr>
              <a:spcAft>
                <a:spcPts val="500"/>
              </a:spcAft>
              <a:defRPr sz="1900" b="0">
                <a:solidFill>
                  <a:srgbClr val="F5F7FA"/>
                </a:solidFill>
                <a:latin typeface="Aptos"/>
              </a:defRPr>
            </a:pPr>
            <a:r>
              <a:t>Prayer gatherings for the nations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995160" y="2103120"/>
            <a:ext cx="3931920" cy="1828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B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callout_label"/>
          <p:cNvSpPr txBox="1"/>
          <p:nvPr/>
        </p:nvSpPr>
        <p:spPr>
          <a:xfrm>
            <a:off x="7159752" y="2231136"/>
            <a:ext cx="3602736" cy="256032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1100" b="1">
                <a:solidFill>
                  <a:srgbClr val="0E304D"/>
                </a:solidFill>
                <a:latin typeface="Aptos"/>
              </a:rPr>
              <a:t>Pastoral use</a:t>
            </a:r>
          </a:p>
        </p:txBody>
      </p:sp>
      <p:sp>
        <p:nvSpPr>
          <p:cNvPr id="12" name="callout_body"/>
          <p:cNvSpPr txBox="1"/>
          <p:nvPr/>
        </p:nvSpPr>
        <p:spPr>
          <a:xfrm>
            <a:off x="7159752" y="2542032"/>
            <a:ext cx="3602736" cy="1298448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1500" b="0">
                <a:solidFill>
                  <a:srgbClr val="212A31"/>
                </a:solidFill>
                <a:latin typeface="Aptos"/>
              </a:rPr>
              <a:t>Pair the hymn with prayers for named nations, local ministries, and the global body of Christ.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411480" y="182880"/>
            <a:ext cx="11292840" cy="1051560"/>
          </a:xfrm>
          <a:prstGeom prst="roundRect">
            <a:avLst/>
          </a:prstGeom>
          <a:solidFill>
            <a:srgbClr val="0518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itle"/>
          <p:cNvSpPr txBox="1"/>
          <p:nvPr/>
        </p:nvSpPr>
        <p:spPr>
          <a:xfrm>
            <a:off x="594360" y="320040"/>
            <a:ext cx="10698480" cy="530352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2600" b="1">
                <a:solidFill>
                  <a:srgbClr val="FFF4DB"/>
                </a:solidFill>
                <a:latin typeface="Aptos Display"/>
              </a:rPr>
              <a:t>Teaching Questions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932688"/>
            <a:ext cx="1097280" cy="36576"/>
          </a:xfrm>
          <a:prstGeom prst="rect">
            <a:avLst/>
          </a:prstGeom>
          <a:solidFill>
            <a:srgbClr val="E7B8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ubtitle"/>
          <p:cNvSpPr txBox="1"/>
          <p:nvPr/>
        </p:nvSpPr>
        <p:spPr>
          <a:xfrm>
            <a:off x="594360" y="1024128"/>
            <a:ext cx="9875520" cy="256032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1200" b="0">
                <a:solidFill>
                  <a:srgbClr val="E6EBF0"/>
                </a:solidFill>
                <a:latin typeface="Aptos"/>
              </a:rPr>
              <a:t>For class discussion or choir reflection</a:t>
            </a:r>
          </a:p>
        </p:txBody>
      </p:sp>
      <p:sp>
        <p:nvSpPr>
          <p:cNvPr id="7" name="footer"/>
          <p:cNvSpPr txBox="1"/>
          <p:nvPr/>
        </p:nvSpPr>
        <p:spPr>
          <a:xfrm>
            <a:off x="502920" y="6446520"/>
            <a:ext cx="5120640" cy="228600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700" b="0">
                <a:solidFill>
                  <a:srgbClr val="D7DCE2"/>
                </a:solidFill>
                <a:latin typeface="Aptos"/>
              </a:rPr>
              <a:t>Prepared for teaching and small group use - hymninfo.com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" y="1389888"/>
            <a:ext cx="10735056" cy="4700016"/>
          </a:xfrm>
          <a:prstGeom prst="roundRect">
            <a:avLst/>
          </a:prstGeom>
          <a:solidFill>
            <a:srgbClr val="05182A"/>
          </a:solidFill>
          <a:ln w="7620">
            <a:solidFill>
              <a:srgbClr val="284F6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bullets"/>
          <p:cNvSpPr txBox="1"/>
          <p:nvPr/>
        </p:nvSpPr>
        <p:spPr>
          <a:xfrm>
            <a:off x="822960" y="1554480"/>
            <a:ext cx="103327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2200" b="0">
                <a:solidFill>
                  <a:srgbClr val="F5F7FA"/>
                </a:solidFill>
                <a:latin typeface="Aptos"/>
              </a:defRPr>
            </a:pPr>
            <a:r>
              <a:t>What story does our congregation most clearly tell?</a:t>
            </a:r>
          </a:p>
          <a:p>
            <a:pPr>
              <a:spcAft>
                <a:spcPts val="500"/>
              </a:spcAft>
              <a:defRPr sz="2200" b="0">
                <a:solidFill>
                  <a:srgbClr val="F5F7FA"/>
                </a:solidFill>
                <a:latin typeface="Aptos"/>
              </a:defRPr>
            </a:pPr>
            <a:r>
              <a:t>How can mission be both confident and humble?</a:t>
            </a:r>
          </a:p>
          <a:p>
            <a:pPr>
              <a:spcAft>
                <a:spcPts val="500"/>
              </a:spcAft>
              <a:defRPr sz="2200" b="0">
                <a:solidFill>
                  <a:srgbClr val="F5F7FA"/>
                </a:solidFill>
                <a:latin typeface="Aptos"/>
              </a:defRPr>
            </a:pPr>
            <a:r>
              <a:t>Why does John 3 place love at the center of witness?</a:t>
            </a:r>
          </a:p>
          <a:p>
            <a:pPr>
              <a:spcAft>
                <a:spcPts val="500"/>
              </a:spcAft>
              <a:defRPr sz="2200" b="0">
                <a:solidFill>
                  <a:srgbClr val="F5F7FA"/>
                </a:solidFill>
                <a:latin typeface="Aptos"/>
              </a:defRPr>
            </a:pPr>
            <a:r>
              <a:t>How does the refrain help the church hope beyond present darkness?</a:t>
            </a:r>
          </a:p>
          <a:p>
            <a:pPr>
              <a:spcAft>
                <a:spcPts val="500"/>
              </a:spcAft>
              <a:defRPr sz="2200" b="0">
                <a:solidFill>
                  <a:srgbClr val="F5F7FA"/>
                </a:solidFill>
                <a:latin typeface="Aptos"/>
              </a:defRPr>
            </a:pPr>
            <a:r>
              <a:t>What is one practical way our worship can lead to witness this week?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411480" y="182880"/>
            <a:ext cx="11292840" cy="1051560"/>
          </a:xfrm>
          <a:prstGeom prst="roundRect">
            <a:avLst/>
          </a:prstGeom>
          <a:solidFill>
            <a:srgbClr val="0518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itle"/>
          <p:cNvSpPr txBox="1"/>
          <p:nvPr/>
        </p:nvSpPr>
        <p:spPr>
          <a:xfrm>
            <a:off x="594360" y="320040"/>
            <a:ext cx="10698480" cy="530352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2600" b="1">
                <a:solidFill>
                  <a:srgbClr val="FFF4DB"/>
                </a:solidFill>
                <a:latin typeface="Aptos Display"/>
              </a:rPr>
              <a:t>Suggested Lesson Flow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932688"/>
            <a:ext cx="1097280" cy="36576"/>
          </a:xfrm>
          <a:prstGeom prst="rect">
            <a:avLst/>
          </a:prstGeom>
          <a:solidFill>
            <a:srgbClr val="E7B8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ubtitle"/>
          <p:cNvSpPr txBox="1"/>
          <p:nvPr/>
        </p:nvSpPr>
        <p:spPr>
          <a:xfrm>
            <a:off x="594360" y="1024128"/>
            <a:ext cx="9875520" cy="256032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1200" b="0">
                <a:solidFill>
                  <a:srgbClr val="E6EBF0"/>
                </a:solidFill>
                <a:latin typeface="Aptos"/>
              </a:rPr>
              <a:t>Two ways to teach the hymn</a:t>
            </a:r>
          </a:p>
        </p:txBody>
      </p:sp>
      <p:sp>
        <p:nvSpPr>
          <p:cNvPr id="7" name="footer"/>
          <p:cNvSpPr txBox="1"/>
          <p:nvPr/>
        </p:nvSpPr>
        <p:spPr>
          <a:xfrm>
            <a:off x="502920" y="6446520"/>
            <a:ext cx="5120640" cy="228600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700" b="0">
                <a:solidFill>
                  <a:srgbClr val="D7DCE2"/>
                </a:solidFill>
                <a:latin typeface="Aptos"/>
              </a:rPr>
              <a:t>Prepared for teaching and small group use - hymninfo.com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" y="1600200"/>
            <a:ext cx="5029200" cy="33832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B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callout_label"/>
          <p:cNvSpPr txBox="1"/>
          <p:nvPr/>
        </p:nvSpPr>
        <p:spPr>
          <a:xfrm>
            <a:off x="987552" y="1728216"/>
            <a:ext cx="4700016" cy="256032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1100" b="1">
                <a:solidFill>
                  <a:srgbClr val="0E304D"/>
                </a:solidFill>
                <a:latin typeface="Aptos"/>
              </a:rPr>
              <a:t>30-minute plan</a:t>
            </a:r>
          </a:p>
        </p:txBody>
      </p:sp>
      <p:sp>
        <p:nvSpPr>
          <p:cNvPr id="10" name="callout_body"/>
          <p:cNvSpPr txBox="1"/>
          <p:nvPr/>
        </p:nvSpPr>
        <p:spPr>
          <a:xfrm>
            <a:off x="987552" y="2039112"/>
            <a:ext cx="4700016" cy="2852928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1500" b="0">
                <a:solidFill>
                  <a:srgbClr val="212A31"/>
                </a:solidFill>
                <a:latin typeface="Aptos"/>
              </a:rPr>
              <a:t>5 min - sing or read refrain</a:t>
            </a:r>
            <a:br/>
            <a:r>
              <a:rPr sz="1500" b="0">
                <a:solidFill>
                  <a:srgbClr val="212A31"/>
                </a:solidFill>
                <a:latin typeface="Aptos"/>
              </a:rPr>
              <a:t>7 min - hymn background</a:t>
            </a:r>
            <a:br/>
            <a:r>
              <a:rPr sz="1500" b="0">
                <a:solidFill>
                  <a:srgbClr val="212A31"/>
                </a:solidFill>
                <a:latin typeface="Aptos"/>
              </a:rPr>
              <a:t>8 min - Matthew 28 and John 3</a:t>
            </a:r>
            <a:br/>
            <a:r>
              <a:rPr sz="1500" b="0">
                <a:solidFill>
                  <a:srgbClr val="212A31"/>
                </a:solidFill>
                <a:latin typeface="Aptos"/>
              </a:rPr>
              <a:t>5 min - stanza movement</a:t>
            </a:r>
            <a:br/>
            <a:r>
              <a:rPr sz="1500" b="0">
                <a:solidFill>
                  <a:srgbClr val="212A31"/>
                </a:solidFill>
                <a:latin typeface="Aptos"/>
              </a:rPr>
              <a:t>5 min - prayer for witness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09360" y="1600200"/>
            <a:ext cx="5029200" cy="33832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B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callout_label"/>
          <p:cNvSpPr txBox="1"/>
          <p:nvPr/>
        </p:nvSpPr>
        <p:spPr>
          <a:xfrm>
            <a:off x="6473952" y="1728216"/>
            <a:ext cx="4700016" cy="256032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1100" b="1">
                <a:solidFill>
                  <a:srgbClr val="0E304D"/>
                </a:solidFill>
                <a:latin typeface="Aptos"/>
              </a:rPr>
              <a:t>60-minute plan</a:t>
            </a:r>
          </a:p>
        </p:txBody>
      </p:sp>
      <p:sp>
        <p:nvSpPr>
          <p:cNvPr id="13" name="callout_body"/>
          <p:cNvSpPr txBox="1"/>
          <p:nvPr/>
        </p:nvSpPr>
        <p:spPr>
          <a:xfrm>
            <a:off x="6473952" y="2039112"/>
            <a:ext cx="4700016" cy="2852928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1500" b="0">
                <a:solidFill>
                  <a:srgbClr val="212A31"/>
                </a:solidFill>
                <a:latin typeface="Aptos"/>
              </a:rPr>
              <a:t>10 min - opening discussion</a:t>
            </a:r>
            <a:br/>
            <a:r>
              <a:rPr sz="1500" b="0">
                <a:solidFill>
                  <a:srgbClr val="212A31"/>
                </a:solidFill>
                <a:latin typeface="Aptos"/>
              </a:rPr>
              <a:t>10 min - history and tune</a:t>
            </a:r>
            <a:br/>
            <a:r>
              <a:rPr sz="1500" b="0">
                <a:solidFill>
                  <a:srgbClr val="212A31"/>
                </a:solidFill>
                <a:latin typeface="Aptos"/>
              </a:rPr>
              <a:t>15 min - Scripture study</a:t>
            </a:r>
            <a:br/>
            <a:r>
              <a:rPr sz="1500" b="0">
                <a:solidFill>
                  <a:srgbClr val="212A31"/>
                </a:solidFill>
                <a:latin typeface="Aptos"/>
              </a:rPr>
              <a:t>15 min - stanza/refrain study</a:t>
            </a:r>
            <a:br/>
            <a:r>
              <a:rPr sz="1500" b="0">
                <a:solidFill>
                  <a:srgbClr val="212A31"/>
                </a:solidFill>
                <a:latin typeface="Aptos"/>
              </a:rPr>
              <a:t>5 min - mission with humility</a:t>
            </a:r>
            <a:br/>
            <a:r>
              <a:rPr sz="1500" b="0">
                <a:solidFill>
                  <a:srgbClr val="212A31"/>
                </a:solidFill>
                <a:latin typeface="Aptos"/>
              </a:rPr>
              <a:t>5 min - commitment prayer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914400" y="822960"/>
            <a:ext cx="10332720" cy="4846320"/>
          </a:xfrm>
          <a:prstGeom prst="roundRect">
            <a:avLst/>
          </a:prstGeom>
          <a:solidFill>
            <a:srgbClr val="05182A"/>
          </a:solidFill>
          <a:ln w="12700">
            <a:solidFill>
              <a:srgbClr val="E7B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closing_title"/>
          <p:cNvSpPr txBox="1"/>
          <p:nvPr/>
        </p:nvSpPr>
        <p:spPr>
          <a:xfrm>
            <a:off x="1234440" y="1143000"/>
            <a:ext cx="9692640" cy="502920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ctr"/>
            <a:r>
              <a:rPr sz="2800" b="1">
                <a:solidFill>
                  <a:srgbClr val="FFF4DB"/>
                </a:solidFill>
                <a:latin typeface="Aptos Display"/>
              </a:rPr>
              <a:t>Closing Summary and Prayer</a:t>
            </a:r>
          </a:p>
        </p:txBody>
      </p:sp>
      <p:sp>
        <p:nvSpPr>
          <p:cNvPr id="5" name="closing_summary"/>
          <p:cNvSpPr txBox="1"/>
          <p:nvPr/>
        </p:nvSpPr>
        <p:spPr>
          <a:xfrm>
            <a:off x="1417320" y="1874519"/>
            <a:ext cx="9326880" cy="1188720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ctr"/>
            <a:r>
              <a:rPr sz="1900" b="0">
                <a:solidFill>
                  <a:srgbClr val="F5F7FA"/>
                </a:solidFill>
                <a:latin typeface="Aptos"/>
              </a:rPr>
              <a:t>The church has a story, song, message, and Savior to bear witness to among the nations. We go not with pride, but with the love of God, the presence of Christ, and the hope of his kingdom.</a:t>
            </a:r>
          </a:p>
        </p:txBody>
      </p:sp>
      <p:sp>
        <p:nvSpPr>
          <p:cNvPr id="6" name="closing_prayer"/>
          <p:cNvSpPr txBox="1"/>
          <p:nvPr/>
        </p:nvSpPr>
        <p:spPr>
          <a:xfrm>
            <a:off x="1417320" y="3337560"/>
            <a:ext cx="9326880" cy="960120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ctr"/>
            <a:r>
              <a:rPr sz="1900" b="0">
                <a:solidFill>
                  <a:srgbClr val="F5F7FA"/>
                </a:solidFill>
                <a:latin typeface="Aptos"/>
              </a:rPr>
              <a:t>Lord Jesus, make us faithful witnesses. Let our words carry truth and mercy, our worship become mission, and our hope rest in your coming kingdom of love and light. Amen.</a:t>
            </a:r>
          </a:p>
        </p:txBody>
      </p:sp>
      <p:sp>
        <p:nvSpPr>
          <p:cNvPr id="7" name="notice"/>
          <p:cNvSpPr txBox="1"/>
          <p:nvPr/>
        </p:nvSpPr>
        <p:spPr>
          <a:xfrm>
            <a:off x="1143000" y="5166360"/>
            <a:ext cx="9875520" cy="411480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ctr"/>
            <a:r>
              <a:rPr sz="800" b="0">
                <a:solidFill>
                  <a:srgbClr val="DAE0E7"/>
                </a:solidFill>
                <a:latin typeface="Aptos"/>
              </a:rPr>
              <a:t>© HymnInfo.com. Free for personal, church, classroom, and small-group teaching use. Please do not sell, repost, or redistribute as downloadable files without permission.</a:t>
            </a:r>
          </a:p>
        </p:txBody>
      </p:sp>
      <p:sp>
        <p:nvSpPr>
          <p:cNvPr id="8" name="footer"/>
          <p:cNvSpPr txBox="1"/>
          <p:nvPr/>
        </p:nvSpPr>
        <p:spPr>
          <a:xfrm>
            <a:off x="502920" y="6446520"/>
            <a:ext cx="5120640" cy="228600"/>
          </a:xfrm>
          <a:prstGeom prst="rect">
            <a:avLst/>
          </a:prstGeom>
          <a:noFill/>
        </p:spPr>
        <p:txBody>
          <a:bodyPr wrap="none" lIns="45720" rIns="45720" tIns="36576" bIns="18288" anchor="t">
            <a:spAutoFit/>
          </a:bodyPr>
          <a:lstStyle/>
          <a:p>
            <a:pPr algn="l"/>
            <a:r>
              <a:rPr sz="700" b="0">
                <a:solidFill>
                  <a:srgbClr val="D7DCE2"/>
                </a:solidFill>
                <a:latin typeface="Aptos"/>
              </a:rPr>
              <a:t>Prepared for teaching and small group use - hymninfo.com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We've a Story to Tell to the Nations Teaching Guide</dc:title>
  <dc:subject>Hymn study resource</dc:subject>
  <dc:creator>HymnInfo.com</dc:creator>
  <cp:keywords>hymn study, Christian worship, church teaching, HymnInfo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