
<file path=[Content_Types].xml><?xml version="1.0" encoding="utf-8"?>
<Types xmlns="http://schemas.openxmlformats.org/package/2006/content-types">
  <Default Extension="jpeg" ContentType="image/jpeg"/>
  <Default Extension="jp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 id="271" r:id="rId22"/>
    <p:sldId id="272" r:id="rId23"/>
    <p:sldId id="273" r:id="rId24"/>
    <p:sldId id="274" r:id="rId25"/>
    <p:sldId id="275" r:id="rId26"/>
    <p:sldId id="276" r:id="rId27"/>
    <p:sldId id="277" r:id="rId28"/>
    <p:sldId id="278" r:id="rId29"/>
    <p:sldId id="279" r:id="rId30"/>
  </p:sldIdLst>
  <p:sldSz cx="12191695"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 Id="rId17" Type="http://schemas.openxmlformats.org/officeDocument/2006/relationships/slide" Target="slides/slide11.xml"/><Relationship Id="rId18" Type="http://schemas.openxmlformats.org/officeDocument/2006/relationships/slide" Target="slides/slide12.xml"/><Relationship Id="rId19" Type="http://schemas.openxmlformats.org/officeDocument/2006/relationships/slide" Target="slides/slide13.xml"/><Relationship Id="rId20" Type="http://schemas.openxmlformats.org/officeDocument/2006/relationships/slide" Target="slides/slide14.xml"/><Relationship Id="rId21" Type="http://schemas.openxmlformats.org/officeDocument/2006/relationships/slide" Target="slides/slide15.xml"/><Relationship Id="rId22" Type="http://schemas.openxmlformats.org/officeDocument/2006/relationships/slide" Target="slides/slide16.xml"/><Relationship Id="rId23" Type="http://schemas.openxmlformats.org/officeDocument/2006/relationships/slide" Target="slides/slide17.xml"/><Relationship Id="rId24" Type="http://schemas.openxmlformats.org/officeDocument/2006/relationships/slide" Target="slides/slide18.xml"/><Relationship Id="rId25" Type="http://schemas.openxmlformats.org/officeDocument/2006/relationships/slide" Target="slides/slide19.xml"/><Relationship Id="rId26" Type="http://schemas.openxmlformats.org/officeDocument/2006/relationships/slide" Target="slides/slide20.xml"/><Relationship Id="rId27" Type="http://schemas.openxmlformats.org/officeDocument/2006/relationships/slide" Target="slides/slide21.xml"/><Relationship Id="rId28" Type="http://schemas.openxmlformats.org/officeDocument/2006/relationships/slide" Target="slides/slide22.xml"/><Relationship Id="rId29" Type="http://schemas.openxmlformats.org/officeDocument/2006/relationships/slide" Target="slides/slide23.xml"/><Relationship Id="rId30" Type="http://schemas.openxmlformats.org/officeDocument/2006/relationships/slide" Target="slides/slide24.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jp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jp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3.jp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4.jp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jp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5.jp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5.jp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6.jp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7.jp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8.jp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3.jp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9.jp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0.jp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1.jp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jp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jp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5.jp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jp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1.jp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7.jp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0.jp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6.jp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5.jp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jpg"/></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visual_1.jpg"/>
          <p:cNvPicPr>
            <a:picLocks noChangeAspect="1"/>
          </p:cNvPicPr>
          <p:nvPr/>
        </p:nvPicPr>
        <p:blipFill>
          <a:blip r:embed="rId2"/>
          <a:stretch>
            <a:fillRect/>
          </a:stretch>
        </p:blipFill>
        <p:spPr>
          <a:xfrm>
            <a:off x="0" y="0"/>
            <a:ext cx="12191695" cy="6858000"/>
          </a:xfrm>
          <a:prstGeom prst="rect">
            <a:avLst/>
          </a:prstGeom>
        </p:spPr>
      </p:pic>
      <p:sp>
        <p:nvSpPr>
          <p:cNvPr id="3" name="Rectangle 2"/>
          <p:cNvSpPr/>
          <p:nvPr/>
        </p:nvSpPr>
        <p:spPr>
          <a:xfrm>
            <a:off x="0" y="0"/>
            <a:ext cx="5486400" cy="6858000"/>
          </a:xfrm>
          <a:prstGeom prst="rect">
            <a:avLst/>
          </a:prstGeom>
          <a:solidFill>
            <a:srgbClr val="12141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30352" y="914400"/>
            <a:ext cx="4572000" cy="914400"/>
          </a:xfrm>
          <a:prstGeom prst="rect">
            <a:avLst/>
          </a:prstGeom>
          <a:noFill/>
        </p:spPr>
        <p:txBody>
          <a:bodyPr wrap="square" lIns="0" rIns="0" tIns="0" bIns="0">
            <a:spAutoFit/>
          </a:bodyPr>
          <a:lstStyle/>
          <a:p>
            <a:pPr algn="l"/>
            <a:r>
              <a:rPr sz="3300" b="1">
                <a:solidFill>
                  <a:srgbClr val="FFFFFF"/>
                </a:solidFill>
                <a:latin typeface="Georgia"/>
              </a:rPr>
              <a:t>Thou Hidden Source of Calm Repose</a:t>
            </a:r>
          </a:p>
          <a:p>
            <a:pPr algn="l">
              <a:spcBef>
                <a:spcPts val="800"/>
              </a:spcBef>
            </a:pPr>
            <a:r>
              <a:rPr sz="1500">
                <a:solidFill>
                  <a:srgbClr val="ECE0CD"/>
                </a:solidFill>
                <a:latin typeface="Aptos"/>
              </a:rPr>
              <a:t>A hymn study on rest, refuge, and all-sufficient love in Christ</a:t>
            </a:r>
          </a:p>
        </p:txBody>
      </p:sp>
      <p:sp>
        <p:nvSpPr>
          <p:cNvPr id="5" name="TextBox 4"/>
          <p:cNvSpPr txBox="1"/>
          <p:nvPr/>
        </p:nvSpPr>
        <p:spPr>
          <a:xfrm>
            <a:off x="603504" y="3931920"/>
            <a:ext cx="4572000" cy="1280160"/>
          </a:xfrm>
          <a:prstGeom prst="rect">
            <a:avLst/>
          </a:prstGeom>
          <a:noFill/>
        </p:spPr>
        <p:txBody>
          <a:bodyPr wrap="square" lIns="54864" rIns="54864" tIns="18288" bIns="18288">
            <a:normAutofit/>
          </a:bodyPr>
          <a:lstStyle/>
          <a:p>
            <a:pPr>
              <a:spcAft>
                <a:spcPts val="700"/>
              </a:spcAft>
            </a:pPr>
            <a:r>
              <a:rPr sz="1400">
                <a:solidFill>
                  <a:srgbClr val="FFFFFF"/>
                </a:solidFill>
                <a:latin typeface="Aptos"/>
              </a:rPr>
              <a:t>First line: Thou hidden source of calm repose</a:t>
            </a:r>
          </a:p>
          <a:p>
            <a:pPr>
              <a:spcAft>
                <a:spcPts val="700"/>
              </a:spcAft>
            </a:pPr>
            <a:r>
              <a:rPr sz="1400">
                <a:solidFill>
                  <a:srgbClr val="FFFFFF"/>
                </a:solidFill>
                <a:latin typeface="Aptos"/>
              </a:rPr>
              <a:t>Text: Charles Wesley, 1749</a:t>
            </a:r>
          </a:p>
          <a:p>
            <a:pPr>
              <a:spcAft>
                <a:spcPts val="700"/>
              </a:spcAft>
            </a:pPr>
            <a:r>
              <a:rPr sz="1400">
                <a:solidFill>
                  <a:srgbClr val="FFFFFF"/>
                </a:solidFill>
                <a:latin typeface="Aptos"/>
              </a:rPr>
              <a:t>Tune: ST. PETERSBURG • Dimitri S. Bortniansky</a:t>
            </a:r>
          </a:p>
          <a:p>
            <a:pPr>
              <a:spcAft>
                <a:spcPts val="700"/>
              </a:spcAft>
            </a:pPr>
            <a:r>
              <a:rPr sz="1400">
                <a:solidFill>
                  <a:srgbClr val="FFFFFF"/>
                </a:solidFill>
                <a:latin typeface="Aptos"/>
              </a:rPr>
              <a:t>Primary Scripture: Matthew 11:28-29</a:t>
            </a:r>
          </a:p>
        </p:txBody>
      </p:sp>
      <p:sp>
        <p:nvSpPr>
          <p:cNvPr id="6" name="TextBox 5"/>
          <p:cNvSpPr txBox="1"/>
          <p:nvPr/>
        </p:nvSpPr>
        <p:spPr>
          <a:xfrm>
            <a:off x="411480" y="6528816"/>
            <a:ext cx="7772400" cy="201168"/>
          </a:xfrm>
          <a:prstGeom prst="rect">
            <a:avLst/>
          </a:prstGeom>
          <a:noFill/>
        </p:spPr>
        <p:txBody>
          <a:bodyPr wrap="none">
            <a:spAutoFit/>
          </a:bodyPr>
          <a:lstStyle/>
          <a:p>
            <a:r>
              <a:rPr sz="850">
                <a:solidFill>
                  <a:srgbClr val="F5EEE1"/>
                </a:solidFill>
                <a:latin typeface="Aptos"/>
              </a:rPr>
              <a:t>Prepared for teaching and small group use - hymninfo.com</a:t>
            </a:r>
          </a:p>
        </p:txBody>
      </p:sp>
      <p:sp>
        <p:nvSpPr>
          <p:cNvPr id="7" name="TextBox 6"/>
          <p:cNvSpPr txBox="1"/>
          <p:nvPr/>
        </p:nvSpPr>
        <p:spPr>
          <a:xfrm>
            <a:off x="11155680" y="6510528"/>
            <a:ext cx="594360" cy="228600"/>
          </a:xfrm>
          <a:prstGeom prst="rect">
            <a:avLst/>
          </a:prstGeom>
          <a:noFill/>
        </p:spPr>
        <p:txBody>
          <a:bodyPr wrap="none">
            <a:spAutoFit/>
          </a:bodyPr>
          <a:lstStyle/>
          <a:p>
            <a:pPr algn="r"/>
            <a:r>
              <a:rPr sz="850">
                <a:solidFill>
                  <a:srgbClr val="F5EEE1"/>
                </a:solidFill>
                <a:latin typeface="Aptos"/>
              </a:rPr>
              <a:t>01</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visual_2.jpg"/>
          <p:cNvPicPr>
            <a:picLocks noChangeAspect="1"/>
          </p:cNvPicPr>
          <p:nvPr/>
        </p:nvPicPr>
        <p:blipFill>
          <a:blip r:embed="rId2"/>
          <a:stretch>
            <a:fillRect/>
          </a:stretch>
        </p:blipFill>
        <p:spPr>
          <a:xfrm>
            <a:off x="0" y="0"/>
            <a:ext cx="12191695" cy="6858000"/>
          </a:xfrm>
          <a:prstGeom prst="rect">
            <a:avLst/>
          </a:prstGeom>
        </p:spPr>
      </p:pic>
      <p:sp>
        <p:nvSpPr>
          <p:cNvPr id="3" name="TextBox 2"/>
          <p:cNvSpPr txBox="1"/>
          <p:nvPr/>
        </p:nvSpPr>
        <p:spPr>
          <a:xfrm>
            <a:off x="594360" y="502920"/>
            <a:ext cx="8046720" cy="914400"/>
          </a:xfrm>
          <a:prstGeom prst="rect">
            <a:avLst/>
          </a:prstGeom>
          <a:noFill/>
        </p:spPr>
        <p:txBody>
          <a:bodyPr wrap="square" lIns="0" rIns="0" tIns="0" bIns="0">
            <a:spAutoFit/>
          </a:bodyPr>
          <a:lstStyle/>
          <a:p>
            <a:pPr algn="l"/>
            <a:r>
              <a:rPr sz="3300" b="1">
                <a:solidFill>
                  <a:srgbClr val="FFFFFF"/>
                </a:solidFill>
                <a:latin typeface="Georgia"/>
              </a:rPr>
              <a:t>Teaching Aim</a:t>
            </a:r>
          </a:p>
          <a:p>
            <a:pPr algn="l">
              <a:spcBef>
                <a:spcPts val="800"/>
              </a:spcBef>
            </a:pPr>
            <a:r>
              <a:rPr sz="1500">
                <a:solidFill>
                  <a:srgbClr val="ECE0CD"/>
                </a:solidFill>
                <a:latin typeface="Aptos"/>
              </a:rPr>
              <a:t>What learners should understand, feel, and practice</a:t>
            </a:r>
          </a:p>
        </p:txBody>
      </p:sp>
      <p:sp>
        <p:nvSpPr>
          <p:cNvPr id="4" name="Oval 3"/>
          <p:cNvSpPr/>
          <p:nvPr/>
        </p:nvSpPr>
        <p:spPr>
          <a:xfrm>
            <a:off x="777240" y="1828800"/>
            <a:ext cx="713232" cy="713232"/>
          </a:xfrm>
          <a:prstGeom prst="ellipse">
            <a:avLst/>
          </a:prstGeom>
          <a:solidFill>
            <a:srgbClr val="CF9B4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777240" y="1901952"/>
            <a:ext cx="713232" cy="411480"/>
          </a:xfrm>
          <a:prstGeom prst="rect">
            <a:avLst/>
          </a:prstGeom>
          <a:noFill/>
        </p:spPr>
        <p:txBody>
          <a:bodyPr wrap="none">
            <a:spAutoFit/>
          </a:bodyPr>
          <a:lstStyle/>
          <a:p>
            <a:pPr algn="ctr"/>
            <a:r>
              <a:rPr sz="2000">
                <a:solidFill>
                  <a:srgbClr val="FFFFFF"/>
                </a:solidFill>
                <a:latin typeface="Segoe UI Symbol"/>
              </a:rPr>
              <a:t>✦</a:t>
            </a:r>
          </a:p>
        </p:txBody>
      </p:sp>
      <p:sp>
        <p:nvSpPr>
          <p:cNvPr id="6" name="TextBox 5"/>
          <p:cNvSpPr txBox="1"/>
          <p:nvPr/>
        </p:nvSpPr>
        <p:spPr>
          <a:xfrm>
            <a:off x="1618488" y="1810512"/>
            <a:ext cx="2468880" cy="822960"/>
          </a:xfrm>
          <a:prstGeom prst="rect">
            <a:avLst/>
          </a:prstGeom>
          <a:noFill/>
        </p:spPr>
        <p:txBody>
          <a:bodyPr wrap="square">
            <a:spAutoFit/>
          </a:bodyPr>
          <a:lstStyle/>
          <a:p>
            <a:r>
              <a:rPr b="1" sz="1600">
                <a:solidFill>
                  <a:srgbClr val="FAF4E8"/>
                </a:solidFill>
                <a:latin typeface="Georgia"/>
              </a:rPr>
              <a:t>Understand</a:t>
            </a:r>
          </a:p>
          <a:p>
            <a:r>
              <a:rPr sz="1050">
                <a:solidFill>
                  <a:srgbClr val="ECE0CD"/>
                </a:solidFill>
                <a:latin typeface="Aptos"/>
              </a:rPr>
              <a:t>Christ is the soul’s sufficient rest and refuge.</a:t>
            </a:r>
          </a:p>
        </p:txBody>
      </p:sp>
      <p:sp>
        <p:nvSpPr>
          <p:cNvPr id="7" name="Oval 6"/>
          <p:cNvSpPr/>
          <p:nvPr/>
        </p:nvSpPr>
        <p:spPr>
          <a:xfrm>
            <a:off x="777240" y="3017520"/>
            <a:ext cx="713232" cy="713232"/>
          </a:xfrm>
          <a:prstGeom prst="ellipse">
            <a:avLst/>
          </a:prstGeom>
          <a:solidFill>
            <a:srgbClr val="CF9B4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777240" y="3090672"/>
            <a:ext cx="713232" cy="411480"/>
          </a:xfrm>
          <a:prstGeom prst="rect">
            <a:avLst/>
          </a:prstGeom>
          <a:noFill/>
        </p:spPr>
        <p:txBody>
          <a:bodyPr wrap="none">
            <a:spAutoFit/>
          </a:bodyPr>
          <a:lstStyle/>
          <a:p>
            <a:pPr algn="ctr"/>
            <a:r>
              <a:rPr sz="2000">
                <a:solidFill>
                  <a:srgbClr val="FFFFFF"/>
                </a:solidFill>
                <a:latin typeface="Segoe UI Symbol"/>
              </a:rPr>
              <a:t>☼</a:t>
            </a:r>
          </a:p>
        </p:txBody>
      </p:sp>
      <p:sp>
        <p:nvSpPr>
          <p:cNvPr id="9" name="TextBox 8"/>
          <p:cNvSpPr txBox="1"/>
          <p:nvPr/>
        </p:nvSpPr>
        <p:spPr>
          <a:xfrm>
            <a:off x="1618488" y="2999232"/>
            <a:ext cx="2468880" cy="822960"/>
          </a:xfrm>
          <a:prstGeom prst="rect">
            <a:avLst/>
          </a:prstGeom>
          <a:noFill/>
        </p:spPr>
        <p:txBody>
          <a:bodyPr wrap="square">
            <a:spAutoFit/>
          </a:bodyPr>
          <a:lstStyle/>
          <a:p>
            <a:r>
              <a:rPr b="1" sz="1600">
                <a:solidFill>
                  <a:srgbClr val="FAF4E8"/>
                </a:solidFill>
                <a:latin typeface="Georgia"/>
              </a:rPr>
              <a:t>Feel</a:t>
            </a:r>
          </a:p>
          <a:p>
            <a:r>
              <a:rPr sz="1050">
                <a:solidFill>
                  <a:srgbClr val="ECE0CD"/>
                </a:solidFill>
                <a:latin typeface="Aptos"/>
              </a:rPr>
              <a:t>A quiet confidence that peace is given, not manufactured.</a:t>
            </a:r>
          </a:p>
        </p:txBody>
      </p:sp>
      <p:sp>
        <p:nvSpPr>
          <p:cNvPr id="10" name="Oval 9"/>
          <p:cNvSpPr/>
          <p:nvPr/>
        </p:nvSpPr>
        <p:spPr>
          <a:xfrm>
            <a:off x="777240" y="4206240"/>
            <a:ext cx="713232" cy="713232"/>
          </a:xfrm>
          <a:prstGeom prst="ellipse">
            <a:avLst/>
          </a:prstGeom>
          <a:solidFill>
            <a:srgbClr val="CF9B4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777240" y="4279392"/>
            <a:ext cx="713232" cy="411480"/>
          </a:xfrm>
          <a:prstGeom prst="rect">
            <a:avLst/>
          </a:prstGeom>
          <a:noFill/>
        </p:spPr>
        <p:txBody>
          <a:bodyPr wrap="none">
            <a:spAutoFit/>
          </a:bodyPr>
          <a:lstStyle/>
          <a:p>
            <a:pPr algn="ctr"/>
            <a:r>
              <a:rPr sz="2000">
                <a:solidFill>
                  <a:srgbClr val="FFFFFF"/>
                </a:solidFill>
                <a:latin typeface="Segoe UI Symbol"/>
              </a:rPr>
              <a:t>✚</a:t>
            </a:r>
          </a:p>
        </p:txBody>
      </p:sp>
      <p:sp>
        <p:nvSpPr>
          <p:cNvPr id="12" name="TextBox 11"/>
          <p:cNvSpPr txBox="1"/>
          <p:nvPr/>
        </p:nvSpPr>
        <p:spPr>
          <a:xfrm>
            <a:off x="1618488" y="4187952"/>
            <a:ext cx="2468880" cy="822960"/>
          </a:xfrm>
          <a:prstGeom prst="rect">
            <a:avLst/>
          </a:prstGeom>
          <a:noFill/>
        </p:spPr>
        <p:txBody>
          <a:bodyPr wrap="square">
            <a:spAutoFit/>
          </a:bodyPr>
          <a:lstStyle/>
          <a:p>
            <a:r>
              <a:rPr b="1" sz="1600">
                <a:solidFill>
                  <a:srgbClr val="FAF4E8"/>
                </a:solidFill>
                <a:latin typeface="Georgia"/>
              </a:rPr>
              <a:t>Practice</a:t>
            </a:r>
          </a:p>
          <a:p>
            <a:r>
              <a:rPr sz="1050">
                <a:solidFill>
                  <a:srgbClr val="ECE0CD"/>
                </a:solidFill>
                <a:latin typeface="Aptos"/>
              </a:rPr>
              <a:t>Bring fear, pain, and weakness to Christ in prayer.</a:t>
            </a:r>
          </a:p>
        </p:txBody>
      </p:sp>
      <p:sp>
        <p:nvSpPr>
          <p:cNvPr id="13" name="TextBox 12"/>
          <p:cNvSpPr txBox="1"/>
          <p:nvPr/>
        </p:nvSpPr>
        <p:spPr>
          <a:xfrm>
            <a:off x="411480" y="6528816"/>
            <a:ext cx="7772400" cy="201168"/>
          </a:xfrm>
          <a:prstGeom prst="rect">
            <a:avLst/>
          </a:prstGeom>
          <a:noFill/>
        </p:spPr>
        <p:txBody>
          <a:bodyPr wrap="none">
            <a:spAutoFit/>
          </a:bodyPr>
          <a:lstStyle/>
          <a:p>
            <a:r>
              <a:rPr sz="850">
                <a:solidFill>
                  <a:srgbClr val="F5EEE1"/>
                </a:solidFill>
                <a:latin typeface="Aptos"/>
              </a:rPr>
              <a:t>Prepared for teaching and small group use - hymninfo.com</a:t>
            </a:r>
          </a:p>
        </p:txBody>
      </p:sp>
      <p:sp>
        <p:nvSpPr>
          <p:cNvPr id="14" name="TextBox 13"/>
          <p:cNvSpPr txBox="1"/>
          <p:nvPr/>
        </p:nvSpPr>
        <p:spPr>
          <a:xfrm>
            <a:off x="11155680" y="6510528"/>
            <a:ext cx="594360" cy="228600"/>
          </a:xfrm>
          <a:prstGeom prst="rect">
            <a:avLst/>
          </a:prstGeom>
          <a:noFill/>
        </p:spPr>
        <p:txBody>
          <a:bodyPr wrap="none">
            <a:spAutoFit/>
          </a:bodyPr>
          <a:lstStyle/>
          <a:p>
            <a:pPr algn="r"/>
            <a:r>
              <a:rPr sz="850">
                <a:solidFill>
                  <a:srgbClr val="F5EEE1"/>
                </a:solidFill>
                <a:latin typeface="Aptos"/>
              </a:rPr>
              <a:t>02</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bg>
      <p:bgPr>
        <a:solidFill>
          <a:srgbClr val="202630"/>
        </a:solidFill>
        <a:effectLst/>
      </p:bgPr>
    </p:bg>
    <p:spTree>
      <p:nvGrpSpPr>
        <p:cNvPr id="1" name=""/>
        <p:cNvGrpSpPr/>
        <p:nvPr/>
      </p:nvGrpSpPr>
      <p:grpSpPr/>
      <p:pic>
        <p:nvPicPr>
          <p:cNvPr id="2" name="Picture 1" descr="visual_3_side.jpg"/>
          <p:cNvPicPr>
            <a:picLocks noChangeAspect="1"/>
          </p:cNvPicPr>
          <p:nvPr/>
        </p:nvPicPr>
        <p:blipFill>
          <a:blip r:embed="rId2"/>
          <a:stretch>
            <a:fillRect/>
          </a:stretch>
        </p:blipFill>
        <p:spPr>
          <a:xfrm>
            <a:off x="6629400" y="0"/>
            <a:ext cx="5559552" cy="6858000"/>
          </a:xfrm>
          <a:prstGeom prst="rect">
            <a:avLst/>
          </a:prstGeom>
        </p:spPr>
      </p:pic>
      <p:sp>
        <p:nvSpPr>
          <p:cNvPr id="3" name="Rectangle 2"/>
          <p:cNvSpPr/>
          <p:nvPr/>
        </p:nvSpPr>
        <p:spPr>
          <a:xfrm>
            <a:off x="0" y="0"/>
            <a:ext cx="6720840" cy="6858000"/>
          </a:xfrm>
          <a:prstGeom prst="rect">
            <a:avLst/>
          </a:prstGeom>
          <a:solidFill>
            <a:srgbClr val="1C222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66928" y="457200"/>
            <a:ext cx="5577840" cy="914400"/>
          </a:xfrm>
          <a:prstGeom prst="rect">
            <a:avLst/>
          </a:prstGeom>
          <a:noFill/>
        </p:spPr>
        <p:txBody>
          <a:bodyPr wrap="square" lIns="0" rIns="0" tIns="0" bIns="0">
            <a:spAutoFit/>
          </a:bodyPr>
          <a:lstStyle/>
          <a:p>
            <a:pPr algn="l"/>
            <a:r>
              <a:rPr sz="3300" b="1">
                <a:solidFill>
                  <a:srgbClr val="FFFFFF"/>
                </a:solidFill>
                <a:latin typeface="Georgia"/>
              </a:rPr>
              <a:t>Hymn Identity</a:t>
            </a:r>
          </a:p>
        </p:txBody>
      </p:sp>
      <p:sp>
        <p:nvSpPr>
          <p:cNvPr id="5" name="TextBox 4"/>
          <p:cNvSpPr txBox="1"/>
          <p:nvPr/>
        </p:nvSpPr>
        <p:spPr>
          <a:xfrm>
            <a:off x="658368" y="1508760"/>
            <a:ext cx="5440680" cy="3931920"/>
          </a:xfrm>
          <a:prstGeom prst="rect">
            <a:avLst/>
          </a:prstGeom>
          <a:noFill/>
        </p:spPr>
        <p:txBody>
          <a:bodyPr wrap="square" lIns="54864" rIns="54864" tIns="18288" bIns="18288">
            <a:normAutofit/>
          </a:bodyPr>
          <a:lstStyle/>
          <a:p>
            <a:pPr>
              <a:spcAft>
                <a:spcPts val="700"/>
              </a:spcAft>
            </a:pPr>
            <a:r>
              <a:rPr sz="1600">
                <a:solidFill>
                  <a:srgbClr val="FAF4E8"/>
                </a:solidFill>
                <a:latin typeface="Aptos"/>
              </a:rPr>
              <a:t>• Title: Thou Hidden Source of Calm Repose</a:t>
            </a:r>
          </a:p>
          <a:p>
            <a:pPr>
              <a:spcAft>
                <a:spcPts val="700"/>
              </a:spcAft>
            </a:pPr>
            <a:r>
              <a:rPr sz="1600">
                <a:solidFill>
                  <a:srgbClr val="FAF4E8"/>
                </a:solidFill>
                <a:latin typeface="Aptos"/>
              </a:rPr>
              <a:t>• First line: Thou hidden source of calm repose</a:t>
            </a:r>
          </a:p>
          <a:p>
            <a:pPr>
              <a:spcAft>
                <a:spcPts val="700"/>
              </a:spcAft>
            </a:pPr>
            <a:r>
              <a:rPr sz="1600">
                <a:solidFill>
                  <a:srgbClr val="FAF4E8"/>
                </a:solidFill>
                <a:latin typeface="Aptos"/>
              </a:rPr>
              <a:t>• Text: Charles Wesley, published 1749</a:t>
            </a:r>
          </a:p>
          <a:p>
            <a:pPr>
              <a:spcAft>
                <a:spcPts val="700"/>
              </a:spcAft>
            </a:pPr>
            <a:r>
              <a:rPr sz="1600">
                <a:solidFill>
                  <a:srgbClr val="FAF4E8"/>
                </a:solidFill>
                <a:latin typeface="Aptos"/>
              </a:rPr>
              <a:t>• Tune: ST. PETERSBURG, commonly attributed to Dimitri S. Bortniansky</a:t>
            </a:r>
          </a:p>
          <a:p>
            <a:pPr>
              <a:spcAft>
                <a:spcPts val="700"/>
              </a:spcAft>
            </a:pPr>
            <a:r>
              <a:rPr sz="1600">
                <a:solidFill>
                  <a:srgbClr val="FAF4E8"/>
                </a:solidFill>
                <a:latin typeface="Aptos"/>
              </a:rPr>
              <a:t>• Meter: 8.8.8.8.8.8</a:t>
            </a:r>
          </a:p>
          <a:p>
            <a:pPr>
              <a:spcAft>
                <a:spcPts val="700"/>
              </a:spcAft>
            </a:pPr>
            <a:r>
              <a:rPr sz="1600">
                <a:solidFill>
                  <a:srgbClr val="FAF4E8"/>
                </a:solidFill>
                <a:latin typeface="Aptos"/>
              </a:rPr>
              <a:t>• A Wesleyan devotional hymn of consolation, trust, and Christ’s sufficiency.</a:t>
            </a:r>
          </a:p>
        </p:txBody>
      </p:sp>
      <p:sp>
        <p:nvSpPr>
          <p:cNvPr id="6" name="Rounded Rectangle 5"/>
          <p:cNvSpPr/>
          <p:nvPr/>
        </p:nvSpPr>
        <p:spPr>
          <a:xfrm>
            <a:off x="658368" y="5413248"/>
            <a:ext cx="5349240" cy="658368"/>
          </a:xfrm>
          <a:prstGeom prst="roundRect">
            <a:avLst/>
          </a:prstGeom>
          <a:solidFill>
            <a:srgbClr val="432A19"/>
          </a:solidFill>
          <a:ln>
            <a:solidFill>
              <a:srgbClr val="CF9B40"/>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868680" y="5532120"/>
            <a:ext cx="4892040" cy="365760"/>
          </a:xfrm>
          <a:prstGeom prst="rect">
            <a:avLst/>
          </a:prstGeom>
          <a:noFill/>
        </p:spPr>
        <p:txBody>
          <a:bodyPr wrap="none">
            <a:spAutoFit/>
          </a:bodyPr>
          <a:lstStyle/>
          <a:p>
            <a:pPr algn="ctr"/>
            <a:r>
              <a:rPr i="1" sz="1500">
                <a:solidFill>
                  <a:srgbClr val="ECE0CD"/>
                </a:solidFill>
                <a:latin typeface="Georgia"/>
              </a:rPr>
              <a:t>My rest in toil, my ease in pain</a:t>
            </a:r>
          </a:p>
        </p:txBody>
      </p:sp>
      <p:sp>
        <p:nvSpPr>
          <p:cNvPr id="8" name="TextBox 7"/>
          <p:cNvSpPr txBox="1"/>
          <p:nvPr/>
        </p:nvSpPr>
        <p:spPr>
          <a:xfrm>
            <a:off x="411480" y="6528816"/>
            <a:ext cx="7772400" cy="201168"/>
          </a:xfrm>
          <a:prstGeom prst="rect">
            <a:avLst/>
          </a:prstGeom>
          <a:noFill/>
        </p:spPr>
        <p:txBody>
          <a:bodyPr wrap="none">
            <a:spAutoFit/>
          </a:bodyPr>
          <a:lstStyle/>
          <a:p>
            <a:r>
              <a:rPr sz="850">
                <a:solidFill>
                  <a:srgbClr val="F5EEE1"/>
                </a:solidFill>
                <a:latin typeface="Aptos"/>
              </a:rPr>
              <a:t>Prepared for teaching and small group use - hymninfo.com</a:t>
            </a:r>
          </a:p>
        </p:txBody>
      </p:sp>
      <p:sp>
        <p:nvSpPr>
          <p:cNvPr id="9" name="TextBox 8"/>
          <p:cNvSpPr txBox="1"/>
          <p:nvPr/>
        </p:nvSpPr>
        <p:spPr>
          <a:xfrm>
            <a:off x="11155680" y="6510528"/>
            <a:ext cx="594360" cy="228600"/>
          </a:xfrm>
          <a:prstGeom prst="rect">
            <a:avLst/>
          </a:prstGeom>
          <a:noFill/>
        </p:spPr>
        <p:txBody>
          <a:bodyPr wrap="none">
            <a:spAutoFit/>
          </a:bodyPr>
          <a:lstStyle/>
          <a:p>
            <a:pPr algn="r"/>
            <a:r>
              <a:rPr sz="850">
                <a:solidFill>
                  <a:srgbClr val="F5EEE1"/>
                </a:solidFill>
                <a:latin typeface="Aptos"/>
              </a:rPr>
              <a:t>03</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bg>
      <p:bgPr>
        <a:solidFill>
          <a:srgbClr val="202630"/>
        </a:solidFill>
        <a:effectLst/>
      </p:bgPr>
    </p:bg>
    <p:spTree>
      <p:nvGrpSpPr>
        <p:cNvPr id="1" name=""/>
        <p:cNvGrpSpPr/>
        <p:nvPr/>
      </p:nvGrpSpPr>
      <p:grpSpPr/>
      <p:pic>
        <p:nvPicPr>
          <p:cNvPr id="2" name="Picture 1" descr="visual_4_side.jpg"/>
          <p:cNvPicPr>
            <a:picLocks noChangeAspect="1"/>
          </p:cNvPicPr>
          <p:nvPr/>
        </p:nvPicPr>
        <p:blipFill>
          <a:blip r:embed="rId2"/>
          <a:stretch>
            <a:fillRect/>
          </a:stretch>
        </p:blipFill>
        <p:spPr>
          <a:xfrm>
            <a:off x="6629400" y="0"/>
            <a:ext cx="5559552" cy="6858000"/>
          </a:xfrm>
          <a:prstGeom prst="rect">
            <a:avLst/>
          </a:prstGeom>
        </p:spPr>
      </p:pic>
      <p:sp>
        <p:nvSpPr>
          <p:cNvPr id="3" name="Rectangle 2"/>
          <p:cNvSpPr/>
          <p:nvPr/>
        </p:nvSpPr>
        <p:spPr>
          <a:xfrm>
            <a:off x="0" y="0"/>
            <a:ext cx="6720840" cy="6858000"/>
          </a:xfrm>
          <a:prstGeom prst="rect">
            <a:avLst/>
          </a:prstGeom>
          <a:solidFill>
            <a:srgbClr val="1C222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66928" y="457200"/>
            <a:ext cx="5577840" cy="914400"/>
          </a:xfrm>
          <a:prstGeom prst="rect">
            <a:avLst/>
          </a:prstGeom>
          <a:noFill/>
        </p:spPr>
        <p:txBody>
          <a:bodyPr wrap="square" lIns="0" rIns="0" tIns="0" bIns="0">
            <a:spAutoFit/>
          </a:bodyPr>
          <a:lstStyle/>
          <a:p>
            <a:pPr algn="l"/>
            <a:r>
              <a:rPr sz="3300" b="1">
                <a:solidFill>
                  <a:srgbClr val="FFFFFF"/>
                </a:solidFill>
                <a:latin typeface="Georgia"/>
              </a:rPr>
              <a:t>Historical Background</a:t>
            </a:r>
          </a:p>
        </p:txBody>
      </p:sp>
      <p:sp>
        <p:nvSpPr>
          <p:cNvPr id="5" name="TextBox 4"/>
          <p:cNvSpPr txBox="1"/>
          <p:nvPr/>
        </p:nvSpPr>
        <p:spPr>
          <a:xfrm>
            <a:off x="658368" y="1508760"/>
            <a:ext cx="5440680" cy="3931920"/>
          </a:xfrm>
          <a:prstGeom prst="rect">
            <a:avLst/>
          </a:prstGeom>
          <a:noFill/>
        </p:spPr>
        <p:txBody>
          <a:bodyPr wrap="square" lIns="54864" rIns="54864" tIns="18288" bIns="18288">
            <a:normAutofit/>
          </a:bodyPr>
          <a:lstStyle/>
          <a:p>
            <a:pPr>
              <a:spcAft>
                <a:spcPts val="700"/>
              </a:spcAft>
            </a:pPr>
            <a:r>
              <a:rPr sz="1600">
                <a:solidFill>
                  <a:srgbClr val="FAF4E8"/>
                </a:solidFill>
                <a:latin typeface="Aptos"/>
              </a:rPr>
              <a:t>• The hymn belongs to the devotional stream of eighteenth-century Methodism.</a:t>
            </a:r>
          </a:p>
          <a:p>
            <a:pPr>
              <a:spcAft>
                <a:spcPts val="700"/>
              </a:spcAft>
            </a:pPr>
            <a:r>
              <a:rPr sz="1600">
                <a:solidFill>
                  <a:srgbClr val="FAF4E8"/>
                </a:solidFill>
                <a:latin typeface="Aptos"/>
              </a:rPr>
              <a:t>• Its language joins biblical doctrine with personal prayer.</a:t>
            </a:r>
          </a:p>
          <a:p>
            <a:pPr>
              <a:spcAft>
                <a:spcPts val="700"/>
              </a:spcAft>
            </a:pPr>
            <a:r>
              <a:rPr sz="1600">
                <a:solidFill>
                  <a:srgbClr val="FAF4E8"/>
                </a:solidFill>
                <a:latin typeface="Aptos"/>
              </a:rPr>
              <a:t>• The text names Christ as refuge, pardon, holiness, peace, and final hope.</a:t>
            </a:r>
          </a:p>
          <a:p>
            <a:pPr>
              <a:spcAft>
                <a:spcPts val="700"/>
              </a:spcAft>
            </a:pPr>
            <a:r>
              <a:rPr sz="1600">
                <a:solidFill>
                  <a:srgbClr val="FAF4E8"/>
                </a:solidFill>
                <a:latin typeface="Aptos"/>
              </a:rPr>
              <a:t>• ST. PETERSBURG gives the words a dignified, serene musical setting.</a:t>
            </a:r>
          </a:p>
        </p:txBody>
      </p:sp>
      <p:sp>
        <p:nvSpPr>
          <p:cNvPr id="6" name="TextBox 5"/>
          <p:cNvSpPr txBox="1"/>
          <p:nvPr/>
        </p:nvSpPr>
        <p:spPr>
          <a:xfrm>
            <a:off x="411480" y="6528816"/>
            <a:ext cx="7772400" cy="201168"/>
          </a:xfrm>
          <a:prstGeom prst="rect">
            <a:avLst/>
          </a:prstGeom>
          <a:noFill/>
        </p:spPr>
        <p:txBody>
          <a:bodyPr wrap="none">
            <a:spAutoFit/>
          </a:bodyPr>
          <a:lstStyle/>
          <a:p>
            <a:r>
              <a:rPr sz="850">
                <a:solidFill>
                  <a:srgbClr val="F5EEE1"/>
                </a:solidFill>
                <a:latin typeface="Aptos"/>
              </a:rPr>
              <a:t>Prepared for teaching and small group use - hymninfo.com</a:t>
            </a:r>
          </a:p>
        </p:txBody>
      </p:sp>
      <p:sp>
        <p:nvSpPr>
          <p:cNvPr id="7" name="TextBox 6"/>
          <p:cNvSpPr txBox="1"/>
          <p:nvPr/>
        </p:nvSpPr>
        <p:spPr>
          <a:xfrm>
            <a:off x="11155680" y="6510528"/>
            <a:ext cx="594360" cy="228600"/>
          </a:xfrm>
          <a:prstGeom prst="rect">
            <a:avLst/>
          </a:prstGeom>
          <a:noFill/>
        </p:spPr>
        <p:txBody>
          <a:bodyPr wrap="none">
            <a:spAutoFit/>
          </a:bodyPr>
          <a:lstStyle/>
          <a:p>
            <a:pPr algn="r"/>
            <a:r>
              <a:rPr sz="850">
                <a:solidFill>
                  <a:srgbClr val="F5EEE1"/>
                </a:solidFill>
                <a:latin typeface="Aptos"/>
              </a:rPr>
              <a:t>04</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visual_1.jpg"/>
          <p:cNvPicPr>
            <a:picLocks noChangeAspect="1"/>
          </p:cNvPicPr>
          <p:nvPr/>
        </p:nvPicPr>
        <p:blipFill>
          <a:blip r:embed="rId2"/>
          <a:stretch>
            <a:fillRect/>
          </a:stretch>
        </p:blipFill>
        <p:spPr>
          <a:xfrm>
            <a:off x="0" y="0"/>
            <a:ext cx="12191695" cy="6858000"/>
          </a:xfrm>
          <a:prstGeom prst="rect">
            <a:avLst/>
          </a:prstGeom>
        </p:spPr>
      </p:pic>
      <p:sp>
        <p:nvSpPr>
          <p:cNvPr id="3" name="TextBox 2"/>
          <p:cNvSpPr txBox="1"/>
          <p:nvPr/>
        </p:nvSpPr>
        <p:spPr>
          <a:xfrm>
            <a:off x="548640" y="384048"/>
            <a:ext cx="5852160" cy="914400"/>
          </a:xfrm>
          <a:prstGeom prst="rect">
            <a:avLst/>
          </a:prstGeom>
          <a:noFill/>
        </p:spPr>
        <p:txBody>
          <a:bodyPr wrap="square" lIns="0" rIns="0" tIns="0" bIns="0">
            <a:spAutoFit/>
          </a:bodyPr>
          <a:lstStyle/>
          <a:p>
            <a:pPr algn="l"/>
            <a:r>
              <a:rPr sz="3300" b="1">
                <a:solidFill>
                  <a:srgbClr val="FFFFFF"/>
                </a:solidFill>
                <a:latin typeface="Georgia"/>
              </a:rPr>
              <a:t>Why This Hymn Matters Today</a:t>
            </a:r>
          </a:p>
        </p:txBody>
      </p:sp>
      <p:sp>
        <p:nvSpPr>
          <p:cNvPr id="4" name="Rounded Rectangle 3"/>
          <p:cNvSpPr/>
          <p:nvPr/>
        </p:nvSpPr>
        <p:spPr>
          <a:xfrm>
            <a:off x="530352" y="1444752"/>
            <a:ext cx="5760720" cy="4526280"/>
          </a:xfrm>
          <a:prstGeom prst="roundRect">
            <a:avLst/>
          </a:prstGeom>
          <a:solidFill>
            <a:srgbClr val="151920"/>
          </a:solidFill>
          <a:ln>
            <a:solidFill>
              <a:srgbClr val="CF9B40"/>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822960" y="1783080"/>
            <a:ext cx="5074920" cy="3703320"/>
          </a:xfrm>
          <a:prstGeom prst="rect">
            <a:avLst/>
          </a:prstGeom>
          <a:noFill/>
        </p:spPr>
        <p:txBody>
          <a:bodyPr wrap="square" lIns="54864" rIns="54864" tIns="18288" bIns="18288">
            <a:normAutofit/>
          </a:bodyPr>
          <a:lstStyle/>
          <a:p>
            <a:pPr>
              <a:spcAft>
                <a:spcPts val="700"/>
              </a:spcAft>
            </a:pPr>
            <a:r>
              <a:rPr sz="1700">
                <a:solidFill>
                  <a:srgbClr val="FAF4E8"/>
                </a:solidFill>
                <a:latin typeface="Aptos"/>
              </a:rPr>
              <a:t>• It gives anxious hearts words for prayer.</a:t>
            </a:r>
          </a:p>
          <a:p>
            <a:pPr>
              <a:spcAft>
                <a:spcPts val="700"/>
              </a:spcAft>
            </a:pPr>
            <a:r>
              <a:rPr sz="1700">
                <a:solidFill>
                  <a:srgbClr val="FAF4E8"/>
                </a:solidFill>
                <a:latin typeface="Aptos"/>
              </a:rPr>
              <a:t>• It teaches that peace is found in Christ, not in control.</a:t>
            </a:r>
          </a:p>
          <a:p>
            <a:pPr>
              <a:spcAft>
                <a:spcPts val="700"/>
              </a:spcAft>
            </a:pPr>
            <a:r>
              <a:rPr sz="1700">
                <a:solidFill>
                  <a:srgbClr val="FAF4E8"/>
                </a:solidFill>
                <a:latin typeface="Aptos"/>
              </a:rPr>
              <a:t>• It comforts the weary without pretending life is easy.</a:t>
            </a:r>
          </a:p>
          <a:p>
            <a:pPr>
              <a:spcAft>
                <a:spcPts val="700"/>
              </a:spcAft>
            </a:pPr>
            <a:r>
              <a:rPr sz="1700">
                <a:solidFill>
                  <a:srgbClr val="FAF4E8"/>
                </a:solidFill>
                <a:latin typeface="Aptos"/>
              </a:rPr>
              <a:t>• It leads worshipers from inner turmoil to settled trust.</a:t>
            </a:r>
          </a:p>
        </p:txBody>
      </p:sp>
      <p:sp>
        <p:nvSpPr>
          <p:cNvPr id="6" name="Oval 5"/>
          <p:cNvSpPr/>
          <p:nvPr/>
        </p:nvSpPr>
        <p:spPr>
          <a:xfrm>
            <a:off x="6812280" y="5303520"/>
            <a:ext cx="713232" cy="713232"/>
          </a:xfrm>
          <a:prstGeom prst="ellipse">
            <a:avLst/>
          </a:prstGeom>
          <a:solidFill>
            <a:srgbClr val="CF9B4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6812280" y="5376672"/>
            <a:ext cx="713232" cy="411480"/>
          </a:xfrm>
          <a:prstGeom prst="rect">
            <a:avLst/>
          </a:prstGeom>
          <a:noFill/>
        </p:spPr>
        <p:txBody>
          <a:bodyPr wrap="none">
            <a:spAutoFit/>
          </a:bodyPr>
          <a:lstStyle/>
          <a:p>
            <a:pPr algn="ctr"/>
            <a:r>
              <a:rPr sz="2000">
                <a:solidFill>
                  <a:srgbClr val="FFFFFF"/>
                </a:solidFill>
                <a:latin typeface="Segoe UI Symbol"/>
              </a:rPr>
              <a:t>☁</a:t>
            </a:r>
          </a:p>
        </p:txBody>
      </p:sp>
      <p:sp>
        <p:nvSpPr>
          <p:cNvPr id="8" name="TextBox 7"/>
          <p:cNvSpPr txBox="1"/>
          <p:nvPr/>
        </p:nvSpPr>
        <p:spPr>
          <a:xfrm>
            <a:off x="7653528" y="5285232"/>
            <a:ext cx="2468880" cy="822960"/>
          </a:xfrm>
          <a:prstGeom prst="rect">
            <a:avLst/>
          </a:prstGeom>
          <a:noFill/>
        </p:spPr>
        <p:txBody>
          <a:bodyPr wrap="square">
            <a:spAutoFit/>
          </a:bodyPr>
          <a:lstStyle/>
          <a:p>
            <a:r>
              <a:rPr b="1" sz="1600">
                <a:solidFill>
                  <a:srgbClr val="FAF4E8"/>
                </a:solidFill>
                <a:latin typeface="Georgia"/>
              </a:rPr>
              <a:t>Pastoral center</a:t>
            </a:r>
          </a:p>
          <a:p>
            <a:r>
              <a:rPr sz="1050">
                <a:solidFill>
                  <a:srgbClr val="ECE0CD"/>
                </a:solidFill>
                <a:latin typeface="Aptos"/>
              </a:rPr>
              <a:t>Christ is sufficient in every condition.</a:t>
            </a:r>
          </a:p>
        </p:txBody>
      </p:sp>
      <p:sp>
        <p:nvSpPr>
          <p:cNvPr id="9" name="TextBox 8"/>
          <p:cNvSpPr txBox="1"/>
          <p:nvPr/>
        </p:nvSpPr>
        <p:spPr>
          <a:xfrm>
            <a:off x="411480" y="6528816"/>
            <a:ext cx="7772400" cy="201168"/>
          </a:xfrm>
          <a:prstGeom prst="rect">
            <a:avLst/>
          </a:prstGeom>
          <a:noFill/>
        </p:spPr>
        <p:txBody>
          <a:bodyPr wrap="none">
            <a:spAutoFit/>
          </a:bodyPr>
          <a:lstStyle/>
          <a:p>
            <a:r>
              <a:rPr sz="850">
                <a:solidFill>
                  <a:srgbClr val="F5EEE1"/>
                </a:solidFill>
                <a:latin typeface="Aptos"/>
              </a:rPr>
              <a:t>Prepared for teaching and small group use - hymninfo.com</a:t>
            </a:r>
          </a:p>
        </p:txBody>
      </p:sp>
      <p:sp>
        <p:nvSpPr>
          <p:cNvPr id="10" name="TextBox 9"/>
          <p:cNvSpPr txBox="1"/>
          <p:nvPr/>
        </p:nvSpPr>
        <p:spPr>
          <a:xfrm>
            <a:off x="11155680" y="6510528"/>
            <a:ext cx="594360" cy="228600"/>
          </a:xfrm>
          <a:prstGeom prst="rect">
            <a:avLst/>
          </a:prstGeom>
          <a:noFill/>
        </p:spPr>
        <p:txBody>
          <a:bodyPr wrap="none">
            <a:spAutoFit/>
          </a:bodyPr>
          <a:lstStyle/>
          <a:p>
            <a:pPr algn="r"/>
            <a:r>
              <a:rPr sz="850">
                <a:solidFill>
                  <a:srgbClr val="F5EEE1"/>
                </a:solidFill>
                <a:latin typeface="Aptos"/>
              </a:rPr>
              <a:t>05</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visual_3.jpg"/>
          <p:cNvPicPr>
            <a:picLocks noChangeAspect="1"/>
          </p:cNvPicPr>
          <p:nvPr/>
        </p:nvPicPr>
        <p:blipFill>
          <a:blip r:embed="rId2"/>
          <a:stretch>
            <a:fillRect/>
          </a:stretch>
        </p:blipFill>
        <p:spPr>
          <a:xfrm>
            <a:off x="0" y="0"/>
            <a:ext cx="12191695" cy="6858000"/>
          </a:xfrm>
          <a:prstGeom prst="rect">
            <a:avLst/>
          </a:prstGeom>
        </p:spPr>
      </p:pic>
      <p:sp>
        <p:nvSpPr>
          <p:cNvPr id="3" name="Rectangle 2"/>
          <p:cNvSpPr/>
          <p:nvPr/>
        </p:nvSpPr>
        <p:spPr>
          <a:xfrm>
            <a:off x="685800" y="1965960"/>
            <a:ext cx="8001000" cy="1371600"/>
          </a:xfrm>
          <a:prstGeom prst="rect">
            <a:avLst/>
          </a:prstGeom>
          <a:solidFill>
            <a:srgbClr val="12141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1005840" y="2194560"/>
            <a:ext cx="7406640" cy="914400"/>
          </a:xfrm>
          <a:prstGeom prst="rect">
            <a:avLst/>
          </a:prstGeom>
          <a:noFill/>
        </p:spPr>
        <p:txBody>
          <a:bodyPr wrap="square" lIns="0" rIns="0" tIns="0" bIns="0">
            <a:spAutoFit/>
          </a:bodyPr>
          <a:lstStyle/>
          <a:p>
            <a:pPr algn="l"/>
            <a:r>
              <a:rPr sz="3300" b="1">
                <a:solidFill>
                  <a:srgbClr val="FFFFFF"/>
                </a:solidFill>
                <a:latin typeface="Georgia"/>
              </a:rPr>
              <a:t>Biblical Foundation</a:t>
            </a:r>
          </a:p>
          <a:p>
            <a:pPr algn="l">
              <a:spcBef>
                <a:spcPts val="800"/>
              </a:spcBef>
            </a:pPr>
            <a:r>
              <a:rPr sz="1500">
                <a:solidFill>
                  <a:srgbClr val="ECE0CD"/>
                </a:solidFill>
                <a:latin typeface="Aptos"/>
              </a:rPr>
              <a:t>Christ gives rest to the weary soul</a:t>
            </a:r>
          </a:p>
        </p:txBody>
      </p:sp>
      <p:sp>
        <p:nvSpPr>
          <p:cNvPr id="5" name="TextBox 4"/>
          <p:cNvSpPr txBox="1"/>
          <p:nvPr/>
        </p:nvSpPr>
        <p:spPr>
          <a:xfrm>
            <a:off x="411480" y="6528816"/>
            <a:ext cx="7772400" cy="201168"/>
          </a:xfrm>
          <a:prstGeom prst="rect">
            <a:avLst/>
          </a:prstGeom>
          <a:noFill/>
        </p:spPr>
        <p:txBody>
          <a:bodyPr wrap="none">
            <a:spAutoFit/>
          </a:bodyPr>
          <a:lstStyle/>
          <a:p>
            <a:r>
              <a:rPr sz="850">
                <a:solidFill>
                  <a:srgbClr val="F5EEE1"/>
                </a:solidFill>
                <a:latin typeface="Aptos"/>
              </a:rPr>
              <a:t>Prepared for teaching and small group use - hymninfo.com</a:t>
            </a:r>
          </a:p>
        </p:txBody>
      </p:sp>
      <p:sp>
        <p:nvSpPr>
          <p:cNvPr id="6" name="TextBox 5"/>
          <p:cNvSpPr txBox="1"/>
          <p:nvPr/>
        </p:nvSpPr>
        <p:spPr>
          <a:xfrm>
            <a:off x="11155680" y="6510528"/>
            <a:ext cx="594360" cy="228600"/>
          </a:xfrm>
          <a:prstGeom prst="rect">
            <a:avLst/>
          </a:prstGeom>
          <a:noFill/>
        </p:spPr>
        <p:txBody>
          <a:bodyPr wrap="none">
            <a:spAutoFit/>
          </a:bodyPr>
          <a:lstStyle/>
          <a:p>
            <a:pPr algn="r"/>
            <a:r>
              <a:rPr sz="850">
                <a:solidFill>
                  <a:srgbClr val="F5EEE1"/>
                </a:solidFill>
                <a:latin typeface="Aptos"/>
              </a:rPr>
              <a:t>06</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visual_3.jpg"/>
          <p:cNvPicPr>
            <a:picLocks noChangeAspect="1"/>
          </p:cNvPicPr>
          <p:nvPr/>
        </p:nvPicPr>
        <p:blipFill>
          <a:blip r:embed="rId2"/>
          <a:stretch>
            <a:fillRect/>
          </a:stretch>
        </p:blipFill>
        <p:spPr>
          <a:xfrm>
            <a:off x="0" y="0"/>
            <a:ext cx="12191695" cy="6858000"/>
          </a:xfrm>
          <a:prstGeom prst="rect">
            <a:avLst/>
          </a:prstGeom>
        </p:spPr>
      </p:pic>
      <p:sp>
        <p:nvSpPr>
          <p:cNvPr id="3" name="TextBox 2"/>
          <p:cNvSpPr txBox="1"/>
          <p:nvPr/>
        </p:nvSpPr>
        <p:spPr>
          <a:xfrm>
            <a:off x="548640" y="384048"/>
            <a:ext cx="5852160" cy="914400"/>
          </a:xfrm>
          <a:prstGeom prst="rect">
            <a:avLst/>
          </a:prstGeom>
          <a:noFill/>
        </p:spPr>
        <p:txBody>
          <a:bodyPr wrap="square" lIns="0" rIns="0" tIns="0" bIns="0">
            <a:spAutoFit/>
          </a:bodyPr>
          <a:lstStyle/>
          <a:p>
            <a:pPr algn="l"/>
            <a:r>
              <a:rPr sz="3300" b="1">
                <a:solidFill>
                  <a:srgbClr val="FFFFFF"/>
                </a:solidFill>
                <a:latin typeface="Georgia"/>
              </a:rPr>
              <a:t>Primary Scripture: Matthew 11:28-29</a:t>
            </a:r>
          </a:p>
        </p:txBody>
      </p:sp>
      <p:sp>
        <p:nvSpPr>
          <p:cNvPr id="4" name="Rounded Rectangle 3"/>
          <p:cNvSpPr/>
          <p:nvPr/>
        </p:nvSpPr>
        <p:spPr>
          <a:xfrm>
            <a:off x="530352" y="1444752"/>
            <a:ext cx="5760720" cy="4526280"/>
          </a:xfrm>
          <a:prstGeom prst="roundRect">
            <a:avLst/>
          </a:prstGeom>
          <a:solidFill>
            <a:srgbClr val="151920"/>
          </a:solidFill>
          <a:ln>
            <a:solidFill>
              <a:srgbClr val="CF9B40"/>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822960" y="1783080"/>
            <a:ext cx="5074920" cy="3703320"/>
          </a:xfrm>
          <a:prstGeom prst="rect">
            <a:avLst/>
          </a:prstGeom>
          <a:noFill/>
        </p:spPr>
        <p:txBody>
          <a:bodyPr wrap="square" lIns="54864" rIns="54864" tIns="18288" bIns="18288">
            <a:normAutofit/>
          </a:bodyPr>
          <a:lstStyle/>
          <a:p>
            <a:pPr>
              <a:spcAft>
                <a:spcPts val="700"/>
              </a:spcAft>
            </a:pPr>
            <a:r>
              <a:rPr sz="1700">
                <a:solidFill>
                  <a:srgbClr val="FAF4E8"/>
                </a:solidFill>
                <a:latin typeface="Aptos"/>
              </a:rPr>
              <a:t>• Jesus calls the burdened to himself.</a:t>
            </a:r>
          </a:p>
          <a:p>
            <a:pPr>
              <a:spcAft>
                <a:spcPts val="700"/>
              </a:spcAft>
            </a:pPr>
            <a:r>
              <a:rPr sz="1700">
                <a:solidFill>
                  <a:srgbClr val="FAF4E8"/>
                </a:solidFill>
                <a:latin typeface="Aptos"/>
              </a:rPr>
              <a:t>• The promised rest is personal, not abstract.</a:t>
            </a:r>
          </a:p>
          <a:p>
            <a:pPr>
              <a:spcAft>
                <a:spcPts val="700"/>
              </a:spcAft>
            </a:pPr>
            <a:r>
              <a:rPr sz="1700">
                <a:solidFill>
                  <a:srgbClr val="FAF4E8"/>
                </a:solidFill>
                <a:latin typeface="Aptos"/>
              </a:rPr>
              <a:t>• His gentleness is the ground of the invitation.</a:t>
            </a:r>
          </a:p>
          <a:p>
            <a:pPr>
              <a:spcAft>
                <a:spcPts val="700"/>
              </a:spcAft>
            </a:pPr>
            <a:r>
              <a:rPr sz="1700">
                <a:solidFill>
                  <a:srgbClr val="FAF4E8"/>
                </a:solidFill>
                <a:latin typeface="Aptos"/>
              </a:rPr>
              <a:t>• The hymn turns this gospel invitation into prayer.</a:t>
            </a:r>
          </a:p>
        </p:txBody>
      </p:sp>
      <p:sp>
        <p:nvSpPr>
          <p:cNvPr id="6" name="Oval 5"/>
          <p:cNvSpPr/>
          <p:nvPr/>
        </p:nvSpPr>
        <p:spPr>
          <a:xfrm>
            <a:off x="6812280" y="5303520"/>
            <a:ext cx="713232" cy="713232"/>
          </a:xfrm>
          <a:prstGeom prst="ellipse">
            <a:avLst/>
          </a:prstGeom>
          <a:solidFill>
            <a:srgbClr val="CF9B4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6812280" y="5376672"/>
            <a:ext cx="713232" cy="411480"/>
          </a:xfrm>
          <a:prstGeom prst="rect">
            <a:avLst/>
          </a:prstGeom>
          <a:noFill/>
        </p:spPr>
        <p:txBody>
          <a:bodyPr wrap="none">
            <a:spAutoFit/>
          </a:bodyPr>
          <a:lstStyle/>
          <a:p>
            <a:pPr algn="ctr"/>
            <a:r>
              <a:rPr sz="2000">
                <a:solidFill>
                  <a:srgbClr val="FFFFFF"/>
                </a:solidFill>
                <a:latin typeface="Segoe UI Symbol"/>
              </a:rPr>
              <a:t>✚</a:t>
            </a:r>
          </a:p>
        </p:txBody>
      </p:sp>
      <p:sp>
        <p:nvSpPr>
          <p:cNvPr id="8" name="TextBox 7"/>
          <p:cNvSpPr txBox="1"/>
          <p:nvPr/>
        </p:nvSpPr>
        <p:spPr>
          <a:xfrm>
            <a:off x="7653528" y="5285232"/>
            <a:ext cx="2468880" cy="822960"/>
          </a:xfrm>
          <a:prstGeom prst="rect">
            <a:avLst/>
          </a:prstGeom>
          <a:noFill/>
        </p:spPr>
        <p:txBody>
          <a:bodyPr wrap="square">
            <a:spAutoFit/>
          </a:bodyPr>
          <a:lstStyle/>
          <a:p>
            <a:r>
              <a:rPr b="1" sz="1600">
                <a:solidFill>
                  <a:srgbClr val="FAF4E8"/>
                </a:solidFill>
                <a:latin typeface="Georgia"/>
              </a:rPr>
              <a:t>Come to Christ</a:t>
            </a:r>
          </a:p>
          <a:p>
            <a:r>
              <a:rPr sz="1050">
                <a:solidFill>
                  <a:srgbClr val="ECE0CD"/>
                </a:solidFill>
                <a:latin typeface="Aptos"/>
              </a:rPr>
              <a:t>Rest is received by faith.</a:t>
            </a:r>
          </a:p>
        </p:txBody>
      </p:sp>
      <p:sp>
        <p:nvSpPr>
          <p:cNvPr id="9" name="TextBox 8"/>
          <p:cNvSpPr txBox="1"/>
          <p:nvPr/>
        </p:nvSpPr>
        <p:spPr>
          <a:xfrm>
            <a:off x="411480" y="6528816"/>
            <a:ext cx="7772400" cy="201168"/>
          </a:xfrm>
          <a:prstGeom prst="rect">
            <a:avLst/>
          </a:prstGeom>
          <a:noFill/>
        </p:spPr>
        <p:txBody>
          <a:bodyPr wrap="none">
            <a:spAutoFit/>
          </a:bodyPr>
          <a:lstStyle/>
          <a:p>
            <a:r>
              <a:rPr sz="850">
                <a:solidFill>
                  <a:srgbClr val="F5EEE1"/>
                </a:solidFill>
                <a:latin typeface="Aptos"/>
              </a:rPr>
              <a:t>Prepared for teaching and small group use - hymninfo.com</a:t>
            </a:r>
          </a:p>
        </p:txBody>
      </p:sp>
      <p:sp>
        <p:nvSpPr>
          <p:cNvPr id="10" name="TextBox 9"/>
          <p:cNvSpPr txBox="1"/>
          <p:nvPr/>
        </p:nvSpPr>
        <p:spPr>
          <a:xfrm>
            <a:off x="11155680" y="6510528"/>
            <a:ext cx="594360" cy="228600"/>
          </a:xfrm>
          <a:prstGeom prst="rect">
            <a:avLst/>
          </a:prstGeom>
          <a:noFill/>
        </p:spPr>
        <p:txBody>
          <a:bodyPr wrap="none">
            <a:spAutoFit/>
          </a:bodyPr>
          <a:lstStyle/>
          <a:p>
            <a:pPr algn="r"/>
            <a:r>
              <a:rPr sz="850">
                <a:solidFill>
                  <a:srgbClr val="F5EEE1"/>
                </a:solidFill>
                <a:latin typeface="Aptos"/>
              </a:rPr>
              <a:t>07</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visual_5.jpg"/>
          <p:cNvPicPr>
            <a:picLocks noChangeAspect="1"/>
          </p:cNvPicPr>
          <p:nvPr/>
        </p:nvPicPr>
        <p:blipFill>
          <a:blip r:embed="rId2"/>
          <a:stretch>
            <a:fillRect/>
          </a:stretch>
        </p:blipFill>
        <p:spPr>
          <a:xfrm>
            <a:off x="0" y="0"/>
            <a:ext cx="12191695" cy="6858000"/>
          </a:xfrm>
          <a:prstGeom prst="rect">
            <a:avLst/>
          </a:prstGeom>
        </p:spPr>
      </p:pic>
      <p:sp>
        <p:nvSpPr>
          <p:cNvPr id="3" name="TextBox 2"/>
          <p:cNvSpPr txBox="1"/>
          <p:nvPr/>
        </p:nvSpPr>
        <p:spPr>
          <a:xfrm>
            <a:off x="548640" y="384048"/>
            <a:ext cx="5852160" cy="914400"/>
          </a:xfrm>
          <a:prstGeom prst="rect">
            <a:avLst/>
          </a:prstGeom>
          <a:noFill/>
        </p:spPr>
        <p:txBody>
          <a:bodyPr wrap="square" lIns="0" rIns="0" tIns="0" bIns="0">
            <a:spAutoFit/>
          </a:bodyPr>
          <a:lstStyle/>
          <a:p>
            <a:pPr algn="l"/>
            <a:r>
              <a:rPr sz="3300" b="1">
                <a:solidFill>
                  <a:srgbClr val="FFFFFF"/>
                </a:solidFill>
                <a:latin typeface="Georgia"/>
              </a:rPr>
              <a:t>Supporting Scriptures</a:t>
            </a:r>
          </a:p>
        </p:txBody>
      </p:sp>
      <p:sp>
        <p:nvSpPr>
          <p:cNvPr id="4" name="Rounded Rectangle 3"/>
          <p:cNvSpPr/>
          <p:nvPr/>
        </p:nvSpPr>
        <p:spPr>
          <a:xfrm>
            <a:off x="530352" y="1444752"/>
            <a:ext cx="5760720" cy="4526280"/>
          </a:xfrm>
          <a:prstGeom prst="roundRect">
            <a:avLst/>
          </a:prstGeom>
          <a:solidFill>
            <a:srgbClr val="151920"/>
          </a:solidFill>
          <a:ln>
            <a:solidFill>
              <a:srgbClr val="CF9B40"/>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822960" y="1783080"/>
            <a:ext cx="5074920" cy="3703320"/>
          </a:xfrm>
          <a:prstGeom prst="rect">
            <a:avLst/>
          </a:prstGeom>
          <a:noFill/>
        </p:spPr>
        <p:txBody>
          <a:bodyPr wrap="square" lIns="54864" rIns="54864" tIns="18288" bIns="18288">
            <a:normAutofit/>
          </a:bodyPr>
          <a:lstStyle/>
          <a:p>
            <a:pPr>
              <a:spcAft>
                <a:spcPts val="700"/>
              </a:spcAft>
            </a:pPr>
            <a:r>
              <a:rPr sz="1700">
                <a:solidFill>
                  <a:srgbClr val="FAF4E8"/>
                </a:solidFill>
                <a:latin typeface="Aptos"/>
              </a:rPr>
              <a:t>• Psalm 46: God is refuge and strength.</a:t>
            </a:r>
          </a:p>
          <a:p>
            <a:pPr>
              <a:spcAft>
                <a:spcPts val="700"/>
              </a:spcAft>
            </a:pPr>
            <a:r>
              <a:rPr sz="1700">
                <a:solidFill>
                  <a:srgbClr val="FAF4E8"/>
                </a:solidFill>
                <a:latin typeface="Aptos"/>
              </a:rPr>
              <a:t>• Isaiah 26:3: steadfast trust is kept in peace.</a:t>
            </a:r>
          </a:p>
          <a:p>
            <a:pPr>
              <a:spcAft>
                <a:spcPts val="700"/>
              </a:spcAft>
            </a:pPr>
            <a:r>
              <a:rPr sz="1700">
                <a:solidFill>
                  <a:srgbClr val="FAF4E8"/>
                </a:solidFill>
                <a:latin typeface="Aptos"/>
              </a:rPr>
              <a:t>• John 14:27: Christ gives peace unlike the world’s peace.</a:t>
            </a:r>
          </a:p>
          <a:p>
            <a:pPr>
              <a:spcAft>
                <a:spcPts val="700"/>
              </a:spcAft>
            </a:pPr>
            <a:r>
              <a:rPr sz="1700">
                <a:solidFill>
                  <a:srgbClr val="FAF4E8"/>
                </a:solidFill>
                <a:latin typeface="Aptos"/>
              </a:rPr>
              <a:t>• Hebrews 4:9-11: present rest points toward final rest with God.</a:t>
            </a:r>
          </a:p>
        </p:txBody>
      </p:sp>
      <p:sp>
        <p:nvSpPr>
          <p:cNvPr id="6" name="Oval 5"/>
          <p:cNvSpPr/>
          <p:nvPr/>
        </p:nvSpPr>
        <p:spPr>
          <a:xfrm>
            <a:off x="6812280" y="5303520"/>
            <a:ext cx="713232" cy="713232"/>
          </a:xfrm>
          <a:prstGeom prst="ellipse">
            <a:avLst/>
          </a:prstGeom>
          <a:solidFill>
            <a:srgbClr val="CF9B4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6812280" y="5376672"/>
            <a:ext cx="713232" cy="411480"/>
          </a:xfrm>
          <a:prstGeom prst="rect">
            <a:avLst/>
          </a:prstGeom>
          <a:noFill/>
        </p:spPr>
        <p:txBody>
          <a:bodyPr wrap="none">
            <a:spAutoFit/>
          </a:bodyPr>
          <a:lstStyle/>
          <a:p>
            <a:pPr algn="ctr"/>
            <a:r>
              <a:rPr sz="2000">
                <a:solidFill>
                  <a:srgbClr val="FFFFFF"/>
                </a:solidFill>
                <a:latin typeface="Segoe UI Symbol"/>
              </a:rPr>
              <a:t>☼</a:t>
            </a:r>
          </a:p>
        </p:txBody>
      </p:sp>
      <p:sp>
        <p:nvSpPr>
          <p:cNvPr id="8" name="TextBox 7"/>
          <p:cNvSpPr txBox="1"/>
          <p:nvPr/>
        </p:nvSpPr>
        <p:spPr>
          <a:xfrm>
            <a:off x="7653528" y="5285232"/>
            <a:ext cx="2468880" cy="822960"/>
          </a:xfrm>
          <a:prstGeom prst="rect">
            <a:avLst/>
          </a:prstGeom>
          <a:noFill/>
        </p:spPr>
        <p:txBody>
          <a:bodyPr wrap="square">
            <a:spAutoFit/>
          </a:bodyPr>
          <a:lstStyle/>
          <a:p>
            <a:r>
              <a:rPr b="1" sz="1600">
                <a:solidFill>
                  <a:srgbClr val="FAF4E8"/>
                </a:solidFill>
                <a:latin typeface="Georgia"/>
              </a:rPr>
              <a:t>Peace promised</a:t>
            </a:r>
          </a:p>
          <a:p>
            <a:r>
              <a:rPr sz="1050">
                <a:solidFill>
                  <a:srgbClr val="ECE0CD"/>
                </a:solidFill>
                <a:latin typeface="Aptos"/>
              </a:rPr>
              <a:t>Not as the world gives.</a:t>
            </a:r>
          </a:p>
        </p:txBody>
      </p:sp>
      <p:sp>
        <p:nvSpPr>
          <p:cNvPr id="9" name="TextBox 8"/>
          <p:cNvSpPr txBox="1"/>
          <p:nvPr/>
        </p:nvSpPr>
        <p:spPr>
          <a:xfrm>
            <a:off x="411480" y="6528816"/>
            <a:ext cx="7772400" cy="201168"/>
          </a:xfrm>
          <a:prstGeom prst="rect">
            <a:avLst/>
          </a:prstGeom>
          <a:noFill/>
        </p:spPr>
        <p:txBody>
          <a:bodyPr wrap="none">
            <a:spAutoFit/>
          </a:bodyPr>
          <a:lstStyle/>
          <a:p>
            <a:r>
              <a:rPr sz="850">
                <a:solidFill>
                  <a:srgbClr val="F5EEE1"/>
                </a:solidFill>
                <a:latin typeface="Aptos"/>
              </a:rPr>
              <a:t>Prepared for teaching and small group use - hymninfo.com</a:t>
            </a:r>
          </a:p>
        </p:txBody>
      </p:sp>
      <p:sp>
        <p:nvSpPr>
          <p:cNvPr id="10" name="TextBox 9"/>
          <p:cNvSpPr txBox="1"/>
          <p:nvPr/>
        </p:nvSpPr>
        <p:spPr>
          <a:xfrm>
            <a:off x="11155680" y="6510528"/>
            <a:ext cx="594360" cy="228600"/>
          </a:xfrm>
          <a:prstGeom prst="rect">
            <a:avLst/>
          </a:prstGeom>
          <a:noFill/>
        </p:spPr>
        <p:txBody>
          <a:bodyPr wrap="none">
            <a:spAutoFit/>
          </a:bodyPr>
          <a:lstStyle/>
          <a:p>
            <a:pPr algn="r"/>
            <a:r>
              <a:rPr sz="850">
                <a:solidFill>
                  <a:srgbClr val="F5EEE1"/>
                </a:solidFill>
                <a:latin typeface="Aptos"/>
              </a:rPr>
              <a:t>08</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visual_6.jpg"/>
          <p:cNvPicPr>
            <a:picLocks noChangeAspect="1"/>
          </p:cNvPicPr>
          <p:nvPr/>
        </p:nvPicPr>
        <p:blipFill>
          <a:blip r:embed="rId2"/>
          <a:stretch>
            <a:fillRect/>
          </a:stretch>
        </p:blipFill>
        <p:spPr>
          <a:xfrm>
            <a:off x="0" y="0"/>
            <a:ext cx="12191695" cy="6858000"/>
          </a:xfrm>
          <a:prstGeom prst="rect">
            <a:avLst/>
          </a:prstGeom>
        </p:spPr>
      </p:pic>
      <p:sp>
        <p:nvSpPr>
          <p:cNvPr id="3" name="Rectangle 2"/>
          <p:cNvSpPr/>
          <p:nvPr/>
        </p:nvSpPr>
        <p:spPr>
          <a:xfrm>
            <a:off x="685800" y="1965960"/>
            <a:ext cx="8001000" cy="1371600"/>
          </a:xfrm>
          <a:prstGeom prst="rect">
            <a:avLst/>
          </a:prstGeom>
          <a:solidFill>
            <a:srgbClr val="12141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1005840" y="2194560"/>
            <a:ext cx="7406640" cy="914400"/>
          </a:xfrm>
          <a:prstGeom prst="rect">
            <a:avLst/>
          </a:prstGeom>
          <a:noFill/>
        </p:spPr>
        <p:txBody>
          <a:bodyPr wrap="square" lIns="0" rIns="0" tIns="0" bIns="0">
            <a:spAutoFit/>
          </a:bodyPr>
          <a:lstStyle/>
          <a:p>
            <a:pPr algn="l"/>
            <a:r>
              <a:rPr sz="3300" b="1">
                <a:solidFill>
                  <a:srgbClr val="FFFFFF"/>
                </a:solidFill>
                <a:latin typeface="Georgia"/>
              </a:rPr>
              <a:t>Hymn-Section Study</a:t>
            </a:r>
          </a:p>
          <a:p>
            <a:pPr algn="l">
              <a:spcBef>
                <a:spcPts val="800"/>
              </a:spcBef>
            </a:pPr>
            <a:r>
              <a:rPr sz="1500">
                <a:solidFill>
                  <a:srgbClr val="ECE0CD"/>
                </a:solidFill>
                <a:latin typeface="Aptos"/>
              </a:rPr>
              <a:t>From hidden repose to all-sufficient grace</a:t>
            </a:r>
          </a:p>
        </p:txBody>
      </p:sp>
      <p:sp>
        <p:nvSpPr>
          <p:cNvPr id="5" name="TextBox 4"/>
          <p:cNvSpPr txBox="1"/>
          <p:nvPr/>
        </p:nvSpPr>
        <p:spPr>
          <a:xfrm>
            <a:off x="411480" y="6528816"/>
            <a:ext cx="7772400" cy="201168"/>
          </a:xfrm>
          <a:prstGeom prst="rect">
            <a:avLst/>
          </a:prstGeom>
          <a:noFill/>
        </p:spPr>
        <p:txBody>
          <a:bodyPr wrap="none">
            <a:spAutoFit/>
          </a:bodyPr>
          <a:lstStyle/>
          <a:p>
            <a:r>
              <a:rPr sz="850">
                <a:solidFill>
                  <a:srgbClr val="F5EEE1"/>
                </a:solidFill>
                <a:latin typeface="Aptos"/>
              </a:rPr>
              <a:t>Prepared for teaching and small group use - hymninfo.com</a:t>
            </a:r>
          </a:p>
        </p:txBody>
      </p:sp>
      <p:sp>
        <p:nvSpPr>
          <p:cNvPr id="6" name="TextBox 5"/>
          <p:cNvSpPr txBox="1"/>
          <p:nvPr/>
        </p:nvSpPr>
        <p:spPr>
          <a:xfrm>
            <a:off x="11155680" y="6510528"/>
            <a:ext cx="594360" cy="228600"/>
          </a:xfrm>
          <a:prstGeom prst="rect">
            <a:avLst/>
          </a:prstGeom>
          <a:noFill/>
        </p:spPr>
        <p:txBody>
          <a:bodyPr wrap="none">
            <a:spAutoFit/>
          </a:bodyPr>
          <a:lstStyle/>
          <a:p>
            <a:pPr algn="r"/>
            <a:r>
              <a:rPr sz="850">
                <a:solidFill>
                  <a:srgbClr val="F5EEE1"/>
                </a:solidFill>
                <a:latin typeface="Aptos"/>
              </a:rPr>
              <a:t>09</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bg>
      <p:bgPr>
        <a:solidFill>
          <a:srgbClr val="202630"/>
        </a:solidFill>
        <a:effectLst/>
      </p:bgPr>
    </p:bg>
    <p:spTree>
      <p:nvGrpSpPr>
        <p:cNvPr id="1" name=""/>
        <p:cNvGrpSpPr/>
        <p:nvPr/>
      </p:nvGrpSpPr>
      <p:grpSpPr/>
      <p:pic>
        <p:nvPicPr>
          <p:cNvPr id="2" name="Picture 1" descr="visual_1_side.jpg"/>
          <p:cNvPicPr>
            <a:picLocks noChangeAspect="1"/>
          </p:cNvPicPr>
          <p:nvPr/>
        </p:nvPicPr>
        <p:blipFill>
          <a:blip r:embed="rId2"/>
          <a:stretch>
            <a:fillRect/>
          </a:stretch>
        </p:blipFill>
        <p:spPr>
          <a:xfrm>
            <a:off x="6629400" y="0"/>
            <a:ext cx="5559552" cy="6858000"/>
          </a:xfrm>
          <a:prstGeom prst="rect">
            <a:avLst/>
          </a:prstGeom>
        </p:spPr>
      </p:pic>
      <p:sp>
        <p:nvSpPr>
          <p:cNvPr id="3" name="Rectangle 2"/>
          <p:cNvSpPr/>
          <p:nvPr/>
        </p:nvSpPr>
        <p:spPr>
          <a:xfrm>
            <a:off x="0" y="0"/>
            <a:ext cx="6720840" cy="6858000"/>
          </a:xfrm>
          <a:prstGeom prst="rect">
            <a:avLst/>
          </a:prstGeom>
          <a:solidFill>
            <a:srgbClr val="1C222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66928" y="457200"/>
            <a:ext cx="5577840" cy="914400"/>
          </a:xfrm>
          <a:prstGeom prst="rect">
            <a:avLst/>
          </a:prstGeom>
          <a:noFill/>
        </p:spPr>
        <p:txBody>
          <a:bodyPr wrap="square" lIns="0" rIns="0" tIns="0" bIns="0">
            <a:spAutoFit/>
          </a:bodyPr>
          <a:lstStyle/>
          <a:p>
            <a:pPr algn="l"/>
            <a:r>
              <a:rPr sz="3300" b="1">
                <a:solidFill>
                  <a:srgbClr val="FFFFFF"/>
                </a:solidFill>
                <a:latin typeface="Georgia"/>
              </a:rPr>
              <a:t>Section 1: Christ, the hidden source</a:t>
            </a:r>
          </a:p>
        </p:txBody>
      </p:sp>
      <p:sp>
        <p:nvSpPr>
          <p:cNvPr id="5" name="TextBox 4"/>
          <p:cNvSpPr txBox="1"/>
          <p:nvPr/>
        </p:nvSpPr>
        <p:spPr>
          <a:xfrm>
            <a:off x="658368" y="1508760"/>
            <a:ext cx="5440680" cy="3931920"/>
          </a:xfrm>
          <a:prstGeom prst="rect">
            <a:avLst/>
          </a:prstGeom>
          <a:noFill/>
        </p:spPr>
        <p:txBody>
          <a:bodyPr wrap="square" lIns="54864" rIns="54864" tIns="18288" bIns="18288">
            <a:normAutofit/>
          </a:bodyPr>
          <a:lstStyle/>
          <a:p>
            <a:pPr>
              <a:spcAft>
                <a:spcPts val="700"/>
              </a:spcAft>
            </a:pPr>
            <a:r>
              <a:rPr sz="1600">
                <a:solidFill>
                  <a:srgbClr val="FAF4E8"/>
                </a:solidFill>
                <a:latin typeface="Aptos"/>
              </a:rPr>
              <a:t>• The opening prayer addresses Christ as the unseen fountain of rest.</a:t>
            </a:r>
          </a:p>
          <a:p>
            <a:pPr>
              <a:spcAft>
                <a:spcPts val="700"/>
              </a:spcAft>
            </a:pPr>
            <a:r>
              <a:rPr sz="1600">
                <a:solidFill>
                  <a:srgbClr val="FAF4E8"/>
                </a:solidFill>
                <a:latin typeface="Aptos"/>
              </a:rPr>
              <a:t>• The soul finds shelter because divine love is sufficient.</a:t>
            </a:r>
          </a:p>
          <a:p>
            <a:pPr>
              <a:spcAft>
                <a:spcPts val="700"/>
              </a:spcAft>
            </a:pPr>
            <a:r>
              <a:rPr sz="1600">
                <a:solidFill>
                  <a:srgbClr val="FAF4E8"/>
                </a:solidFill>
                <a:latin typeface="Aptos"/>
              </a:rPr>
              <a:t>• The singer does not boast in self-command but hides in the name of Jesus.</a:t>
            </a:r>
          </a:p>
          <a:p>
            <a:pPr>
              <a:spcAft>
                <a:spcPts val="700"/>
              </a:spcAft>
            </a:pPr>
            <a:r>
              <a:rPr sz="1600">
                <a:solidFill>
                  <a:srgbClr val="FAF4E8"/>
                </a:solidFill>
                <a:latin typeface="Aptos"/>
              </a:rPr>
              <a:t>• Teaching emphasis: peace begins with belonging to Christ.</a:t>
            </a:r>
          </a:p>
        </p:txBody>
      </p:sp>
      <p:sp>
        <p:nvSpPr>
          <p:cNvPr id="6" name="Rounded Rectangle 5"/>
          <p:cNvSpPr/>
          <p:nvPr/>
        </p:nvSpPr>
        <p:spPr>
          <a:xfrm>
            <a:off x="658368" y="5413248"/>
            <a:ext cx="5349240" cy="658368"/>
          </a:xfrm>
          <a:prstGeom prst="roundRect">
            <a:avLst/>
          </a:prstGeom>
          <a:solidFill>
            <a:srgbClr val="432A19"/>
          </a:solidFill>
          <a:ln>
            <a:solidFill>
              <a:srgbClr val="CF9B40"/>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868680" y="5532120"/>
            <a:ext cx="4892040" cy="365760"/>
          </a:xfrm>
          <a:prstGeom prst="rect">
            <a:avLst/>
          </a:prstGeom>
          <a:noFill/>
        </p:spPr>
        <p:txBody>
          <a:bodyPr wrap="none">
            <a:spAutoFit/>
          </a:bodyPr>
          <a:lstStyle/>
          <a:p>
            <a:pPr algn="ctr"/>
            <a:r>
              <a:rPr i="1" sz="1500">
                <a:solidFill>
                  <a:srgbClr val="ECE0CD"/>
                </a:solidFill>
                <a:latin typeface="Georgia"/>
              </a:rPr>
              <a:t>Secure I am, if thou art mine</a:t>
            </a:r>
          </a:p>
        </p:txBody>
      </p:sp>
      <p:sp>
        <p:nvSpPr>
          <p:cNvPr id="8" name="TextBox 7"/>
          <p:cNvSpPr txBox="1"/>
          <p:nvPr/>
        </p:nvSpPr>
        <p:spPr>
          <a:xfrm>
            <a:off x="411480" y="6528816"/>
            <a:ext cx="7772400" cy="201168"/>
          </a:xfrm>
          <a:prstGeom prst="rect">
            <a:avLst/>
          </a:prstGeom>
          <a:noFill/>
        </p:spPr>
        <p:txBody>
          <a:bodyPr wrap="none">
            <a:spAutoFit/>
          </a:bodyPr>
          <a:lstStyle/>
          <a:p>
            <a:r>
              <a:rPr sz="850">
                <a:solidFill>
                  <a:srgbClr val="F5EEE1"/>
                </a:solidFill>
                <a:latin typeface="Aptos"/>
              </a:rPr>
              <a:t>Prepared for teaching and small group use - hymninfo.com</a:t>
            </a:r>
          </a:p>
        </p:txBody>
      </p:sp>
      <p:sp>
        <p:nvSpPr>
          <p:cNvPr id="9" name="TextBox 8"/>
          <p:cNvSpPr txBox="1"/>
          <p:nvPr/>
        </p:nvSpPr>
        <p:spPr>
          <a:xfrm>
            <a:off x="11155680" y="6510528"/>
            <a:ext cx="594360" cy="228600"/>
          </a:xfrm>
          <a:prstGeom prst="rect">
            <a:avLst/>
          </a:prstGeom>
          <a:noFill/>
        </p:spPr>
        <p:txBody>
          <a:bodyPr wrap="none">
            <a:spAutoFit/>
          </a:bodyPr>
          <a:lstStyle/>
          <a:p>
            <a:pPr algn="r"/>
            <a:r>
              <a:rPr sz="850">
                <a:solidFill>
                  <a:srgbClr val="F5EEE1"/>
                </a:solidFill>
                <a:latin typeface="Aptos"/>
              </a:rPr>
              <a:t>10</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bg>
      <p:bgPr>
        <a:solidFill>
          <a:srgbClr val="202630"/>
        </a:solidFill>
        <a:effectLst/>
      </p:bgPr>
    </p:bg>
    <p:spTree>
      <p:nvGrpSpPr>
        <p:cNvPr id="1" name=""/>
        <p:cNvGrpSpPr/>
        <p:nvPr/>
      </p:nvGrpSpPr>
      <p:grpSpPr/>
      <p:pic>
        <p:nvPicPr>
          <p:cNvPr id="2" name="Picture 1" descr="visual_3_side.jpg"/>
          <p:cNvPicPr>
            <a:picLocks noChangeAspect="1"/>
          </p:cNvPicPr>
          <p:nvPr/>
        </p:nvPicPr>
        <p:blipFill>
          <a:blip r:embed="rId2"/>
          <a:stretch>
            <a:fillRect/>
          </a:stretch>
        </p:blipFill>
        <p:spPr>
          <a:xfrm>
            <a:off x="6629400" y="0"/>
            <a:ext cx="5559552" cy="6858000"/>
          </a:xfrm>
          <a:prstGeom prst="rect">
            <a:avLst/>
          </a:prstGeom>
        </p:spPr>
      </p:pic>
      <p:sp>
        <p:nvSpPr>
          <p:cNvPr id="3" name="Rectangle 2"/>
          <p:cNvSpPr/>
          <p:nvPr/>
        </p:nvSpPr>
        <p:spPr>
          <a:xfrm>
            <a:off x="0" y="0"/>
            <a:ext cx="6720840" cy="6858000"/>
          </a:xfrm>
          <a:prstGeom prst="rect">
            <a:avLst/>
          </a:prstGeom>
          <a:solidFill>
            <a:srgbClr val="1C222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66928" y="457200"/>
            <a:ext cx="5577840" cy="914400"/>
          </a:xfrm>
          <a:prstGeom prst="rect">
            <a:avLst/>
          </a:prstGeom>
          <a:noFill/>
        </p:spPr>
        <p:txBody>
          <a:bodyPr wrap="square" lIns="0" rIns="0" tIns="0" bIns="0">
            <a:spAutoFit/>
          </a:bodyPr>
          <a:lstStyle/>
          <a:p>
            <a:pPr algn="l"/>
            <a:r>
              <a:rPr sz="3300" b="1">
                <a:solidFill>
                  <a:srgbClr val="FFFFFF"/>
                </a:solidFill>
                <a:latin typeface="Georgia"/>
              </a:rPr>
              <a:t>Section 2: The name that saves</a:t>
            </a:r>
          </a:p>
        </p:txBody>
      </p:sp>
      <p:sp>
        <p:nvSpPr>
          <p:cNvPr id="5" name="TextBox 4"/>
          <p:cNvSpPr txBox="1"/>
          <p:nvPr/>
        </p:nvSpPr>
        <p:spPr>
          <a:xfrm>
            <a:off x="658368" y="1508760"/>
            <a:ext cx="5440680" cy="3931920"/>
          </a:xfrm>
          <a:prstGeom prst="rect">
            <a:avLst/>
          </a:prstGeom>
          <a:noFill/>
        </p:spPr>
        <p:txBody>
          <a:bodyPr wrap="square" lIns="54864" rIns="54864" tIns="18288" bIns="18288">
            <a:normAutofit/>
          </a:bodyPr>
          <a:lstStyle/>
          <a:p>
            <a:pPr>
              <a:spcAft>
                <a:spcPts val="700"/>
              </a:spcAft>
            </a:pPr>
            <a:r>
              <a:rPr sz="1600">
                <a:solidFill>
                  <a:srgbClr val="FAF4E8"/>
                </a:solidFill>
                <a:latin typeface="Aptos"/>
              </a:rPr>
              <a:t>• The hymn moves from refuge to the saving name of Christ.</a:t>
            </a:r>
          </a:p>
          <a:p>
            <a:pPr>
              <a:spcAft>
                <a:spcPts val="700"/>
              </a:spcAft>
            </a:pPr>
            <a:r>
              <a:rPr sz="1600">
                <a:solidFill>
                  <a:srgbClr val="FAF4E8"/>
                </a:solidFill>
                <a:latin typeface="Aptos"/>
              </a:rPr>
              <a:t>• Comfort, power, peace, joy, pardon, holiness, and heaven are received through him.</a:t>
            </a:r>
          </a:p>
          <a:p>
            <a:pPr>
              <a:spcAft>
                <a:spcPts val="700"/>
              </a:spcAft>
            </a:pPr>
            <a:r>
              <a:rPr sz="1600">
                <a:solidFill>
                  <a:srgbClr val="FAF4E8"/>
                </a:solidFill>
                <a:latin typeface="Aptos"/>
              </a:rPr>
              <a:t>• The stanza treats salvation as present help and future promise.</a:t>
            </a:r>
          </a:p>
          <a:p>
            <a:pPr>
              <a:spcAft>
                <a:spcPts val="700"/>
              </a:spcAft>
            </a:pPr>
            <a:r>
              <a:rPr sz="1600">
                <a:solidFill>
                  <a:srgbClr val="FAF4E8"/>
                </a:solidFill>
                <a:latin typeface="Aptos"/>
              </a:rPr>
              <a:t>• Teaching emphasis: Christ gives more than relief; he gives himself.</a:t>
            </a:r>
          </a:p>
        </p:txBody>
      </p:sp>
      <p:sp>
        <p:nvSpPr>
          <p:cNvPr id="6" name="TextBox 5"/>
          <p:cNvSpPr txBox="1"/>
          <p:nvPr/>
        </p:nvSpPr>
        <p:spPr>
          <a:xfrm>
            <a:off x="411480" y="6528816"/>
            <a:ext cx="7772400" cy="201168"/>
          </a:xfrm>
          <a:prstGeom prst="rect">
            <a:avLst/>
          </a:prstGeom>
          <a:noFill/>
        </p:spPr>
        <p:txBody>
          <a:bodyPr wrap="none">
            <a:spAutoFit/>
          </a:bodyPr>
          <a:lstStyle/>
          <a:p>
            <a:r>
              <a:rPr sz="850">
                <a:solidFill>
                  <a:srgbClr val="F5EEE1"/>
                </a:solidFill>
                <a:latin typeface="Aptos"/>
              </a:rPr>
              <a:t>Prepared for teaching and small group use - hymninfo.com</a:t>
            </a:r>
          </a:p>
        </p:txBody>
      </p:sp>
      <p:sp>
        <p:nvSpPr>
          <p:cNvPr id="7" name="TextBox 6"/>
          <p:cNvSpPr txBox="1"/>
          <p:nvPr/>
        </p:nvSpPr>
        <p:spPr>
          <a:xfrm>
            <a:off x="11155680" y="6510528"/>
            <a:ext cx="594360" cy="228600"/>
          </a:xfrm>
          <a:prstGeom prst="rect">
            <a:avLst/>
          </a:prstGeom>
          <a:noFill/>
        </p:spPr>
        <p:txBody>
          <a:bodyPr wrap="none">
            <a:spAutoFit/>
          </a:bodyPr>
          <a:lstStyle/>
          <a:p>
            <a:pPr algn="r"/>
            <a:r>
              <a:rPr sz="850">
                <a:solidFill>
                  <a:srgbClr val="F5EEE1"/>
                </a:solidFill>
                <a:latin typeface="Aptos"/>
              </a:rPr>
              <a:t>11</a:t>
            </a: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bg>
      <p:bgPr>
        <a:solidFill>
          <a:srgbClr val="202630"/>
        </a:solidFill>
        <a:effectLst/>
      </p:bgPr>
    </p:bg>
    <p:spTree>
      <p:nvGrpSpPr>
        <p:cNvPr id="1" name=""/>
        <p:cNvGrpSpPr/>
        <p:nvPr/>
      </p:nvGrpSpPr>
      <p:grpSpPr/>
      <p:pic>
        <p:nvPicPr>
          <p:cNvPr id="2" name="Picture 1" descr="visual_5_side.jpg"/>
          <p:cNvPicPr>
            <a:picLocks noChangeAspect="1"/>
          </p:cNvPicPr>
          <p:nvPr/>
        </p:nvPicPr>
        <p:blipFill>
          <a:blip r:embed="rId2"/>
          <a:stretch>
            <a:fillRect/>
          </a:stretch>
        </p:blipFill>
        <p:spPr>
          <a:xfrm>
            <a:off x="6629400" y="0"/>
            <a:ext cx="5559552" cy="6858000"/>
          </a:xfrm>
          <a:prstGeom prst="rect">
            <a:avLst/>
          </a:prstGeom>
        </p:spPr>
      </p:pic>
      <p:sp>
        <p:nvSpPr>
          <p:cNvPr id="3" name="Rectangle 2"/>
          <p:cNvSpPr/>
          <p:nvPr/>
        </p:nvSpPr>
        <p:spPr>
          <a:xfrm>
            <a:off x="0" y="0"/>
            <a:ext cx="6720840" cy="6858000"/>
          </a:xfrm>
          <a:prstGeom prst="rect">
            <a:avLst/>
          </a:prstGeom>
          <a:solidFill>
            <a:srgbClr val="1C222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66928" y="457200"/>
            <a:ext cx="5577840" cy="914400"/>
          </a:xfrm>
          <a:prstGeom prst="rect">
            <a:avLst/>
          </a:prstGeom>
          <a:noFill/>
        </p:spPr>
        <p:txBody>
          <a:bodyPr wrap="square" lIns="0" rIns="0" tIns="0" bIns="0">
            <a:spAutoFit/>
          </a:bodyPr>
          <a:lstStyle/>
          <a:p>
            <a:pPr algn="l"/>
            <a:r>
              <a:rPr sz="3300" b="1">
                <a:solidFill>
                  <a:srgbClr val="FFFFFF"/>
                </a:solidFill>
                <a:latin typeface="Georgia"/>
              </a:rPr>
              <a:t>Section 3: Christ in every condition</a:t>
            </a:r>
          </a:p>
        </p:txBody>
      </p:sp>
      <p:sp>
        <p:nvSpPr>
          <p:cNvPr id="5" name="TextBox 4"/>
          <p:cNvSpPr txBox="1"/>
          <p:nvPr/>
        </p:nvSpPr>
        <p:spPr>
          <a:xfrm>
            <a:off x="658368" y="1508760"/>
            <a:ext cx="5440680" cy="3931920"/>
          </a:xfrm>
          <a:prstGeom prst="rect">
            <a:avLst/>
          </a:prstGeom>
          <a:noFill/>
        </p:spPr>
        <p:txBody>
          <a:bodyPr wrap="square" lIns="54864" rIns="54864" tIns="18288" bIns="18288">
            <a:normAutofit/>
          </a:bodyPr>
          <a:lstStyle/>
          <a:p>
            <a:pPr>
              <a:spcAft>
                <a:spcPts val="700"/>
              </a:spcAft>
            </a:pPr>
            <a:r>
              <a:rPr sz="1600">
                <a:solidFill>
                  <a:srgbClr val="FAF4E8"/>
                </a:solidFill>
                <a:latin typeface="Aptos"/>
              </a:rPr>
              <a:t>• The hymn names toil, pain, conflict, loss, shame, and opposition.</a:t>
            </a:r>
          </a:p>
          <a:p>
            <a:pPr>
              <a:spcAft>
                <a:spcPts val="700"/>
              </a:spcAft>
            </a:pPr>
            <a:r>
              <a:rPr sz="1600">
                <a:solidFill>
                  <a:srgbClr val="FAF4E8"/>
                </a:solidFill>
                <a:latin typeface="Aptos"/>
              </a:rPr>
              <a:t>• Christ is not absent from these places; he meets believers within them.</a:t>
            </a:r>
          </a:p>
          <a:p>
            <a:pPr>
              <a:spcAft>
                <a:spcPts val="700"/>
              </a:spcAft>
            </a:pPr>
            <a:r>
              <a:rPr sz="1600">
                <a:solidFill>
                  <a:srgbClr val="FAF4E8"/>
                </a:solidFill>
                <a:latin typeface="Aptos"/>
              </a:rPr>
              <a:t>• The paradoxes teach spiritual resilience through union with Christ.</a:t>
            </a:r>
          </a:p>
          <a:p>
            <a:pPr>
              <a:spcAft>
                <a:spcPts val="700"/>
              </a:spcAft>
            </a:pPr>
            <a:r>
              <a:rPr sz="1600">
                <a:solidFill>
                  <a:srgbClr val="FAF4E8"/>
                </a:solidFill>
                <a:latin typeface="Aptos"/>
              </a:rPr>
              <a:t>• Teaching emphasis: Christian peace can coexist with real suffering.</a:t>
            </a:r>
          </a:p>
        </p:txBody>
      </p:sp>
      <p:sp>
        <p:nvSpPr>
          <p:cNvPr id="6" name="Rounded Rectangle 5"/>
          <p:cNvSpPr/>
          <p:nvPr/>
        </p:nvSpPr>
        <p:spPr>
          <a:xfrm>
            <a:off x="658368" y="5413248"/>
            <a:ext cx="5349240" cy="658368"/>
          </a:xfrm>
          <a:prstGeom prst="roundRect">
            <a:avLst/>
          </a:prstGeom>
          <a:solidFill>
            <a:srgbClr val="432A19"/>
          </a:solidFill>
          <a:ln>
            <a:solidFill>
              <a:srgbClr val="CF9B40"/>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868680" y="5532120"/>
            <a:ext cx="4892040" cy="365760"/>
          </a:xfrm>
          <a:prstGeom prst="rect">
            <a:avLst/>
          </a:prstGeom>
          <a:noFill/>
        </p:spPr>
        <p:txBody>
          <a:bodyPr wrap="none">
            <a:spAutoFit/>
          </a:bodyPr>
          <a:lstStyle/>
          <a:p>
            <a:pPr algn="ctr"/>
            <a:r>
              <a:rPr i="1" sz="1500">
                <a:solidFill>
                  <a:srgbClr val="ECE0CD"/>
                </a:solidFill>
                <a:latin typeface="Georgia"/>
              </a:rPr>
              <a:t>My rest in toil, my ease in pain</a:t>
            </a:r>
          </a:p>
        </p:txBody>
      </p:sp>
      <p:sp>
        <p:nvSpPr>
          <p:cNvPr id="8" name="TextBox 7"/>
          <p:cNvSpPr txBox="1"/>
          <p:nvPr/>
        </p:nvSpPr>
        <p:spPr>
          <a:xfrm>
            <a:off x="411480" y="6528816"/>
            <a:ext cx="7772400" cy="201168"/>
          </a:xfrm>
          <a:prstGeom prst="rect">
            <a:avLst/>
          </a:prstGeom>
          <a:noFill/>
        </p:spPr>
        <p:txBody>
          <a:bodyPr wrap="none">
            <a:spAutoFit/>
          </a:bodyPr>
          <a:lstStyle/>
          <a:p>
            <a:r>
              <a:rPr sz="850">
                <a:solidFill>
                  <a:srgbClr val="F5EEE1"/>
                </a:solidFill>
                <a:latin typeface="Aptos"/>
              </a:rPr>
              <a:t>Prepared for teaching and small group use - hymninfo.com</a:t>
            </a:r>
          </a:p>
        </p:txBody>
      </p:sp>
      <p:sp>
        <p:nvSpPr>
          <p:cNvPr id="9" name="TextBox 8"/>
          <p:cNvSpPr txBox="1"/>
          <p:nvPr/>
        </p:nvSpPr>
        <p:spPr>
          <a:xfrm>
            <a:off x="11155680" y="6510528"/>
            <a:ext cx="594360" cy="228600"/>
          </a:xfrm>
          <a:prstGeom prst="rect">
            <a:avLst/>
          </a:prstGeom>
          <a:noFill/>
        </p:spPr>
        <p:txBody>
          <a:bodyPr wrap="none">
            <a:spAutoFit/>
          </a:bodyPr>
          <a:lstStyle/>
          <a:p>
            <a:pPr algn="r"/>
            <a:r>
              <a:rPr sz="850">
                <a:solidFill>
                  <a:srgbClr val="F5EEE1"/>
                </a:solidFill>
                <a:latin typeface="Aptos"/>
              </a:rPr>
              <a:t>12</a:t>
            </a:r>
          </a:p>
        </p:txBody>
      </p:sp>
    </p:spTree>
  </p:cSld>
  <p:clrMapOvr>
    <a:masterClrMapping/>
  </p:clrMapOvr>
</p:sld>
</file>

<file path=ppt/slides/slide13.xml><?xml version="1.0" encoding="utf-8"?>
<p:sld xmlns:a="http://schemas.openxmlformats.org/drawingml/2006/main" xmlns:p="http://schemas.openxmlformats.org/presentationml/2006/main" xmlns:r="http://schemas.openxmlformats.org/officeDocument/2006/relationships">
  <p:cSld>
    <p:bg>
      <p:bgPr>
        <a:solidFill>
          <a:srgbClr val="202630"/>
        </a:solidFill>
        <a:effectLst/>
      </p:bgPr>
    </p:bg>
    <p:spTree>
      <p:nvGrpSpPr>
        <p:cNvPr id="1" name=""/>
        <p:cNvGrpSpPr/>
        <p:nvPr/>
      </p:nvGrpSpPr>
      <p:grpSpPr/>
      <p:pic>
        <p:nvPicPr>
          <p:cNvPr id="2" name="Picture 1" descr="visual_2_side.jpg"/>
          <p:cNvPicPr>
            <a:picLocks noChangeAspect="1"/>
          </p:cNvPicPr>
          <p:nvPr/>
        </p:nvPicPr>
        <p:blipFill>
          <a:blip r:embed="rId2"/>
          <a:stretch>
            <a:fillRect/>
          </a:stretch>
        </p:blipFill>
        <p:spPr>
          <a:xfrm>
            <a:off x="6629400" y="0"/>
            <a:ext cx="5559552" cy="6858000"/>
          </a:xfrm>
          <a:prstGeom prst="rect">
            <a:avLst/>
          </a:prstGeom>
        </p:spPr>
      </p:pic>
      <p:sp>
        <p:nvSpPr>
          <p:cNvPr id="3" name="Rectangle 2"/>
          <p:cNvSpPr/>
          <p:nvPr/>
        </p:nvSpPr>
        <p:spPr>
          <a:xfrm>
            <a:off x="0" y="0"/>
            <a:ext cx="6720840" cy="6858000"/>
          </a:xfrm>
          <a:prstGeom prst="rect">
            <a:avLst/>
          </a:prstGeom>
          <a:solidFill>
            <a:srgbClr val="1C222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66928" y="457200"/>
            <a:ext cx="5577840" cy="914400"/>
          </a:xfrm>
          <a:prstGeom prst="rect">
            <a:avLst/>
          </a:prstGeom>
          <a:noFill/>
        </p:spPr>
        <p:txBody>
          <a:bodyPr wrap="square" lIns="0" rIns="0" tIns="0" bIns="0">
            <a:spAutoFit/>
          </a:bodyPr>
          <a:lstStyle/>
          <a:p>
            <a:pPr algn="l"/>
            <a:r>
              <a:rPr sz="3300" b="1">
                <a:solidFill>
                  <a:srgbClr val="FFFFFF"/>
                </a:solidFill>
                <a:latin typeface="Georgia"/>
              </a:rPr>
              <a:t>Section 4: Sufficiency in want and weakness</a:t>
            </a:r>
          </a:p>
        </p:txBody>
      </p:sp>
      <p:sp>
        <p:nvSpPr>
          <p:cNvPr id="5" name="TextBox 4"/>
          <p:cNvSpPr txBox="1"/>
          <p:nvPr/>
        </p:nvSpPr>
        <p:spPr>
          <a:xfrm>
            <a:off x="658368" y="1508760"/>
            <a:ext cx="5440680" cy="3931920"/>
          </a:xfrm>
          <a:prstGeom prst="rect">
            <a:avLst/>
          </a:prstGeom>
          <a:noFill/>
        </p:spPr>
        <p:txBody>
          <a:bodyPr wrap="square" lIns="54864" rIns="54864" tIns="18288" bIns="18288">
            <a:normAutofit/>
          </a:bodyPr>
          <a:lstStyle/>
          <a:p>
            <a:pPr>
              <a:spcAft>
                <a:spcPts val="700"/>
              </a:spcAft>
            </a:pPr>
            <a:r>
              <a:rPr sz="1600">
                <a:solidFill>
                  <a:srgbClr val="FAF4E8"/>
                </a:solidFill>
                <a:latin typeface="Aptos"/>
              </a:rPr>
              <a:t>• The final section deepens the pattern: want, weakness, bondage, darkness, death.</a:t>
            </a:r>
          </a:p>
          <a:p>
            <a:pPr>
              <a:spcAft>
                <a:spcPts val="700"/>
              </a:spcAft>
            </a:pPr>
            <a:r>
              <a:rPr sz="1600">
                <a:solidFill>
                  <a:srgbClr val="FAF4E8"/>
                </a:solidFill>
                <a:latin typeface="Aptos"/>
              </a:rPr>
              <a:t>• Each deficit is answered by the abundance of Christ.</a:t>
            </a:r>
          </a:p>
          <a:p>
            <a:pPr>
              <a:spcAft>
                <a:spcPts val="700"/>
              </a:spcAft>
            </a:pPr>
            <a:r>
              <a:rPr sz="1600">
                <a:solidFill>
                  <a:srgbClr val="FAF4E8"/>
                </a:solidFill>
                <a:latin typeface="Aptos"/>
              </a:rPr>
              <a:t>• The hymn ends with Christ as life, heaven, and all.</a:t>
            </a:r>
          </a:p>
          <a:p>
            <a:pPr>
              <a:spcAft>
                <a:spcPts val="700"/>
              </a:spcAft>
            </a:pPr>
            <a:r>
              <a:rPr sz="1600">
                <a:solidFill>
                  <a:srgbClr val="FAF4E8"/>
                </a:solidFill>
                <a:latin typeface="Aptos"/>
              </a:rPr>
              <a:t>• Teaching emphasis: Christ is not one help among many; he is the believer’s all.</a:t>
            </a:r>
          </a:p>
        </p:txBody>
      </p:sp>
      <p:sp>
        <p:nvSpPr>
          <p:cNvPr id="6" name="Rounded Rectangle 5"/>
          <p:cNvSpPr/>
          <p:nvPr/>
        </p:nvSpPr>
        <p:spPr>
          <a:xfrm>
            <a:off x="658368" y="5413248"/>
            <a:ext cx="5349240" cy="658368"/>
          </a:xfrm>
          <a:prstGeom prst="roundRect">
            <a:avLst/>
          </a:prstGeom>
          <a:solidFill>
            <a:srgbClr val="432A19"/>
          </a:solidFill>
          <a:ln>
            <a:solidFill>
              <a:srgbClr val="CF9B40"/>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868680" y="5532120"/>
            <a:ext cx="4892040" cy="365760"/>
          </a:xfrm>
          <a:prstGeom prst="rect">
            <a:avLst/>
          </a:prstGeom>
          <a:noFill/>
        </p:spPr>
        <p:txBody>
          <a:bodyPr wrap="none">
            <a:spAutoFit/>
          </a:bodyPr>
          <a:lstStyle/>
          <a:p>
            <a:pPr algn="ctr"/>
            <a:r>
              <a:rPr i="1" sz="1500">
                <a:solidFill>
                  <a:srgbClr val="ECE0CD"/>
                </a:solidFill>
                <a:latin typeface="Georgia"/>
              </a:rPr>
              <a:t>My life in death, my heaven, my all</a:t>
            </a:r>
          </a:p>
        </p:txBody>
      </p:sp>
      <p:sp>
        <p:nvSpPr>
          <p:cNvPr id="8" name="TextBox 7"/>
          <p:cNvSpPr txBox="1"/>
          <p:nvPr/>
        </p:nvSpPr>
        <p:spPr>
          <a:xfrm>
            <a:off x="411480" y="6528816"/>
            <a:ext cx="7772400" cy="201168"/>
          </a:xfrm>
          <a:prstGeom prst="rect">
            <a:avLst/>
          </a:prstGeom>
          <a:noFill/>
        </p:spPr>
        <p:txBody>
          <a:bodyPr wrap="none">
            <a:spAutoFit/>
          </a:bodyPr>
          <a:lstStyle/>
          <a:p>
            <a:r>
              <a:rPr sz="850">
                <a:solidFill>
                  <a:srgbClr val="F5EEE1"/>
                </a:solidFill>
                <a:latin typeface="Aptos"/>
              </a:rPr>
              <a:t>Prepared for teaching and small group use - hymninfo.com</a:t>
            </a:r>
          </a:p>
        </p:txBody>
      </p:sp>
      <p:sp>
        <p:nvSpPr>
          <p:cNvPr id="9" name="TextBox 8"/>
          <p:cNvSpPr txBox="1"/>
          <p:nvPr/>
        </p:nvSpPr>
        <p:spPr>
          <a:xfrm>
            <a:off x="11155680" y="6510528"/>
            <a:ext cx="594360" cy="228600"/>
          </a:xfrm>
          <a:prstGeom prst="rect">
            <a:avLst/>
          </a:prstGeom>
          <a:noFill/>
        </p:spPr>
        <p:txBody>
          <a:bodyPr wrap="none">
            <a:spAutoFit/>
          </a:bodyPr>
          <a:lstStyle/>
          <a:p>
            <a:pPr algn="r"/>
            <a:r>
              <a:rPr sz="850">
                <a:solidFill>
                  <a:srgbClr val="F5EEE1"/>
                </a:solidFill>
                <a:latin typeface="Aptos"/>
              </a:rPr>
              <a:t>13</a:t>
            </a:r>
          </a:p>
        </p:txBody>
      </p:sp>
    </p:spTree>
  </p:cSld>
  <p:clrMapOvr>
    <a:masterClrMapping/>
  </p:clrMapOvr>
</p:sld>
</file>

<file path=ppt/slides/slide1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visual_4.jpg"/>
          <p:cNvPicPr>
            <a:picLocks noChangeAspect="1"/>
          </p:cNvPicPr>
          <p:nvPr/>
        </p:nvPicPr>
        <p:blipFill>
          <a:blip r:embed="rId2"/>
          <a:stretch>
            <a:fillRect/>
          </a:stretch>
        </p:blipFill>
        <p:spPr>
          <a:xfrm>
            <a:off x="0" y="0"/>
            <a:ext cx="12191695" cy="6858000"/>
          </a:xfrm>
          <a:prstGeom prst="rect">
            <a:avLst/>
          </a:prstGeom>
        </p:spPr>
      </p:pic>
      <p:sp>
        <p:nvSpPr>
          <p:cNvPr id="3" name="TextBox 2"/>
          <p:cNvSpPr txBox="1"/>
          <p:nvPr/>
        </p:nvSpPr>
        <p:spPr>
          <a:xfrm>
            <a:off x="548640" y="384048"/>
            <a:ext cx="5852160" cy="914400"/>
          </a:xfrm>
          <a:prstGeom prst="rect">
            <a:avLst/>
          </a:prstGeom>
          <a:noFill/>
        </p:spPr>
        <p:txBody>
          <a:bodyPr wrap="square" lIns="0" rIns="0" tIns="0" bIns="0">
            <a:spAutoFit/>
          </a:bodyPr>
          <a:lstStyle/>
          <a:p>
            <a:pPr algn="l"/>
            <a:r>
              <a:rPr sz="3300" b="1">
                <a:solidFill>
                  <a:srgbClr val="FFFFFF"/>
                </a:solidFill>
                <a:latin typeface="Georgia"/>
              </a:rPr>
              <a:t>The Repeated Spiritual Movement</a:t>
            </a:r>
          </a:p>
        </p:txBody>
      </p:sp>
      <p:sp>
        <p:nvSpPr>
          <p:cNvPr id="4" name="Rounded Rectangle 3"/>
          <p:cNvSpPr/>
          <p:nvPr/>
        </p:nvSpPr>
        <p:spPr>
          <a:xfrm>
            <a:off x="530352" y="1444752"/>
            <a:ext cx="5760720" cy="4526280"/>
          </a:xfrm>
          <a:prstGeom prst="roundRect">
            <a:avLst/>
          </a:prstGeom>
          <a:solidFill>
            <a:srgbClr val="151920"/>
          </a:solidFill>
          <a:ln>
            <a:solidFill>
              <a:srgbClr val="CF9B40"/>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822960" y="1783080"/>
            <a:ext cx="5074920" cy="3703320"/>
          </a:xfrm>
          <a:prstGeom prst="rect">
            <a:avLst/>
          </a:prstGeom>
          <a:noFill/>
        </p:spPr>
        <p:txBody>
          <a:bodyPr wrap="square" lIns="54864" rIns="54864" tIns="18288" bIns="18288">
            <a:normAutofit/>
          </a:bodyPr>
          <a:lstStyle/>
          <a:p>
            <a:pPr>
              <a:spcAft>
                <a:spcPts val="700"/>
              </a:spcAft>
            </a:pPr>
            <a:r>
              <a:rPr sz="1700">
                <a:solidFill>
                  <a:srgbClr val="FAF4E8"/>
                </a:solidFill>
                <a:latin typeface="Aptos"/>
              </a:rPr>
              <a:t>• Need is named honestly.</a:t>
            </a:r>
          </a:p>
          <a:p>
            <a:pPr>
              <a:spcAft>
                <a:spcPts val="700"/>
              </a:spcAft>
            </a:pPr>
            <a:r>
              <a:rPr sz="1700">
                <a:solidFill>
                  <a:srgbClr val="FAF4E8"/>
                </a:solidFill>
                <a:latin typeface="Aptos"/>
              </a:rPr>
              <a:t>• Christ is addressed personally.</a:t>
            </a:r>
          </a:p>
          <a:p>
            <a:pPr>
              <a:spcAft>
                <a:spcPts val="700"/>
              </a:spcAft>
            </a:pPr>
            <a:r>
              <a:rPr sz="1700">
                <a:solidFill>
                  <a:srgbClr val="FAF4E8"/>
                </a:solidFill>
                <a:latin typeface="Aptos"/>
              </a:rPr>
              <a:t>• A gospel promise is confessed.</a:t>
            </a:r>
          </a:p>
          <a:p>
            <a:pPr>
              <a:spcAft>
                <a:spcPts val="700"/>
              </a:spcAft>
            </a:pPr>
            <a:r>
              <a:rPr sz="1700">
                <a:solidFill>
                  <a:srgbClr val="FAF4E8"/>
                </a:solidFill>
                <a:latin typeface="Aptos"/>
              </a:rPr>
              <a:t>• Peace becomes worship.</a:t>
            </a:r>
          </a:p>
          <a:p>
            <a:pPr>
              <a:spcAft>
                <a:spcPts val="700"/>
              </a:spcAft>
            </a:pPr>
            <a:r>
              <a:rPr sz="1700">
                <a:solidFill>
                  <a:srgbClr val="FAF4E8"/>
                </a:solidFill>
                <a:latin typeface="Aptos"/>
              </a:rPr>
              <a:t>• The singer rests in Christ while still walking through struggle.</a:t>
            </a:r>
          </a:p>
        </p:txBody>
      </p:sp>
      <p:sp>
        <p:nvSpPr>
          <p:cNvPr id="6" name="Oval 5"/>
          <p:cNvSpPr/>
          <p:nvPr/>
        </p:nvSpPr>
        <p:spPr>
          <a:xfrm>
            <a:off x="6812280" y="5303520"/>
            <a:ext cx="713232" cy="713232"/>
          </a:xfrm>
          <a:prstGeom prst="ellipse">
            <a:avLst/>
          </a:prstGeom>
          <a:solidFill>
            <a:srgbClr val="CF9B4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6812280" y="5376672"/>
            <a:ext cx="713232" cy="411480"/>
          </a:xfrm>
          <a:prstGeom prst="rect">
            <a:avLst/>
          </a:prstGeom>
          <a:noFill/>
        </p:spPr>
        <p:txBody>
          <a:bodyPr wrap="none">
            <a:spAutoFit/>
          </a:bodyPr>
          <a:lstStyle/>
          <a:p>
            <a:pPr algn="ctr"/>
            <a:r>
              <a:rPr sz="2000">
                <a:solidFill>
                  <a:srgbClr val="FFFFFF"/>
                </a:solidFill>
                <a:latin typeface="Segoe UI Symbol"/>
              </a:rPr>
              <a:t>➜</a:t>
            </a:r>
          </a:p>
        </p:txBody>
      </p:sp>
      <p:sp>
        <p:nvSpPr>
          <p:cNvPr id="8" name="TextBox 7"/>
          <p:cNvSpPr txBox="1"/>
          <p:nvPr/>
        </p:nvSpPr>
        <p:spPr>
          <a:xfrm>
            <a:off x="7653528" y="5285232"/>
            <a:ext cx="2468880" cy="822960"/>
          </a:xfrm>
          <a:prstGeom prst="rect">
            <a:avLst/>
          </a:prstGeom>
          <a:noFill/>
        </p:spPr>
        <p:txBody>
          <a:bodyPr wrap="square">
            <a:spAutoFit/>
          </a:bodyPr>
          <a:lstStyle/>
          <a:p>
            <a:r>
              <a:rPr b="1" sz="1600">
                <a:solidFill>
                  <a:srgbClr val="FAF4E8"/>
                </a:solidFill>
                <a:latin typeface="Georgia"/>
              </a:rPr>
              <a:t>Movement</a:t>
            </a:r>
          </a:p>
          <a:p>
            <a:r>
              <a:rPr sz="1050">
                <a:solidFill>
                  <a:srgbClr val="ECE0CD"/>
                </a:solidFill>
                <a:latin typeface="Aptos"/>
              </a:rPr>
              <a:t>Need → Christ → rest → praise</a:t>
            </a:r>
          </a:p>
        </p:txBody>
      </p:sp>
      <p:sp>
        <p:nvSpPr>
          <p:cNvPr id="9" name="TextBox 8"/>
          <p:cNvSpPr txBox="1"/>
          <p:nvPr/>
        </p:nvSpPr>
        <p:spPr>
          <a:xfrm>
            <a:off x="411480" y="6528816"/>
            <a:ext cx="7772400" cy="201168"/>
          </a:xfrm>
          <a:prstGeom prst="rect">
            <a:avLst/>
          </a:prstGeom>
          <a:noFill/>
        </p:spPr>
        <p:txBody>
          <a:bodyPr wrap="none">
            <a:spAutoFit/>
          </a:bodyPr>
          <a:lstStyle/>
          <a:p>
            <a:r>
              <a:rPr sz="850">
                <a:solidFill>
                  <a:srgbClr val="F5EEE1"/>
                </a:solidFill>
                <a:latin typeface="Aptos"/>
              </a:rPr>
              <a:t>Prepared for teaching and small group use - hymninfo.com</a:t>
            </a:r>
          </a:p>
        </p:txBody>
      </p:sp>
      <p:sp>
        <p:nvSpPr>
          <p:cNvPr id="10" name="TextBox 9"/>
          <p:cNvSpPr txBox="1"/>
          <p:nvPr/>
        </p:nvSpPr>
        <p:spPr>
          <a:xfrm>
            <a:off x="11155680" y="6510528"/>
            <a:ext cx="594360" cy="228600"/>
          </a:xfrm>
          <a:prstGeom prst="rect">
            <a:avLst/>
          </a:prstGeom>
          <a:noFill/>
        </p:spPr>
        <p:txBody>
          <a:bodyPr wrap="none">
            <a:spAutoFit/>
          </a:bodyPr>
          <a:lstStyle/>
          <a:p>
            <a:pPr algn="r"/>
            <a:r>
              <a:rPr sz="850">
                <a:solidFill>
                  <a:srgbClr val="F5EEE1"/>
                </a:solidFill>
                <a:latin typeface="Aptos"/>
              </a:rPr>
              <a:t>14</a:t>
            </a:r>
          </a:p>
        </p:txBody>
      </p:sp>
    </p:spTree>
  </p:cSld>
  <p:clrMapOvr>
    <a:masterClrMapping/>
  </p:clrMapOvr>
</p:sld>
</file>

<file path=ppt/slides/slide1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visual_1.jpg"/>
          <p:cNvPicPr>
            <a:picLocks noChangeAspect="1"/>
          </p:cNvPicPr>
          <p:nvPr/>
        </p:nvPicPr>
        <p:blipFill>
          <a:blip r:embed="rId2"/>
          <a:stretch>
            <a:fillRect/>
          </a:stretch>
        </p:blipFill>
        <p:spPr>
          <a:xfrm>
            <a:off x="0" y="0"/>
            <a:ext cx="12191695" cy="6858000"/>
          </a:xfrm>
          <a:prstGeom prst="rect">
            <a:avLst/>
          </a:prstGeom>
        </p:spPr>
      </p:pic>
      <p:sp>
        <p:nvSpPr>
          <p:cNvPr id="3" name="Rectangle 2"/>
          <p:cNvSpPr/>
          <p:nvPr/>
        </p:nvSpPr>
        <p:spPr>
          <a:xfrm>
            <a:off x="685800" y="1965960"/>
            <a:ext cx="8001000" cy="1371600"/>
          </a:xfrm>
          <a:prstGeom prst="rect">
            <a:avLst/>
          </a:prstGeom>
          <a:solidFill>
            <a:srgbClr val="12141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1005840" y="2194560"/>
            <a:ext cx="7406640" cy="914400"/>
          </a:xfrm>
          <a:prstGeom prst="rect">
            <a:avLst/>
          </a:prstGeom>
          <a:noFill/>
        </p:spPr>
        <p:txBody>
          <a:bodyPr wrap="square" lIns="0" rIns="0" tIns="0" bIns="0">
            <a:spAutoFit/>
          </a:bodyPr>
          <a:lstStyle/>
          <a:p>
            <a:pPr algn="l"/>
            <a:r>
              <a:rPr sz="3300" b="1">
                <a:solidFill>
                  <a:srgbClr val="FFFFFF"/>
                </a:solidFill>
                <a:latin typeface="Georgia"/>
              </a:rPr>
              <a:t>Theological Themes</a:t>
            </a:r>
          </a:p>
          <a:p>
            <a:pPr algn="l">
              <a:spcBef>
                <a:spcPts val="800"/>
              </a:spcBef>
            </a:pPr>
            <a:r>
              <a:rPr sz="1500">
                <a:solidFill>
                  <a:srgbClr val="ECE0CD"/>
                </a:solidFill>
                <a:latin typeface="Aptos"/>
              </a:rPr>
              <a:t>Rest, refuge, grace, holiness, and hope</a:t>
            </a:r>
          </a:p>
        </p:txBody>
      </p:sp>
      <p:sp>
        <p:nvSpPr>
          <p:cNvPr id="5" name="TextBox 4"/>
          <p:cNvSpPr txBox="1"/>
          <p:nvPr/>
        </p:nvSpPr>
        <p:spPr>
          <a:xfrm>
            <a:off x="411480" y="6528816"/>
            <a:ext cx="7772400" cy="201168"/>
          </a:xfrm>
          <a:prstGeom prst="rect">
            <a:avLst/>
          </a:prstGeom>
          <a:noFill/>
        </p:spPr>
        <p:txBody>
          <a:bodyPr wrap="none">
            <a:spAutoFit/>
          </a:bodyPr>
          <a:lstStyle/>
          <a:p>
            <a:r>
              <a:rPr sz="850">
                <a:solidFill>
                  <a:srgbClr val="F5EEE1"/>
                </a:solidFill>
                <a:latin typeface="Aptos"/>
              </a:rPr>
              <a:t>Prepared for teaching and small group use - hymninfo.com</a:t>
            </a:r>
          </a:p>
        </p:txBody>
      </p:sp>
      <p:sp>
        <p:nvSpPr>
          <p:cNvPr id="6" name="TextBox 5"/>
          <p:cNvSpPr txBox="1"/>
          <p:nvPr/>
        </p:nvSpPr>
        <p:spPr>
          <a:xfrm>
            <a:off x="11155680" y="6510528"/>
            <a:ext cx="594360" cy="228600"/>
          </a:xfrm>
          <a:prstGeom prst="rect">
            <a:avLst/>
          </a:prstGeom>
          <a:noFill/>
        </p:spPr>
        <p:txBody>
          <a:bodyPr wrap="none">
            <a:spAutoFit/>
          </a:bodyPr>
          <a:lstStyle/>
          <a:p>
            <a:pPr algn="r"/>
            <a:r>
              <a:rPr sz="850">
                <a:solidFill>
                  <a:srgbClr val="F5EEE1"/>
                </a:solidFill>
                <a:latin typeface="Aptos"/>
              </a:rPr>
              <a:t>15</a:t>
            </a:r>
          </a:p>
        </p:txBody>
      </p:sp>
    </p:spTree>
  </p:cSld>
  <p:clrMapOvr>
    <a:masterClrMapping/>
  </p:clrMapOvr>
</p:sld>
</file>

<file path=ppt/slides/slide1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visual_1.jpg"/>
          <p:cNvPicPr>
            <a:picLocks noChangeAspect="1"/>
          </p:cNvPicPr>
          <p:nvPr/>
        </p:nvPicPr>
        <p:blipFill>
          <a:blip r:embed="rId2"/>
          <a:stretch>
            <a:fillRect/>
          </a:stretch>
        </p:blipFill>
        <p:spPr>
          <a:xfrm>
            <a:off x="0" y="0"/>
            <a:ext cx="12191695" cy="6858000"/>
          </a:xfrm>
          <a:prstGeom prst="rect">
            <a:avLst/>
          </a:prstGeom>
        </p:spPr>
      </p:pic>
      <p:sp>
        <p:nvSpPr>
          <p:cNvPr id="3" name="TextBox 2"/>
          <p:cNvSpPr txBox="1"/>
          <p:nvPr/>
        </p:nvSpPr>
        <p:spPr>
          <a:xfrm>
            <a:off x="594360" y="475488"/>
            <a:ext cx="7315200" cy="914400"/>
          </a:xfrm>
          <a:prstGeom prst="rect">
            <a:avLst/>
          </a:prstGeom>
          <a:noFill/>
        </p:spPr>
        <p:txBody>
          <a:bodyPr wrap="square" lIns="0" rIns="0" tIns="0" bIns="0">
            <a:spAutoFit/>
          </a:bodyPr>
          <a:lstStyle/>
          <a:p>
            <a:pPr algn="l"/>
            <a:r>
              <a:rPr sz="3300" b="1">
                <a:solidFill>
                  <a:srgbClr val="FFFFFF"/>
                </a:solidFill>
                <a:latin typeface="Georgia"/>
              </a:rPr>
              <a:t>Theological Themes</a:t>
            </a:r>
          </a:p>
        </p:txBody>
      </p:sp>
      <p:sp>
        <p:nvSpPr>
          <p:cNvPr id="4" name="Rounded Rectangle 3"/>
          <p:cNvSpPr/>
          <p:nvPr/>
        </p:nvSpPr>
        <p:spPr>
          <a:xfrm>
            <a:off x="713232" y="1463040"/>
            <a:ext cx="4663440" cy="960120"/>
          </a:xfrm>
          <a:prstGeom prst="roundRect">
            <a:avLst/>
          </a:prstGeom>
          <a:solidFill>
            <a:srgbClr val="1C222B"/>
          </a:solidFill>
          <a:ln>
            <a:solidFill>
              <a:srgbClr val="CF9B40"/>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941832" y="1591056"/>
            <a:ext cx="4206240" cy="640080"/>
          </a:xfrm>
          <a:prstGeom prst="rect">
            <a:avLst/>
          </a:prstGeom>
          <a:noFill/>
        </p:spPr>
        <p:txBody>
          <a:bodyPr wrap="none">
            <a:spAutoFit/>
          </a:bodyPr>
          <a:lstStyle/>
          <a:p>
            <a:r>
              <a:rPr b="1" sz="1500">
                <a:solidFill>
                  <a:srgbClr val="FAF4E8"/>
                </a:solidFill>
                <a:latin typeface="Georgia"/>
              </a:rPr>
              <a:t>Rest in Christ</a:t>
            </a:r>
          </a:p>
          <a:p>
            <a:r>
              <a:rPr sz="1050">
                <a:solidFill>
                  <a:srgbClr val="ECE0CD"/>
                </a:solidFill>
                <a:latin typeface="Aptos"/>
              </a:rPr>
              <a:t>Matthew 11 gives the heart of the hymn.</a:t>
            </a:r>
          </a:p>
        </p:txBody>
      </p:sp>
      <p:sp>
        <p:nvSpPr>
          <p:cNvPr id="6" name="Rounded Rectangle 5"/>
          <p:cNvSpPr/>
          <p:nvPr/>
        </p:nvSpPr>
        <p:spPr>
          <a:xfrm>
            <a:off x="5971032" y="1463040"/>
            <a:ext cx="4663440" cy="960120"/>
          </a:xfrm>
          <a:prstGeom prst="roundRect">
            <a:avLst/>
          </a:prstGeom>
          <a:solidFill>
            <a:srgbClr val="1C222B"/>
          </a:solidFill>
          <a:ln>
            <a:solidFill>
              <a:srgbClr val="CF9B40"/>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6199632" y="1591056"/>
            <a:ext cx="4206240" cy="640080"/>
          </a:xfrm>
          <a:prstGeom prst="rect">
            <a:avLst/>
          </a:prstGeom>
          <a:noFill/>
        </p:spPr>
        <p:txBody>
          <a:bodyPr wrap="none">
            <a:spAutoFit/>
          </a:bodyPr>
          <a:lstStyle/>
          <a:p>
            <a:r>
              <a:rPr b="1" sz="1500">
                <a:solidFill>
                  <a:srgbClr val="FAF4E8"/>
                </a:solidFill>
                <a:latin typeface="Georgia"/>
              </a:rPr>
              <a:t>Divine sufficiency</a:t>
            </a:r>
          </a:p>
          <a:p>
            <a:r>
              <a:rPr sz="1050">
                <a:solidFill>
                  <a:srgbClr val="ECE0CD"/>
                </a:solidFill>
                <a:latin typeface="Aptos"/>
              </a:rPr>
              <a:t>Christ is enough in want, weakness, and loss.</a:t>
            </a:r>
          </a:p>
        </p:txBody>
      </p:sp>
      <p:sp>
        <p:nvSpPr>
          <p:cNvPr id="8" name="Rounded Rectangle 7"/>
          <p:cNvSpPr/>
          <p:nvPr/>
        </p:nvSpPr>
        <p:spPr>
          <a:xfrm>
            <a:off x="713232" y="2724912"/>
            <a:ext cx="4663440" cy="960120"/>
          </a:xfrm>
          <a:prstGeom prst="roundRect">
            <a:avLst/>
          </a:prstGeom>
          <a:solidFill>
            <a:srgbClr val="1C222B"/>
          </a:solidFill>
          <a:ln>
            <a:solidFill>
              <a:srgbClr val="CF9B40"/>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941832" y="2852928"/>
            <a:ext cx="4206240" cy="640080"/>
          </a:xfrm>
          <a:prstGeom prst="rect">
            <a:avLst/>
          </a:prstGeom>
          <a:noFill/>
        </p:spPr>
        <p:txBody>
          <a:bodyPr wrap="none">
            <a:spAutoFit/>
          </a:bodyPr>
          <a:lstStyle/>
          <a:p>
            <a:r>
              <a:rPr b="1" sz="1500">
                <a:solidFill>
                  <a:srgbClr val="FAF4E8"/>
                </a:solidFill>
                <a:latin typeface="Georgia"/>
              </a:rPr>
              <a:t>Refuge and peace</a:t>
            </a:r>
          </a:p>
          <a:p>
            <a:r>
              <a:rPr sz="1050">
                <a:solidFill>
                  <a:srgbClr val="ECE0CD"/>
                </a:solidFill>
                <a:latin typeface="Aptos"/>
              </a:rPr>
              <a:t>The believer hides in the name of Jesus.</a:t>
            </a:r>
          </a:p>
        </p:txBody>
      </p:sp>
      <p:sp>
        <p:nvSpPr>
          <p:cNvPr id="10" name="Rounded Rectangle 9"/>
          <p:cNvSpPr/>
          <p:nvPr/>
        </p:nvSpPr>
        <p:spPr>
          <a:xfrm>
            <a:off x="5971032" y="2724912"/>
            <a:ext cx="4663440" cy="960120"/>
          </a:xfrm>
          <a:prstGeom prst="roundRect">
            <a:avLst/>
          </a:prstGeom>
          <a:solidFill>
            <a:srgbClr val="1C222B"/>
          </a:solidFill>
          <a:ln>
            <a:solidFill>
              <a:srgbClr val="CF9B40"/>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6199632" y="2852928"/>
            <a:ext cx="4206240" cy="640080"/>
          </a:xfrm>
          <a:prstGeom prst="rect">
            <a:avLst/>
          </a:prstGeom>
          <a:noFill/>
        </p:spPr>
        <p:txBody>
          <a:bodyPr wrap="none">
            <a:spAutoFit/>
          </a:bodyPr>
          <a:lstStyle/>
          <a:p>
            <a:r>
              <a:rPr b="1" sz="1500">
                <a:solidFill>
                  <a:srgbClr val="FAF4E8"/>
                </a:solidFill>
                <a:latin typeface="Georgia"/>
              </a:rPr>
              <a:t>Pardon and holiness</a:t>
            </a:r>
          </a:p>
          <a:p>
            <a:r>
              <a:rPr sz="1050">
                <a:solidFill>
                  <a:srgbClr val="ECE0CD"/>
                </a:solidFill>
                <a:latin typeface="Aptos"/>
              </a:rPr>
              <a:t>Grace forgives and renews.</a:t>
            </a:r>
          </a:p>
        </p:txBody>
      </p:sp>
      <p:sp>
        <p:nvSpPr>
          <p:cNvPr id="12" name="Rounded Rectangle 11"/>
          <p:cNvSpPr/>
          <p:nvPr/>
        </p:nvSpPr>
        <p:spPr>
          <a:xfrm>
            <a:off x="713232" y="3986783"/>
            <a:ext cx="4663440" cy="960120"/>
          </a:xfrm>
          <a:prstGeom prst="roundRect">
            <a:avLst/>
          </a:prstGeom>
          <a:solidFill>
            <a:srgbClr val="1C222B"/>
          </a:solidFill>
          <a:ln>
            <a:solidFill>
              <a:srgbClr val="CF9B40"/>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TextBox 12"/>
          <p:cNvSpPr txBox="1"/>
          <p:nvPr/>
        </p:nvSpPr>
        <p:spPr>
          <a:xfrm>
            <a:off x="941832" y="4114799"/>
            <a:ext cx="4206240" cy="640080"/>
          </a:xfrm>
          <a:prstGeom prst="rect">
            <a:avLst/>
          </a:prstGeom>
          <a:noFill/>
        </p:spPr>
        <p:txBody>
          <a:bodyPr wrap="none">
            <a:spAutoFit/>
          </a:bodyPr>
          <a:lstStyle/>
          <a:p>
            <a:r>
              <a:rPr b="1" sz="1500">
                <a:solidFill>
                  <a:srgbClr val="FAF4E8"/>
                </a:solidFill>
                <a:latin typeface="Georgia"/>
              </a:rPr>
              <a:t>Persevering trust</a:t>
            </a:r>
          </a:p>
          <a:p>
            <a:r>
              <a:rPr sz="1050">
                <a:solidFill>
                  <a:srgbClr val="ECE0CD"/>
                </a:solidFill>
                <a:latin typeface="Aptos"/>
              </a:rPr>
              <a:t>Faith holds steady in pain and darkness.</a:t>
            </a:r>
          </a:p>
        </p:txBody>
      </p:sp>
      <p:sp>
        <p:nvSpPr>
          <p:cNvPr id="14" name="Rounded Rectangle 13"/>
          <p:cNvSpPr/>
          <p:nvPr/>
        </p:nvSpPr>
        <p:spPr>
          <a:xfrm>
            <a:off x="5971032" y="3986783"/>
            <a:ext cx="4663440" cy="960120"/>
          </a:xfrm>
          <a:prstGeom prst="roundRect">
            <a:avLst/>
          </a:prstGeom>
          <a:solidFill>
            <a:srgbClr val="1C222B"/>
          </a:solidFill>
          <a:ln>
            <a:solidFill>
              <a:srgbClr val="CF9B40"/>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TextBox 14"/>
          <p:cNvSpPr txBox="1"/>
          <p:nvPr/>
        </p:nvSpPr>
        <p:spPr>
          <a:xfrm>
            <a:off x="6199632" y="4114799"/>
            <a:ext cx="4206240" cy="640080"/>
          </a:xfrm>
          <a:prstGeom prst="rect">
            <a:avLst/>
          </a:prstGeom>
          <a:noFill/>
        </p:spPr>
        <p:txBody>
          <a:bodyPr wrap="none">
            <a:spAutoFit/>
          </a:bodyPr>
          <a:lstStyle/>
          <a:p>
            <a:r>
              <a:rPr b="1" sz="1500">
                <a:solidFill>
                  <a:srgbClr val="FAF4E8"/>
                </a:solidFill>
                <a:latin typeface="Georgia"/>
              </a:rPr>
              <a:t>Final hope</a:t>
            </a:r>
          </a:p>
          <a:p>
            <a:r>
              <a:rPr sz="1050">
                <a:solidFill>
                  <a:srgbClr val="ECE0CD"/>
                </a:solidFill>
                <a:latin typeface="Aptos"/>
              </a:rPr>
              <a:t>Present peace anticipates eternal rest.</a:t>
            </a:r>
          </a:p>
        </p:txBody>
      </p:sp>
      <p:sp>
        <p:nvSpPr>
          <p:cNvPr id="16" name="TextBox 15"/>
          <p:cNvSpPr txBox="1"/>
          <p:nvPr/>
        </p:nvSpPr>
        <p:spPr>
          <a:xfrm>
            <a:off x="411480" y="6528816"/>
            <a:ext cx="7772400" cy="201168"/>
          </a:xfrm>
          <a:prstGeom prst="rect">
            <a:avLst/>
          </a:prstGeom>
          <a:noFill/>
        </p:spPr>
        <p:txBody>
          <a:bodyPr wrap="none">
            <a:spAutoFit/>
          </a:bodyPr>
          <a:lstStyle/>
          <a:p>
            <a:r>
              <a:rPr sz="850">
                <a:solidFill>
                  <a:srgbClr val="F5EEE1"/>
                </a:solidFill>
                <a:latin typeface="Aptos"/>
              </a:rPr>
              <a:t>Prepared for teaching and small group use - hymninfo.com</a:t>
            </a:r>
          </a:p>
        </p:txBody>
      </p:sp>
      <p:sp>
        <p:nvSpPr>
          <p:cNvPr id="17" name="TextBox 16"/>
          <p:cNvSpPr txBox="1"/>
          <p:nvPr/>
        </p:nvSpPr>
        <p:spPr>
          <a:xfrm>
            <a:off x="11155680" y="6510528"/>
            <a:ext cx="594360" cy="228600"/>
          </a:xfrm>
          <a:prstGeom prst="rect">
            <a:avLst/>
          </a:prstGeom>
          <a:noFill/>
        </p:spPr>
        <p:txBody>
          <a:bodyPr wrap="none">
            <a:spAutoFit/>
          </a:bodyPr>
          <a:lstStyle/>
          <a:p>
            <a:pPr algn="r"/>
            <a:r>
              <a:rPr sz="850">
                <a:solidFill>
                  <a:srgbClr val="F5EEE1"/>
                </a:solidFill>
                <a:latin typeface="Aptos"/>
              </a:rPr>
              <a:t>16</a:t>
            </a:r>
          </a:p>
        </p:txBody>
      </p:sp>
    </p:spTree>
  </p:cSld>
  <p:clrMapOvr>
    <a:masterClrMapping/>
  </p:clrMapOvr>
</p:sld>
</file>

<file path=ppt/slides/slide1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visual_3.jpg"/>
          <p:cNvPicPr>
            <a:picLocks noChangeAspect="1"/>
          </p:cNvPicPr>
          <p:nvPr/>
        </p:nvPicPr>
        <p:blipFill>
          <a:blip r:embed="rId2"/>
          <a:stretch>
            <a:fillRect/>
          </a:stretch>
        </p:blipFill>
        <p:spPr>
          <a:xfrm>
            <a:off x="0" y="0"/>
            <a:ext cx="12191695" cy="6858000"/>
          </a:xfrm>
          <a:prstGeom prst="rect">
            <a:avLst/>
          </a:prstGeom>
        </p:spPr>
      </p:pic>
      <p:sp>
        <p:nvSpPr>
          <p:cNvPr id="3" name="TextBox 2"/>
          <p:cNvSpPr txBox="1"/>
          <p:nvPr/>
        </p:nvSpPr>
        <p:spPr>
          <a:xfrm>
            <a:off x="548640" y="384048"/>
            <a:ext cx="5852160" cy="914400"/>
          </a:xfrm>
          <a:prstGeom prst="rect">
            <a:avLst/>
          </a:prstGeom>
          <a:noFill/>
        </p:spPr>
        <p:txBody>
          <a:bodyPr wrap="square" lIns="0" rIns="0" tIns="0" bIns="0">
            <a:spAutoFit/>
          </a:bodyPr>
          <a:lstStyle/>
          <a:p>
            <a:pPr algn="l"/>
            <a:r>
              <a:rPr sz="3300" b="1">
                <a:solidFill>
                  <a:srgbClr val="FFFFFF"/>
                </a:solidFill>
                <a:latin typeface="Georgia"/>
              </a:rPr>
              <a:t>Literary and Devotional Craft</a:t>
            </a:r>
          </a:p>
        </p:txBody>
      </p:sp>
      <p:sp>
        <p:nvSpPr>
          <p:cNvPr id="4" name="Rounded Rectangle 3"/>
          <p:cNvSpPr/>
          <p:nvPr/>
        </p:nvSpPr>
        <p:spPr>
          <a:xfrm>
            <a:off x="530352" y="1444752"/>
            <a:ext cx="5760720" cy="4526280"/>
          </a:xfrm>
          <a:prstGeom prst="roundRect">
            <a:avLst/>
          </a:prstGeom>
          <a:solidFill>
            <a:srgbClr val="151920"/>
          </a:solidFill>
          <a:ln>
            <a:solidFill>
              <a:srgbClr val="CF9B40"/>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822960" y="1783080"/>
            <a:ext cx="5074920" cy="3703320"/>
          </a:xfrm>
          <a:prstGeom prst="rect">
            <a:avLst/>
          </a:prstGeom>
          <a:noFill/>
        </p:spPr>
        <p:txBody>
          <a:bodyPr wrap="square" lIns="54864" rIns="54864" tIns="18288" bIns="18288">
            <a:normAutofit/>
          </a:bodyPr>
          <a:lstStyle/>
          <a:p>
            <a:pPr>
              <a:spcAft>
                <a:spcPts val="700"/>
              </a:spcAft>
            </a:pPr>
            <a:r>
              <a:rPr sz="1700">
                <a:solidFill>
                  <a:srgbClr val="FAF4E8"/>
                </a:solidFill>
                <a:latin typeface="Aptos"/>
              </a:rPr>
              <a:t>• The hymn speaks directly to Christ in prayer.</a:t>
            </a:r>
          </a:p>
          <a:p>
            <a:pPr>
              <a:spcAft>
                <a:spcPts val="700"/>
              </a:spcAft>
            </a:pPr>
            <a:r>
              <a:rPr sz="1700">
                <a:solidFill>
                  <a:srgbClr val="FAF4E8"/>
                </a:solidFill>
                <a:latin typeface="Aptos"/>
              </a:rPr>
              <a:t>• It uses paired phrases to show Christ’s sufficiency in opposite circumstances.</a:t>
            </a:r>
          </a:p>
          <a:p>
            <a:pPr>
              <a:spcAft>
                <a:spcPts val="700"/>
              </a:spcAft>
            </a:pPr>
            <a:r>
              <a:rPr sz="1700">
                <a:solidFill>
                  <a:srgbClr val="FAF4E8"/>
                </a:solidFill>
                <a:latin typeface="Aptos"/>
              </a:rPr>
              <a:t>• Its strongest language is personal but never private; it teaches the whole church to pray.</a:t>
            </a:r>
          </a:p>
          <a:p>
            <a:pPr>
              <a:spcAft>
                <a:spcPts val="700"/>
              </a:spcAft>
            </a:pPr>
            <a:r>
              <a:rPr sz="1700">
                <a:solidFill>
                  <a:srgbClr val="FAF4E8"/>
                </a:solidFill>
                <a:latin typeface="Aptos"/>
              </a:rPr>
              <a:t>• The poetry is compact, memorable, and suited for meditation.</a:t>
            </a:r>
          </a:p>
        </p:txBody>
      </p:sp>
      <p:sp>
        <p:nvSpPr>
          <p:cNvPr id="6" name="Oval 5"/>
          <p:cNvSpPr/>
          <p:nvPr/>
        </p:nvSpPr>
        <p:spPr>
          <a:xfrm>
            <a:off x="6812280" y="5303520"/>
            <a:ext cx="713232" cy="713232"/>
          </a:xfrm>
          <a:prstGeom prst="ellipse">
            <a:avLst/>
          </a:prstGeom>
          <a:solidFill>
            <a:srgbClr val="CF9B4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6812280" y="5376672"/>
            <a:ext cx="713232" cy="411480"/>
          </a:xfrm>
          <a:prstGeom prst="rect">
            <a:avLst/>
          </a:prstGeom>
          <a:noFill/>
        </p:spPr>
        <p:txBody>
          <a:bodyPr wrap="none">
            <a:spAutoFit/>
          </a:bodyPr>
          <a:lstStyle/>
          <a:p>
            <a:pPr algn="ctr"/>
            <a:r>
              <a:rPr sz="2000">
                <a:solidFill>
                  <a:srgbClr val="FFFFFF"/>
                </a:solidFill>
                <a:latin typeface="Segoe UI Symbol"/>
              </a:rPr>
              <a:t>♫</a:t>
            </a:r>
          </a:p>
        </p:txBody>
      </p:sp>
      <p:sp>
        <p:nvSpPr>
          <p:cNvPr id="8" name="TextBox 7"/>
          <p:cNvSpPr txBox="1"/>
          <p:nvPr/>
        </p:nvSpPr>
        <p:spPr>
          <a:xfrm>
            <a:off x="7653528" y="5285232"/>
            <a:ext cx="2468880" cy="822960"/>
          </a:xfrm>
          <a:prstGeom prst="rect">
            <a:avLst/>
          </a:prstGeom>
          <a:noFill/>
        </p:spPr>
        <p:txBody>
          <a:bodyPr wrap="square">
            <a:spAutoFit/>
          </a:bodyPr>
          <a:lstStyle/>
          <a:p>
            <a:r>
              <a:rPr b="1" sz="1600">
                <a:solidFill>
                  <a:srgbClr val="FAF4E8"/>
                </a:solidFill>
                <a:latin typeface="Georgia"/>
              </a:rPr>
              <a:t>Form</a:t>
            </a:r>
          </a:p>
          <a:p>
            <a:r>
              <a:rPr sz="1050">
                <a:solidFill>
                  <a:srgbClr val="ECE0CD"/>
                </a:solidFill>
                <a:latin typeface="Aptos"/>
              </a:rPr>
              <a:t>Prayer shaped for congregational song.</a:t>
            </a:r>
          </a:p>
        </p:txBody>
      </p:sp>
      <p:sp>
        <p:nvSpPr>
          <p:cNvPr id="9" name="TextBox 8"/>
          <p:cNvSpPr txBox="1"/>
          <p:nvPr/>
        </p:nvSpPr>
        <p:spPr>
          <a:xfrm>
            <a:off x="411480" y="6528816"/>
            <a:ext cx="7772400" cy="201168"/>
          </a:xfrm>
          <a:prstGeom prst="rect">
            <a:avLst/>
          </a:prstGeom>
          <a:noFill/>
        </p:spPr>
        <p:txBody>
          <a:bodyPr wrap="none">
            <a:spAutoFit/>
          </a:bodyPr>
          <a:lstStyle/>
          <a:p>
            <a:r>
              <a:rPr sz="850">
                <a:solidFill>
                  <a:srgbClr val="F5EEE1"/>
                </a:solidFill>
                <a:latin typeface="Aptos"/>
              </a:rPr>
              <a:t>Prepared for teaching and small group use - hymninfo.com</a:t>
            </a:r>
          </a:p>
        </p:txBody>
      </p:sp>
      <p:sp>
        <p:nvSpPr>
          <p:cNvPr id="10" name="TextBox 9"/>
          <p:cNvSpPr txBox="1"/>
          <p:nvPr/>
        </p:nvSpPr>
        <p:spPr>
          <a:xfrm>
            <a:off x="11155680" y="6510528"/>
            <a:ext cx="594360" cy="228600"/>
          </a:xfrm>
          <a:prstGeom prst="rect">
            <a:avLst/>
          </a:prstGeom>
          <a:noFill/>
        </p:spPr>
        <p:txBody>
          <a:bodyPr wrap="none">
            <a:spAutoFit/>
          </a:bodyPr>
          <a:lstStyle/>
          <a:p>
            <a:pPr algn="r"/>
            <a:r>
              <a:rPr sz="850">
                <a:solidFill>
                  <a:srgbClr val="F5EEE1"/>
                </a:solidFill>
                <a:latin typeface="Aptos"/>
              </a:rPr>
              <a:t>17</a:t>
            </a:r>
          </a:p>
        </p:txBody>
      </p:sp>
    </p:spTree>
  </p:cSld>
  <p:clrMapOvr>
    <a:masterClrMapping/>
  </p:clrMapOvr>
</p:sld>
</file>

<file path=ppt/slides/slide1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visual_2.jpg"/>
          <p:cNvPicPr>
            <a:picLocks noChangeAspect="1"/>
          </p:cNvPicPr>
          <p:nvPr/>
        </p:nvPicPr>
        <p:blipFill>
          <a:blip r:embed="rId2"/>
          <a:stretch>
            <a:fillRect/>
          </a:stretch>
        </p:blipFill>
        <p:spPr>
          <a:xfrm>
            <a:off x="0" y="0"/>
            <a:ext cx="12191695" cy="6858000"/>
          </a:xfrm>
          <a:prstGeom prst="rect">
            <a:avLst/>
          </a:prstGeom>
        </p:spPr>
      </p:pic>
      <p:sp>
        <p:nvSpPr>
          <p:cNvPr id="3" name="TextBox 2"/>
          <p:cNvSpPr txBox="1"/>
          <p:nvPr/>
        </p:nvSpPr>
        <p:spPr>
          <a:xfrm>
            <a:off x="548640" y="384048"/>
            <a:ext cx="5852160" cy="914400"/>
          </a:xfrm>
          <a:prstGeom prst="rect">
            <a:avLst/>
          </a:prstGeom>
          <a:noFill/>
        </p:spPr>
        <p:txBody>
          <a:bodyPr wrap="square" lIns="0" rIns="0" tIns="0" bIns="0">
            <a:spAutoFit/>
          </a:bodyPr>
          <a:lstStyle/>
          <a:p>
            <a:pPr algn="l"/>
            <a:r>
              <a:rPr sz="3300" b="1">
                <a:solidFill>
                  <a:srgbClr val="FFFFFF"/>
                </a:solidFill>
                <a:latin typeface="Georgia"/>
              </a:rPr>
              <a:t>Musical Observations</a:t>
            </a:r>
          </a:p>
        </p:txBody>
      </p:sp>
      <p:sp>
        <p:nvSpPr>
          <p:cNvPr id="4" name="Rounded Rectangle 3"/>
          <p:cNvSpPr/>
          <p:nvPr/>
        </p:nvSpPr>
        <p:spPr>
          <a:xfrm>
            <a:off x="530352" y="1444752"/>
            <a:ext cx="5760720" cy="4526280"/>
          </a:xfrm>
          <a:prstGeom prst="roundRect">
            <a:avLst/>
          </a:prstGeom>
          <a:solidFill>
            <a:srgbClr val="151920"/>
          </a:solidFill>
          <a:ln>
            <a:solidFill>
              <a:srgbClr val="CF9B40"/>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822960" y="1783080"/>
            <a:ext cx="5074920" cy="3703320"/>
          </a:xfrm>
          <a:prstGeom prst="rect">
            <a:avLst/>
          </a:prstGeom>
          <a:noFill/>
        </p:spPr>
        <p:txBody>
          <a:bodyPr wrap="square" lIns="54864" rIns="54864" tIns="18288" bIns="18288">
            <a:normAutofit/>
          </a:bodyPr>
          <a:lstStyle/>
          <a:p>
            <a:pPr>
              <a:spcAft>
                <a:spcPts val="700"/>
              </a:spcAft>
            </a:pPr>
            <a:r>
              <a:rPr sz="1700">
                <a:solidFill>
                  <a:srgbClr val="FAF4E8"/>
                </a:solidFill>
                <a:latin typeface="Aptos"/>
              </a:rPr>
              <a:t>• ST. PETERSBURG has a calm dignity that suits the text.</a:t>
            </a:r>
          </a:p>
          <a:p>
            <a:pPr>
              <a:spcAft>
                <a:spcPts val="700"/>
              </a:spcAft>
            </a:pPr>
            <a:r>
              <a:rPr sz="1700">
                <a:solidFill>
                  <a:srgbClr val="FAF4E8"/>
                </a:solidFill>
                <a:latin typeface="Aptos"/>
              </a:rPr>
              <a:t>• The long meter pattern gives each line space to breathe.</a:t>
            </a:r>
          </a:p>
          <a:p>
            <a:pPr>
              <a:spcAft>
                <a:spcPts val="700"/>
              </a:spcAft>
            </a:pPr>
            <a:r>
              <a:rPr sz="1700">
                <a:solidFill>
                  <a:srgbClr val="FAF4E8"/>
                </a:solidFill>
                <a:latin typeface="Aptos"/>
              </a:rPr>
              <a:t>• The tune should move steadily, not heavily.</a:t>
            </a:r>
          </a:p>
          <a:p>
            <a:pPr>
              <a:spcAft>
                <a:spcPts val="700"/>
              </a:spcAft>
            </a:pPr>
            <a:r>
              <a:rPr sz="1700">
                <a:solidFill>
                  <a:srgbClr val="FAF4E8"/>
                </a:solidFill>
                <a:latin typeface="Aptos"/>
              </a:rPr>
              <a:t>• A reflective tempo helps the congregation pray the words rather than merely sing them.</a:t>
            </a:r>
          </a:p>
        </p:txBody>
      </p:sp>
      <p:sp>
        <p:nvSpPr>
          <p:cNvPr id="6" name="Oval 5"/>
          <p:cNvSpPr/>
          <p:nvPr/>
        </p:nvSpPr>
        <p:spPr>
          <a:xfrm>
            <a:off x="6812280" y="5303520"/>
            <a:ext cx="713232" cy="713232"/>
          </a:xfrm>
          <a:prstGeom prst="ellipse">
            <a:avLst/>
          </a:prstGeom>
          <a:solidFill>
            <a:srgbClr val="CF9B4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6812280" y="5376672"/>
            <a:ext cx="713232" cy="411480"/>
          </a:xfrm>
          <a:prstGeom prst="rect">
            <a:avLst/>
          </a:prstGeom>
          <a:noFill/>
        </p:spPr>
        <p:txBody>
          <a:bodyPr wrap="none">
            <a:spAutoFit/>
          </a:bodyPr>
          <a:lstStyle/>
          <a:p>
            <a:pPr algn="ctr"/>
            <a:r>
              <a:rPr sz="2000">
                <a:solidFill>
                  <a:srgbClr val="FFFFFF"/>
                </a:solidFill>
                <a:latin typeface="Segoe UI Symbol"/>
              </a:rPr>
              <a:t>♫</a:t>
            </a:r>
          </a:p>
        </p:txBody>
      </p:sp>
      <p:sp>
        <p:nvSpPr>
          <p:cNvPr id="8" name="TextBox 7"/>
          <p:cNvSpPr txBox="1"/>
          <p:nvPr/>
        </p:nvSpPr>
        <p:spPr>
          <a:xfrm>
            <a:off x="7653528" y="5285232"/>
            <a:ext cx="2468880" cy="822960"/>
          </a:xfrm>
          <a:prstGeom prst="rect">
            <a:avLst/>
          </a:prstGeom>
          <a:noFill/>
        </p:spPr>
        <p:txBody>
          <a:bodyPr wrap="square">
            <a:spAutoFit/>
          </a:bodyPr>
          <a:lstStyle/>
          <a:p>
            <a:r>
              <a:rPr b="1" sz="1600">
                <a:solidFill>
                  <a:srgbClr val="FAF4E8"/>
                </a:solidFill>
                <a:latin typeface="Georgia"/>
              </a:rPr>
              <a:t>Tune</a:t>
            </a:r>
          </a:p>
          <a:p>
            <a:r>
              <a:rPr sz="1050">
                <a:solidFill>
                  <a:srgbClr val="ECE0CD"/>
                </a:solidFill>
                <a:latin typeface="Aptos"/>
              </a:rPr>
              <a:t>Serene, dignified, prayerful.</a:t>
            </a:r>
          </a:p>
        </p:txBody>
      </p:sp>
      <p:sp>
        <p:nvSpPr>
          <p:cNvPr id="9" name="TextBox 8"/>
          <p:cNvSpPr txBox="1"/>
          <p:nvPr/>
        </p:nvSpPr>
        <p:spPr>
          <a:xfrm>
            <a:off x="411480" y="6528816"/>
            <a:ext cx="7772400" cy="201168"/>
          </a:xfrm>
          <a:prstGeom prst="rect">
            <a:avLst/>
          </a:prstGeom>
          <a:noFill/>
        </p:spPr>
        <p:txBody>
          <a:bodyPr wrap="none">
            <a:spAutoFit/>
          </a:bodyPr>
          <a:lstStyle/>
          <a:p>
            <a:r>
              <a:rPr sz="850">
                <a:solidFill>
                  <a:srgbClr val="F5EEE1"/>
                </a:solidFill>
                <a:latin typeface="Aptos"/>
              </a:rPr>
              <a:t>Prepared for teaching and small group use - hymninfo.com</a:t>
            </a:r>
          </a:p>
        </p:txBody>
      </p:sp>
      <p:sp>
        <p:nvSpPr>
          <p:cNvPr id="10" name="TextBox 9"/>
          <p:cNvSpPr txBox="1"/>
          <p:nvPr/>
        </p:nvSpPr>
        <p:spPr>
          <a:xfrm>
            <a:off x="11155680" y="6510528"/>
            <a:ext cx="594360" cy="228600"/>
          </a:xfrm>
          <a:prstGeom prst="rect">
            <a:avLst/>
          </a:prstGeom>
          <a:noFill/>
        </p:spPr>
        <p:txBody>
          <a:bodyPr wrap="none">
            <a:spAutoFit/>
          </a:bodyPr>
          <a:lstStyle/>
          <a:p>
            <a:pPr algn="r"/>
            <a:r>
              <a:rPr sz="850">
                <a:solidFill>
                  <a:srgbClr val="F5EEE1"/>
                </a:solidFill>
                <a:latin typeface="Aptos"/>
              </a:rPr>
              <a:t>18</a:t>
            </a:r>
          </a:p>
        </p:txBody>
      </p:sp>
    </p:spTree>
  </p:cSld>
  <p:clrMapOvr>
    <a:masterClrMapping/>
  </p:clrMapOvr>
</p:sld>
</file>

<file path=ppt/slides/slide1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visual_4.jpg"/>
          <p:cNvPicPr>
            <a:picLocks noChangeAspect="1"/>
          </p:cNvPicPr>
          <p:nvPr/>
        </p:nvPicPr>
        <p:blipFill>
          <a:blip r:embed="rId2"/>
          <a:stretch>
            <a:fillRect/>
          </a:stretch>
        </p:blipFill>
        <p:spPr>
          <a:xfrm>
            <a:off x="0" y="0"/>
            <a:ext cx="12191695" cy="6858000"/>
          </a:xfrm>
          <a:prstGeom prst="rect">
            <a:avLst/>
          </a:prstGeom>
        </p:spPr>
      </p:pic>
      <p:sp>
        <p:nvSpPr>
          <p:cNvPr id="3" name="TextBox 2"/>
          <p:cNvSpPr txBox="1"/>
          <p:nvPr/>
        </p:nvSpPr>
        <p:spPr>
          <a:xfrm>
            <a:off x="548640" y="384048"/>
            <a:ext cx="5852160" cy="914400"/>
          </a:xfrm>
          <a:prstGeom prst="rect">
            <a:avLst/>
          </a:prstGeom>
          <a:noFill/>
        </p:spPr>
        <p:txBody>
          <a:bodyPr wrap="square" lIns="0" rIns="0" tIns="0" bIns="0">
            <a:spAutoFit/>
          </a:bodyPr>
          <a:lstStyle/>
          <a:p>
            <a:pPr algn="l"/>
            <a:r>
              <a:rPr sz="3300" b="1">
                <a:solidFill>
                  <a:srgbClr val="FFFFFF"/>
                </a:solidFill>
                <a:latin typeface="Georgia"/>
              </a:rPr>
              <a:t>Pastoral and Worship Use</a:t>
            </a:r>
          </a:p>
        </p:txBody>
      </p:sp>
      <p:sp>
        <p:nvSpPr>
          <p:cNvPr id="4" name="Rounded Rectangle 3"/>
          <p:cNvSpPr/>
          <p:nvPr/>
        </p:nvSpPr>
        <p:spPr>
          <a:xfrm>
            <a:off x="530352" y="1444752"/>
            <a:ext cx="5760720" cy="4526280"/>
          </a:xfrm>
          <a:prstGeom prst="roundRect">
            <a:avLst/>
          </a:prstGeom>
          <a:solidFill>
            <a:srgbClr val="151920"/>
          </a:solidFill>
          <a:ln>
            <a:solidFill>
              <a:srgbClr val="CF9B40"/>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822960" y="1783080"/>
            <a:ext cx="5074920" cy="3703320"/>
          </a:xfrm>
          <a:prstGeom prst="rect">
            <a:avLst/>
          </a:prstGeom>
          <a:noFill/>
        </p:spPr>
        <p:txBody>
          <a:bodyPr wrap="square" lIns="54864" rIns="54864" tIns="18288" bIns="18288">
            <a:normAutofit/>
          </a:bodyPr>
          <a:lstStyle/>
          <a:p>
            <a:pPr>
              <a:spcAft>
                <a:spcPts val="700"/>
              </a:spcAft>
            </a:pPr>
            <a:r>
              <a:rPr sz="1700">
                <a:solidFill>
                  <a:srgbClr val="FAF4E8"/>
                </a:solidFill>
                <a:latin typeface="Aptos"/>
              </a:rPr>
              <a:t>• Prayer services and devotional gatherings.</a:t>
            </a:r>
          </a:p>
          <a:p>
            <a:pPr>
              <a:spcAft>
                <a:spcPts val="700"/>
              </a:spcAft>
            </a:pPr>
            <a:r>
              <a:rPr sz="1700">
                <a:solidFill>
                  <a:srgbClr val="FAF4E8"/>
                </a:solidFill>
                <a:latin typeface="Aptos"/>
              </a:rPr>
              <a:t>• Pastoral-care moments for anxiety, grief, illness, or discouragement.</a:t>
            </a:r>
          </a:p>
          <a:p>
            <a:pPr>
              <a:spcAft>
                <a:spcPts val="700"/>
              </a:spcAft>
            </a:pPr>
            <a:r>
              <a:rPr sz="1700">
                <a:solidFill>
                  <a:srgbClr val="FAF4E8"/>
                </a:solidFill>
                <a:latin typeface="Aptos"/>
              </a:rPr>
              <a:t>• Lessons on Christ’s sufficiency and Christian peace.</a:t>
            </a:r>
          </a:p>
          <a:p>
            <a:pPr>
              <a:spcAft>
                <a:spcPts val="700"/>
              </a:spcAft>
            </a:pPr>
            <a:r>
              <a:rPr sz="1700">
                <a:solidFill>
                  <a:srgbClr val="FAF4E8"/>
                </a:solidFill>
                <a:latin typeface="Aptos"/>
              </a:rPr>
              <a:t>• Communion preparation or response where the focus is rest in Christ.</a:t>
            </a:r>
          </a:p>
          <a:p>
            <a:pPr>
              <a:spcAft>
                <a:spcPts val="700"/>
              </a:spcAft>
            </a:pPr>
            <a:r>
              <a:rPr sz="1700">
                <a:solidFill>
                  <a:srgbClr val="FAF4E8"/>
                </a:solidFill>
                <a:latin typeface="Aptos"/>
              </a:rPr>
              <a:t>• Quiet conclusion to a sermon on Matthew 11 or John 14.</a:t>
            </a:r>
          </a:p>
        </p:txBody>
      </p:sp>
      <p:sp>
        <p:nvSpPr>
          <p:cNvPr id="6" name="Oval 5"/>
          <p:cNvSpPr/>
          <p:nvPr/>
        </p:nvSpPr>
        <p:spPr>
          <a:xfrm>
            <a:off x="6812280" y="5303520"/>
            <a:ext cx="713232" cy="713232"/>
          </a:xfrm>
          <a:prstGeom prst="ellipse">
            <a:avLst/>
          </a:prstGeom>
          <a:solidFill>
            <a:srgbClr val="CF9B4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6812280" y="5376672"/>
            <a:ext cx="713232" cy="411480"/>
          </a:xfrm>
          <a:prstGeom prst="rect">
            <a:avLst/>
          </a:prstGeom>
          <a:noFill/>
        </p:spPr>
        <p:txBody>
          <a:bodyPr wrap="none">
            <a:spAutoFit/>
          </a:bodyPr>
          <a:lstStyle/>
          <a:p>
            <a:pPr algn="ctr"/>
            <a:r>
              <a:rPr sz="2000">
                <a:solidFill>
                  <a:srgbClr val="FFFFFF"/>
                </a:solidFill>
                <a:latin typeface="Segoe UI Symbol"/>
              </a:rPr>
              <a:t>✚</a:t>
            </a:r>
          </a:p>
        </p:txBody>
      </p:sp>
      <p:sp>
        <p:nvSpPr>
          <p:cNvPr id="8" name="TextBox 7"/>
          <p:cNvSpPr txBox="1"/>
          <p:nvPr/>
        </p:nvSpPr>
        <p:spPr>
          <a:xfrm>
            <a:off x="7653528" y="5285232"/>
            <a:ext cx="2468880" cy="822960"/>
          </a:xfrm>
          <a:prstGeom prst="rect">
            <a:avLst/>
          </a:prstGeom>
          <a:noFill/>
        </p:spPr>
        <p:txBody>
          <a:bodyPr wrap="square">
            <a:spAutoFit/>
          </a:bodyPr>
          <a:lstStyle/>
          <a:p>
            <a:r>
              <a:rPr b="1" sz="1600">
                <a:solidFill>
                  <a:srgbClr val="FAF4E8"/>
                </a:solidFill>
                <a:latin typeface="Georgia"/>
              </a:rPr>
              <a:t>Use</a:t>
            </a:r>
          </a:p>
          <a:p>
            <a:r>
              <a:rPr sz="1050">
                <a:solidFill>
                  <a:srgbClr val="ECE0CD"/>
                </a:solidFill>
                <a:latin typeface="Aptos"/>
              </a:rPr>
              <a:t>Comfort without sentimentality.</a:t>
            </a:r>
          </a:p>
        </p:txBody>
      </p:sp>
      <p:sp>
        <p:nvSpPr>
          <p:cNvPr id="9" name="TextBox 8"/>
          <p:cNvSpPr txBox="1"/>
          <p:nvPr/>
        </p:nvSpPr>
        <p:spPr>
          <a:xfrm>
            <a:off x="411480" y="6528816"/>
            <a:ext cx="7772400" cy="201168"/>
          </a:xfrm>
          <a:prstGeom prst="rect">
            <a:avLst/>
          </a:prstGeom>
          <a:noFill/>
        </p:spPr>
        <p:txBody>
          <a:bodyPr wrap="none">
            <a:spAutoFit/>
          </a:bodyPr>
          <a:lstStyle/>
          <a:p>
            <a:r>
              <a:rPr sz="850">
                <a:solidFill>
                  <a:srgbClr val="F5EEE1"/>
                </a:solidFill>
                <a:latin typeface="Aptos"/>
              </a:rPr>
              <a:t>Prepared for teaching and small group use - hymninfo.com</a:t>
            </a:r>
          </a:p>
        </p:txBody>
      </p:sp>
      <p:sp>
        <p:nvSpPr>
          <p:cNvPr id="10" name="TextBox 9"/>
          <p:cNvSpPr txBox="1"/>
          <p:nvPr/>
        </p:nvSpPr>
        <p:spPr>
          <a:xfrm>
            <a:off x="11155680" y="6510528"/>
            <a:ext cx="594360" cy="228600"/>
          </a:xfrm>
          <a:prstGeom prst="rect">
            <a:avLst/>
          </a:prstGeom>
          <a:noFill/>
        </p:spPr>
        <p:txBody>
          <a:bodyPr wrap="none">
            <a:spAutoFit/>
          </a:bodyPr>
          <a:lstStyle/>
          <a:p>
            <a:pPr algn="r"/>
            <a:r>
              <a:rPr sz="850">
                <a:solidFill>
                  <a:srgbClr val="F5EEE1"/>
                </a:solidFill>
                <a:latin typeface="Aptos"/>
              </a:rPr>
              <a:t>19</a:t>
            </a:r>
          </a:p>
        </p:txBody>
      </p:sp>
    </p:spTree>
  </p:cSld>
  <p:clrMapOvr>
    <a:masterClrMapping/>
  </p:clrMapOvr>
</p:sld>
</file>

<file path=ppt/slides/slide2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visual_6.jpg"/>
          <p:cNvPicPr>
            <a:picLocks noChangeAspect="1"/>
          </p:cNvPicPr>
          <p:nvPr/>
        </p:nvPicPr>
        <p:blipFill>
          <a:blip r:embed="rId2"/>
          <a:stretch>
            <a:fillRect/>
          </a:stretch>
        </p:blipFill>
        <p:spPr>
          <a:xfrm>
            <a:off x="0" y="0"/>
            <a:ext cx="12191695" cy="6858000"/>
          </a:xfrm>
          <a:prstGeom prst="rect">
            <a:avLst/>
          </a:prstGeom>
        </p:spPr>
      </p:pic>
      <p:sp>
        <p:nvSpPr>
          <p:cNvPr id="3" name="TextBox 2"/>
          <p:cNvSpPr txBox="1"/>
          <p:nvPr/>
        </p:nvSpPr>
        <p:spPr>
          <a:xfrm>
            <a:off x="548640" y="384048"/>
            <a:ext cx="5852160" cy="914400"/>
          </a:xfrm>
          <a:prstGeom prst="rect">
            <a:avLst/>
          </a:prstGeom>
          <a:noFill/>
        </p:spPr>
        <p:txBody>
          <a:bodyPr wrap="square" lIns="0" rIns="0" tIns="0" bIns="0">
            <a:spAutoFit/>
          </a:bodyPr>
          <a:lstStyle/>
          <a:p>
            <a:pPr algn="l"/>
            <a:r>
              <a:rPr sz="3300" b="1">
                <a:solidFill>
                  <a:srgbClr val="FFFFFF"/>
                </a:solidFill>
                <a:latin typeface="Georgia"/>
              </a:rPr>
              <a:t>Teaching Questions</a:t>
            </a:r>
          </a:p>
        </p:txBody>
      </p:sp>
      <p:sp>
        <p:nvSpPr>
          <p:cNvPr id="4" name="Rounded Rectangle 3"/>
          <p:cNvSpPr/>
          <p:nvPr/>
        </p:nvSpPr>
        <p:spPr>
          <a:xfrm>
            <a:off x="530352" y="1444752"/>
            <a:ext cx="5760720" cy="4526280"/>
          </a:xfrm>
          <a:prstGeom prst="roundRect">
            <a:avLst/>
          </a:prstGeom>
          <a:solidFill>
            <a:srgbClr val="151920"/>
          </a:solidFill>
          <a:ln>
            <a:solidFill>
              <a:srgbClr val="CF9B40"/>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822960" y="1783080"/>
            <a:ext cx="5074920" cy="3703320"/>
          </a:xfrm>
          <a:prstGeom prst="rect">
            <a:avLst/>
          </a:prstGeom>
          <a:noFill/>
        </p:spPr>
        <p:txBody>
          <a:bodyPr wrap="square" lIns="54864" rIns="54864" tIns="18288" bIns="18288">
            <a:normAutofit/>
          </a:bodyPr>
          <a:lstStyle/>
          <a:p>
            <a:pPr>
              <a:spcAft>
                <a:spcPts val="700"/>
              </a:spcAft>
            </a:pPr>
            <a:r>
              <a:rPr sz="1700">
                <a:solidFill>
                  <a:srgbClr val="FAF4E8"/>
                </a:solidFill>
                <a:latin typeface="Aptos"/>
              </a:rPr>
              <a:t>• Where do people commonly look for calm apart from Christ?</a:t>
            </a:r>
          </a:p>
          <a:p>
            <a:pPr>
              <a:spcAft>
                <a:spcPts val="700"/>
              </a:spcAft>
            </a:pPr>
            <a:r>
              <a:rPr sz="1700">
                <a:solidFill>
                  <a:srgbClr val="FAF4E8"/>
                </a:solidFill>
                <a:latin typeface="Aptos"/>
              </a:rPr>
              <a:t>• Which phrase in the hymn best names a present struggle?</a:t>
            </a:r>
          </a:p>
          <a:p>
            <a:pPr>
              <a:spcAft>
                <a:spcPts val="700"/>
              </a:spcAft>
            </a:pPr>
            <a:r>
              <a:rPr sz="1700">
                <a:solidFill>
                  <a:srgbClr val="FAF4E8"/>
                </a:solidFill>
                <a:latin typeface="Aptos"/>
              </a:rPr>
              <a:t>• How does Matthew 11 deepen the meaning of rest?</a:t>
            </a:r>
          </a:p>
          <a:p>
            <a:pPr>
              <a:spcAft>
                <a:spcPts val="700"/>
              </a:spcAft>
            </a:pPr>
            <a:r>
              <a:rPr sz="1700">
                <a:solidFill>
                  <a:srgbClr val="FAF4E8"/>
                </a:solidFill>
                <a:latin typeface="Aptos"/>
              </a:rPr>
              <a:t>• What is the difference between Christian peace and an easy life?</a:t>
            </a:r>
          </a:p>
          <a:p>
            <a:pPr>
              <a:spcAft>
                <a:spcPts val="700"/>
              </a:spcAft>
            </a:pPr>
            <a:r>
              <a:rPr sz="1700">
                <a:solidFill>
                  <a:srgbClr val="FAF4E8"/>
                </a:solidFill>
                <a:latin typeface="Aptos"/>
              </a:rPr>
              <a:t>• How can a congregation practice bringing burdens to Christ together?</a:t>
            </a:r>
          </a:p>
        </p:txBody>
      </p:sp>
      <p:sp>
        <p:nvSpPr>
          <p:cNvPr id="6" name="Oval 5"/>
          <p:cNvSpPr/>
          <p:nvPr/>
        </p:nvSpPr>
        <p:spPr>
          <a:xfrm>
            <a:off x="6812280" y="5303520"/>
            <a:ext cx="713232" cy="713232"/>
          </a:xfrm>
          <a:prstGeom prst="ellipse">
            <a:avLst/>
          </a:prstGeom>
          <a:solidFill>
            <a:srgbClr val="CF9B4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6812280" y="5376672"/>
            <a:ext cx="713232" cy="411480"/>
          </a:xfrm>
          <a:prstGeom prst="rect">
            <a:avLst/>
          </a:prstGeom>
          <a:noFill/>
        </p:spPr>
        <p:txBody>
          <a:bodyPr wrap="none">
            <a:spAutoFit/>
          </a:bodyPr>
          <a:lstStyle/>
          <a:p>
            <a:pPr algn="ctr"/>
            <a:r>
              <a:rPr sz="2000">
                <a:solidFill>
                  <a:srgbClr val="FFFFFF"/>
                </a:solidFill>
                <a:latin typeface="Segoe UI Symbol"/>
              </a:rPr>
              <a:t>?</a:t>
            </a:r>
          </a:p>
        </p:txBody>
      </p:sp>
      <p:sp>
        <p:nvSpPr>
          <p:cNvPr id="8" name="TextBox 7"/>
          <p:cNvSpPr txBox="1"/>
          <p:nvPr/>
        </p:nvSpPr>
        <p:spPr>
          <a:xfrm>
            <a:off x="7653528" y="5285232"/>
            <a:ext cx="2468880" cy="822960"/>
          </a:xfrm>
          <a:prstGeom prst="rect">
            <a:avLst/>
          </a:prstGeom>
          <a:noFill/>
        </p:spPr>
        <p:txBody>
          <a:bodyPr wrap="square">
            <a:spAutoFit/>
          </a:bodyPr>
          <a:lstStyle/>
          <a:p>
            <a:r>
              <a:rPr b="1" sz="1600">
                <a:solidFill>
                  <a:srgbClr val="FAF4E8"/>
                </a:solidFill>
                <a:latin typeface="Georgia"/>
              </a:rPr>
              <a:t>Discuss</a:t>
            </a:r>
          </a:p>
          <a:p>
            <a:r>
              <a:rPr sz="1050">
                <a:solidFill>
                  <a:srgbClr val="ECE0CD"/>
                </a:solidFill>
                <a:latin typeface="Aptos"/>
              </a:rPr>
              <a:t>Move from observation to trust.</a:t>
            </a:r>
          </a:p>
        </p:txBody>
      </p:sp>
      <p:sp>
        <p:nvSpPr>
          <p:cNvPr id="9" name="TextBox 8"/>
          <p:cNvSpPr txBox="1"/>
          <p:nvPr/>
        </p:nvSpPr>
        <p:spPr>
          <a:xfrm>
            <a:off x="411480" y="6528816"/>
            <a:ext cx="7772400" cy="201168"/>
          </a:xfrm>
          <a:prstGeom prst="rect">
            <a:avLst/>
          </a:prstGeom>
          <a:noFill/>
        </p:spPr>
        <p:txBody>
          <a:bodyPr wrap="none">
            <a:spAutoFit/>
          </a:bodyPr>
          <a:lstStyle/>
          <a:p>
            <a:r>
              <a:rPr sz="850">
                <a:solidFill>
                  <a:srgbClr val="F5EEE1"/>
                </a:solidFill>
                <a:latin typeface="Aptos"/>
              </a:rPr>
              <a:t>Prepared for teaching and small group use - hymninfo.com</a:t>
            </a:r>
          </a:p>
        </p:txBody>
      </p:sp>
      <p:sp>
        <p:nvSpPr>
          <p:cNvPr id="10" name="TextBox 9"/>
          <p:cNvSpPr txBox="1"/>
          <p:nvPr/>
        </p:nvSpPr>
        <p:spPr>
          <a:xfrm>
            <a:off x="11155680" y="6510528"/>
            <a:ext cx="594360" cy="228600"/>
          </a:xfrm>
          <a:prstGeom prst="rect">
            <a:avLst/>
          </a:prstGeom>
          <a:noFill/>
        </p:spPr>
        <p:txBody>
          <a:bodyPr wrap="none">
            <a:spAutoFit/>
          </a:bodyPr>
          <a:lstStyle/>
          <a:p>
            <a:pPr algn="r"/>
            <a:r>
              <a:rPr sz="850">
                <a:solidFill>
                  <a:srgbClr val="F5EEE1"/>
                </a:solidFill>
                <a:latin typeface="Aptos"/>
              </a:rPr>
              <a:t>20</a:t>
            </a:r>
          </a:p>
        </p:txBody>
      </p:sp>
    </p:spTree>
  </p:cSld>
  <p:clrMapOvr>
    <a:masterClrMapping/>
  </p:clrMapOvr>
</p:sld>
</file>

<file path=ppt/slides/slide21.xml><?xml version="1.0" encoding="utf-8"?>
<p:sld xmlns:a="http://schemas.openxmlformats.org/drawingml/2006/main" xmlns:p="http://schemas.openxmlformats.org/presentationml/2006/main" xmlns:r="http://schemas.openxmlformats.org/officeDocument/2006/relationships">
  <p:cSld>
    <p:bg>
      <p:bgPr>
        <a:solidFill>
          <a:srgbClr val="202630"/>
        </a:solidFill>
        <a:effectLst/>
      </p:bgPr>
    </p:bg>
    <p:spTree>
      <p:nvGrpSpPr>
        <p:cNvPr id="1" name=""/>
        <p:cNvGrpSpPr/>
        <p:nvPr/>
      </p:nvGrpSpPr>
      <p:grpSpPr/>
      <p:pic>
        <p:nvPicPr>
          <p:cNvPr id="2" name="Picture 1" descr="visual_2_side.jpg"/>
          <p:cNvPicPr>
            <a:picLocks noChangeAspect="1"/>
          </p:cNvPicPr>
          <p:nvPr/>
        </p:nvPicPr>
        <p:blipFill>
          <a:blip r:embed="rId2"/>
          <a:stretch>
            <a:fillRect/>
          </a:stretch>
        </p:blipFill>
        <p:spPr>
          <a:xfrm>
            <a:off x="6629400" y="0"/>
            <a:ext cx="5559552" cy="6858000"/>
          </a:xfrm>
          <a:prstGeom prst="rect">
            <a:avLst/>
          </a:prstGeom>
        </p:spPr>
      </p:pic>
      <p:sp>
        <p:nvSpPr>
          <p:cNvPr id="3" name="Rectangle 2"/>
          <p:cNvSpPr/>
          <p:nvPr/>
        </p:nvSpPr>
        <p:spPr>
          <a:xfrm>
            <a:off x="0" y="0"/>
            <a:ext cx="6720840" cy="6858000"/>
          </a:xfrm>
          <a:prstGeom prst="rect">
            <a:avLst/>
          </a:prstGeom>
          <a:solidFill>
            <a:srgbClr val="1C222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66928" y="457200"/>
            <a:ext cx="5577840" cy="914400"/>
          </a:xfrm>
          <a:prstGeom prst="rect">
            <a:avLst/>
          </a:prstGeom>
          <a:noFill/>
        </p:spPr>
        <p:txBody>
          <a:bodyPr wrap="square" lIns="0" rIns="0" tIns="0" bIns="0">
            <a:spAutoFit/>
          </a:bodyPr>
          <a:lstStyle/>
          <a:p>
            <a:pPr algn="l"/>
            <a:r>
              <a:rPr sz="3300" b="1">
                <a:solidFill>
                  <a:srgbClr val="FFFFFF"/>
                </a:solidFill>
                <a:latin typeface="Georgia"/>
              </a:rPr>
              <a:t>Application: Resting in Christ This Week</a:t>
            </a:r>
          </a:p>
        </p:txBody>
      </p:sp>
      <p:sp>
        <p:nvSpPr>
          <p:cNvPr id="5" name="TextBox 4"/>
          <p:cNvSpPr txBox="1"/>
          <p:nvPr/>
        </p:nvSpPr>
        <p:spPr>
          <a:xfrm>
            <a:off x="658368" y="1508760"/>
            <a:ext cx="5440680" cy="3931920"/>
          </a:xfrm>
          <a:prstGeom prst="rect">
            <a:avLst/>
          </a:prstGeom>
          <a:noFill/>
        </p:spPr>
        <p:txBody>
          <a:bodyPr wrap="square" lIns="54864" rIns="54864" tIns="18288" bIns="18288">
            <a:normAutofit/>
          </a:bodyPr>
          <a:lstStyle/>
          <a:p>
            <a:pPr>
              <a:spcAft>
                <a:spcPts val="700"/>
              </a:spcAft>
            </a:pPr>
            <a:r>
              <a:rPr sz="1600">
                <a:solidFill>
                  <a:srgbClr val="FAF4E8"/>
                </a:solidFill>
                <a:latin typeface="Aptos"/>
              </a:rPr>
              <a:t>• Pray Matthew 11:28-29 slowly each morning.</a:t>
            </a:r>
          </a:p>
          <a:p>
            <a:pPr>
              <a:spcAft>
                <a:spcPts val="700"/>
              </a:spcAft>
            </a:pPr>
            <a:r>
              <a:rPr sz="1600">
                <a:solidFill>
                  <a:srgbClr val="FAF4E8"/>
                </a:solidFill>
                <a:latin typeface="Aptos"/>
              </a:rPr>
              <a:t>• Name one anxiety and entrust it to Christ by name.</a:t>
            </a:r>
          </a:p>
          <a:p>
            <a:pPr>
              <a:spcAft>
                <a:spcPts val="700"/>
              </a:spcAft>
            </a:pPr>
            <a:r>
              <a:rPr sz="1600">
                <a:solidFill>
                  <a:srgbClr val="FAF4E8"/>
                </a:solidFill>
                <a:latin typeface="Aptos"/>
              </a:rPr>
              <a:t>• Choose one phrase from the hymn as a breath prayer.</a:t>
            </a:r>
          </a:p>
          <a:p>
            <a:pPr>
              <a:spcAft>
                <a:spcPts val="700"/>
              </a:spcAft>
            </a:pPr>
            <a:r>
              <a:rPr sz="1600">
                <a:solidFill>
                  <a:srgbClr val="FAF4E8"/>
                </a:solidFill>
                <a:latin typeface="Aptos"/>
              </a:rPr>
              <a:t>• Encourage someone who is weary with a promise of Christ’s peace.</a:t>
            </a:r>
          </a:p>
          <a:p>
            <a:pPr>
              <a:spcAft>
                <a:spcPts val="700"/>
              </a:spcAft>
            </a:pPr>
            <a:r>
              <a:rPr sz="1600">
                <a:solidFill>
                  <a:srgbClr val="FAF4E8"/>
                </a:solidFill>
                <a:latin typeface="Aptos"/>
              </a:rPr>
              <a:t>• End the week by thanking Christ for one place he proved sufficient.</a:t>
            </a:r>
          </a:p>
        </p:txBody>
      </p:sp>
      <p:sp>
        <p:nvSpPr>
          <p:cNvPr id="6" name="TextBox 5"/>
          <p:cNvSpPr txBox="1"/>
          <p:nvPr/>
        </p:nvSpPr>
        <p:spPr>
          <a:xfrm>
            <a:off x="411480" y="6528816"/>
            <a:ext cx="7772400" cy="201168"/>
          </a:xfrm>
          <a:prstGeom prst="rect">
            <a:avLst/>
          </a:prstGeom>
          <a:noFill/>
        </p:spPr>
        <p:txBody>
          <a:bodyPr wrap="none">
            <a:spAutoFit/>
          </a:bodyPr>
          <a:lstStyle/>
          <a:p>
            <a:r>
              <a:rPr sz="850">
                <a:solidFill>
                  <a:srgbClr val="F5EEE1"/>
                </a:solidFill>
                <a:latin typeface="Aptos"/>
              </a:rPr>
              <a:t>Prepared for teaching and small group use - hymninfo.com</a:t>
            </a:r>
          </a:p>
        </p:txBody>
      </p:sp>
      <p:sp>
        <p:nvSpPr>
          <p:cNvPr id="7" name="TextBox 6"/>
          <p:cNvSpPr txBox="1"/>
          <p:nvPr/>
        </p:nvSpPr>
        <p:spPr>
          <a:xfrm>
            <a:off x="11155680" y="6510528"/>
            <a:ext cx="594360" cy="228600"/>
          </a:xfrm>
          <a:prstGeom prst="rect">
            <a:avLst/>
          </a:prstGeom>
          <a:noFill/>
        </p:spPr>
        <p:txBody>
          <a:bodyPr wrap="none">
            <a:spAutoFit/>
          </a:bodyPr>
          <a:lstStyle/>
          <a:p>
            <a:pPr algn="r"/>
            <a:r>
              <a:rPr sz="850">
                <a:solidFill>
                  <a:srgbClr val="F5EEE1"/>
                </a:solidFill>
                <a:latin typeface="Aptos"/>
              </a:rPr>
              <a:t>21</a:t>
            </a:r>
          </a:p>
        </p:txBody>
      </p:sp>
    </p:spTree>
  </p:cSld>
  <p:clrMapOvr>
    <a:masterClrMapping/>
  </p:clrMapOvr>
</p:sld>
</file>

<file path=ppt/slides/slide2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visual_5.jpg"/>
          <p:cNvPicPr>
            <a:picLocks noChangeAspect="1"/>
          </p:cNvPicPr>
          <p:nvPr/>
        </p:nvPicPr>
        <p:blipFill>
          <a:blip r:embed="rId2"/>
          <a:stretch>
            <a:fillRect/>
          </a:stretch>
        </p:blipFill>
        <p:spPr>
          <a:xfrm>
            <a:off x="0" y="0"/>
            <a:ext cx="12191695" cy="6858000"/>
          </a:xfrm>
          <a:prstGeom prst="rect">
            <a:avLst/>
          </a:prstGeom>
        </p:spPr>
      </p:pic>
      <p:sp>
        <p:nvSpPr>
          <p:cNvPr id="3" name="TextBox 2"/>
          <p:cNvSpPr txBox="1"/>
          <p:nvPr/>
        </p:nvSpPr>
        <p:spPr>
          <a:xfrm>
            <a:off x="594360" y="457200"/>
            <a:ext cx="6400800" cy="914400"/>
          </a:xfrm>
          <a:prstGeom prst="rect">
            <a:avLst/>
          </a:prstGeom>
          <a:noFill/>
        </p:spPr>
        <p:txBody>
          <a:bodyPr wrap="square" lIns="0" rIns="0" tIns="0" bIns="0">
            <a:spAutoFit/>
          </a:bodyPr>
          <a:lstStyle/>
          <a:p>
            <a:pPr algn="l"/>
            <a:r>
              <a:rPr sz="3300" b="1">
                <a:solidFill>
                  <a:srgbClr val="FFFFFF"/>
                </a:solidFill>
                <a:latin typeface="Georgia"/>
              </a:rPr>
              <a:t>Suggested Lesson Flow</a:t>
            </a:r>
          </a:p>
        </p:txBody>
      </p:sp>
      <p:sp>
        <p:nvSpPr>
          <p:cNvPr id="4" name="Rounded Rectangle 3"/>
          <p:cNvSpPr/>
          <p:nvPr/>
        </p:nvSpPr>
        <p:spPr>
          <a:xfrm>
            <a:off x="685800" y="1417320"/>
            <a:ext cx="5257800" cy="4480560"/>
          </a:xfrm>
          <a:prstGeom prst="roundRect">
            <a:avLst/>
          </a:prstGeom>
          <a:solidFill>
            <a:srgbClr val="191F27"/>
          </a:solidFill>
          <a:ln>
            <a:solidFill>
              <a:srgbClr val="CF9B40"/>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ounded Rectangle 4"/>
          <p:cNvSpPr/>
          <p:nvPr/>
        </p:nvSpPr>
        <p:spPr>
          <a:xfrm>
            <a:off x="6217920" y="1417320"/>
            <a:ext cx="5257800" cy="4480560"/>
          </a:xfrm>
          <a:prstGeom prst="roundRect">
            <a:avLst/>
          </a:prstGeom>
          <a:solidFill>
            <a:srgbClr val="191F27"/>
          </a:solidFill>
          <a:ln>
            <a:solidFill>
              <a:srgbClr val="CF9B40"/>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868680" y="2057400"/>
            <a:ext cx="4800600" cy="3200400"/>
          </a:xfrm>
          <a:prstGeom prst="rect">
            <a:avLst/>
          </a:prstGeom>
          <a:noFill/>
        </p:spPr>
        <p:txBody>
          <a:bodyPr wrap="square" lIns="54864" rIns="54864" tIns="18288" bIns="18288">
            <a:normAutofit/>
          </a:bodyPr>
          <a:lstStyle/>
          <a:p>
            <a:pPr>
              <a:spcAft>
                <a:spcPts val="700"/>
              </a:spcAft>
            </a:pPr>
            <a:r>
              <a:rPr sz="1500">
                <a:solidFill>
                  <a:srgbClr val="FAF4E8"/>
                </a:solidFill>
                <a:latin typeface="Aptos"/>
              </a:rPr>
              <a:t>• 5 min - Read Matthew 11:28-29</a:t>
            </a:r>
          </a:p>
          <a:p>
            <a:pPr>
              <a:spcAft>
                <a:spcPts val="700"/>
              </a:spcAft>
            </a:pPr>
            <a:r>
              <a:rPr sz="1500">
                <a:solidFill>
                  <a:srgbClr val="FAF4E8"/>
                </a:solidFill>
                <a:latin typeface="Aptos"/>
              </a:rPr>
              <a:t>• 7 min - Hymn identity and background</a:t>
            </a:r>
          </a:p>
          <a:p>
            <a:pPr>
              <a:spcAft>
                <a:spcPts val="700"/>
              </a:spcAft>
            </a:pPr>
            <a:r>
              <a:rPr sz="1500">
                <a:solidFill>
                  <a:srgbClr val="FAF4E8"/>
                </a:solidFill>
                <a:latin typeface="Aptos"/>
              </a:rPr>
              <a:t>• 10 min - Four-section study</a:t>
            </a:r>
          </a:p>
          <a:p>
            <a:pPr>
              <a:spcAft>
                <a:spcPts val="700"/>
              </a:spcAft>
            </a:pPr>
            <a:r>
              <a:rPr sz="1500">
                <a:solidFill>
                  <a:srgbClr val="FAF4E8"/>
                </a:solidFill>
                <a:latin typeface="Aptos"/>
              </a:rPr>
              <a:t>• 5 min - Discussion and prayer</a:t>
            </a:r>
          </a:p>
          <a:p>
            <a:pPr>
              <a:spcAft>
                <a:spcPts val="700"/>
              </a:spcAft>
            </a:pPr>
            <a:r>
              <a:rPr sz="1500">
                <a:solidFill>
                  <a:srgbClr val="FAF4E8"/>
                </a:solidFill>
                <a:latin typeface="Aptos"/>
              </a:rPr>
              <a:t>• 3 min - Closing practice</a:t>
            </a:r>
          </a:p>
        </p:txBody>
      </p:sp>
      <p:sp>
        <p:nvSpPr>
          <p:cNvPr id="7" name="TextBox 6"/>
          <p:cNvSpPr txBox="1"/>
          <p:nvPr/>
        </p:nvSpPr>
        <p:spPr>
          <a:xfrm>
            <a:off x="6400800" y="2057400"/>
            <a:ext cx="4800600" cy="3200400"/>
          </a:xfrm>
          <a:prstGeom prst="rect">
            <a:avLst/>
          </a:prstGeom>
          <a:noFill/>
        </p:spPr>
        <p:txBody>
          <a:bodyPr wrap="square" lIns="54864" rIns="54864" tIns="18288" bIns="18288">
            <a:normAutofit/>
          </a:bodyPr>
          <a:lstStyle/>
          <a:p>
            <a:pPr>
              <a:spcAft>
                <a:spcPts val="700"/>
              </a:spcAft>
            </a:pPr>
            <a:r>
              <a:rPr sz="1500">
                <a:solidFill>
                  <a:srgbClr val="FAF4E8"/>
                </a:solidFill>
                <a:latin typeface="Aptos"/>
              </a:rPr>
              <a:t>• 8 min - Opening reflection</a:t>
            </a:r>
          </a:p>
          <a:p>
            <a:pPr>
              <a:spcAft>
                <a:spcPts val="700"/>
              </a:spcAft>
            </a:pPr>
            <a:r>
              <a:rPr sz="1500">
                <a:solidFill>
                  <a:srgbClr val="FAF4E8"/>
                </a:solidFill>
                <a:latin typeface="Aptos"/>
              </a:rPr>
              <a:t>• 12 min - Scripture foundation</a:t>
            </a:r>
          </a:p>
          <a:p>
            <a:pPr>
              <a:spcAft>
                <a:spcPts val="700"/>
              </a:spcAft>
            </a:pPr>
            <a:r>
              <a:rPr sz="1500">
                <a:solidFill>
                  <a:srgbClr val="FAF4E8"/>
                </a:solidFill>
                <a:latin typeface="Aptos"/>
              </a:rPr>
              <a:t>• 22 min - Detailed hymn study</a:t>
            </a:r>
          </a:p>
          <a:p>
            <a:pPr>
              <a:spcAft>
                <a:spcPts val="700"/>
              </a:spcAft>
            </a:pPr>
            <a:r>
              <a:rPr sz="1500">
                <a:solidFill>
                  <a:srgbClr val="FAF4E8"/>
                </a:solidFill>
                <a:latin typeface="Aptos"/>
              </a:rPr>
              <a:t>• 10 min - Pastoral application</a:t>
            </a:r>
          </a:p>
          <a:p>
            <a:pPr>
              <a:spcAft>
                <a:spcPts val="700"/>
              </a:spcAft>
            </a:pPr>
            <a:r>
              <a:rPr sz="1500">
                <a:solidFill>
                  <a:srgbClr val="FAF4E8"/>
                </a:solidFill>
                <a:latin typeface="Aptos"/>
              </a:rPr>
              <a:t>• 8 min - Prayer and response</a:t>
            </a:r>
          </a:p>
        </p:txBody>
      </p:sp>
      <p:sp>
        <p:nvSpPr>
          <p:cNvPr id="8" name="TextBox 7"/>
          <p:cNvSpPr txBox="1"/>
          <p:nvPr/>
        </p:nvSpPr>
        <p:spPr>
          <a:xfrm>
            <a:off x="914400" y="1517904"/>
            <a:ext cx="4389120" cy="274320"/>
          </a:xfrm>
          <a:prstGeom prst="rect">
            <a:avLst/>
          </a:prstGeom>
          <a:noFill/>
        </p:spPr>
        <p:txBody>
          <a:bodyPr wrap="none">
            <a:spAutoFit/>
          </a:bodyPr>
          <a:lstStyle/>
          <a:p>
            <a:r>
              <a:rPr b="1" sz="1800">
                <a:solidFill>
                  <a:srgbClr val="CF9B40"/>
                </a:solidFill>
                <a:latin typeface="Georgia"/>
              </a:rPr>
              <a:t>30-Minute Plan</a:t>
            </a:r>
          </a:p>
        </p:txBody>
      </p:sp>
      <p:sp>
        <p:nvSpPr>
          <p:cNvPr id="9" name="TextBox 8"/>
          <p:cNvSpPr txBox="1"/>
          <p:nvPr/>
        </p:nvSpPr>
        <p:spPr>
          <a:xfrm>
            <a:off x="6446520" y="1517904"/>
            <a:ext cx="4389120" cy="274320"/>
          </a:xfrm>
          <a:prstGeom prst="rect">
            <a:avLst/>
          </a:prstGeom>
          <a:noFill/>
        </p:spPr>
        <p:txBody>
          <a:bodyPr wrap="none">
            <a:spAutoFit/>
          </a:bodyPr>
          <a:lstStyle/>
          <a:p>
            <a:r>
              <a:rPr b="1" sz="1800">
                <a:solidFill>
                  <a:srgbClr val="CF9B40"/>
                </a:solidFill>
                <a:latin typeface="Georgia"/>
              </a:rPr>
              <a:t>60-Minute Plan</a:t>
            </a:r>
          </a:p>
        </p:txBody>
      </p:sp>
      <p:sp>
        <p:nvSpPr>
          <p:cNvPr id="10" name="TextBox 9"/>
          <p:cNvSpPr txBox="1"/>
          <p:nvPr/>
        </p:nvSpPr>
        <p:spPr>
          <a:xfrm>
            <a:off x="411480" y="6528816"/>
            <a:ext cx="7772400" cy="201168"/>
          </a:xfrm>
          <a:prstGeom prst="rect">
            <a:avLst/>
          </a:prstGeom>
          <a:noFill/>
        </p:spPr>
        <p:txBody>
          <a:bodyPr wrap="none">
            <a:spAutoFit/>
          </a:bodyPr>
          <a:lstStyle/>
          <a:p>
            <a:r>
              <a:rPr sz="850">
                <a:solidFill>
                  <a:srgbClr val="F5EEE1"/>
                </a:solidFill>
                <a:latin typeface="Aptos"/>
              </a:rPr>
              <a:t>Prepared for teaching and small group use - hymninfo.com</a:t>
            </a:r>
          </a:p>
        </p:txBody>
      </p:sp>
      <p:sp>
        <p:nvSpPr>
          <p:cNvPr id="11" name="TextBox 10"/>
          <p:cNvSpPr txBox="1"/>
          <p:nvPr/>
        </p:nvSpPr>
        <p:spPr>
          <a:xfrm>
            <a:off x="11155680" y="6510528"/>
            <a:ext cx="594360" cy="228600"/>
          </a:xfrm>
          <a:prstGeom prst="rect">
            <a:avLst/>
          </a:prstGeom>
          <a:noFill/>
        </p:spPr>
        <p:txBody>
          <a:bodyPr wrap="none">
            <a:spAutoFit/>
          </a:bodyPr>
          <a:lstStyle/>
          <a:p>
            <a:pPr algn="r"/>
            <a:r>
              <a:rPr sz="850">
                <a:solidFill>
                  <a:srgbClr val="F5EEE1"/>
                </a:solidFill>
                <a:latin typeface="Aptos"/>
              </a:rPr>
              <a:t>22</a:t>
            </a:r>
          </a:p>
        </p:txBody>
      </p:sp>
    </p:spTree>
  </p:cSld>
  <p:clrMapOvr>
    <a:masterClrMapping/>
  </p:clrMapOvr>
</p:sld>
</file>

<file path=ppt/slides/slide2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visual_3.jpg"/>
          <p:cNvPicPr>
            <a:picLocks noChangeAspect="1"/>
          </p:cNvPicPr>
          <p:nvPr/>
        </p:nvPicPr>
        <p:blipFill>
          <a:blip r:embed="rId2"/>
          <a:stretch>
            <a:fillRect/>
          </a:stretch>
        </p:blipFill>
        <p:spPr>
          <a:xfrm>
            <a:off x="0" y="0"/>
            <a:ext cx="12191695" cy="6858000"/>
          </a:xfrm>
          <a:prstGeom prst="rect">
            <a:avLst/>
          </a:prstGeom>
        </p:spPr>
      </p:pic>
      <p:sp>
        <p:nvSpPr>
          <p:cNvPr id="3" name="Rounded Rectangle 2"/>
          <p:cNvSpPr/>
          <p:nvPr/>
        </p:nvSpPr>
        <p:spPr>
          <a:xfrm>
            <a:off x="566928" y="502920"/>
            <a:ext cx="6949440" cy="4983480"/>
          </a:xfrm>
          <a:prstGeom prst="roundRect">
            <a:avLst/>
          </a:prstGeom>
          <a:solidFill>
            <a:srgbClr val="161B22"/>
          </a:solidFill>
          <a:ln>
            <a:solidFill>
              <a:srgbClr val="CF9B40"/>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804672" y="768096"/>
            <a:ext cx="6400800" cy="914400"/>
          </a:xfrm>
          <a:prstGeom prst="rect">
            <a:avLst/>
          </a:prstGeom>
          <a:noFill/>
        </p:spPr>
        <p:txBody>
          <a:bodyPr wrap="square" lIns="0" rIns="0" tIns="0" bIns="0">
            <a:spAutoFit/>
          </a:bodyPr>
          <a:lstStyle/>
          <a:p>
            <a:pPr algn="l"/>
            <a:r>
              <a:rPr sz="3300" b="1">
                <a:solidFill>
                  <a:srgbClr val="FFFFFF"/>
                </a:solidFill>
                <a:latin typeface="Georgia"/>
              </a:rPr>
              <a:t>Closing Summary and Prayer</a:t>
            </a:r>
          </a:p>
          <a:p>
            <a:pPr algn="l">
              <a:spcBef>
                <a:spcPts val="800"/>
              </a:spcBef>
            </a:pPr>
            <a:r>
              <a:rPr sz="1500">
                <a:solidFill>
                  <a:srgbClr val="ECE0CD"/>
                </a:solidFill>
                <a:latin typeface="Aptos"/>
              </a:rPr>
              <a:t>Christ is the calm repose of the soul.</a:t>
            </a:r>
          </a:p>
        </p:txBody>
      </p:sp>
      <p:sp>
        <p:nvSpPr>
          <p:cNvPr id="5" name="TextBox 4"/>
          <p:cNvSpPr txBox="1"/>
          <p:nvPr/>
        </p:nvSpPr>
        <p:spPr>
          <a:xfrm>
            <a:off x="868680" y="1965960"/>
            <a:ext cx="6217920" cy="2468880"/>
          </a:xfrm>
          <a:prstGeom prst="rect">
            <a:avLst/>
          </a:prstGeom>
          <a:noFill/>
        </p:spPr>
        <p:txBody>
          <a:bodyPr wrap="square" lIns="54864" rIns="54864" tIns="18288" bIns="18288">
            <a:normAutofit/>
          </a:bodyPr>
          <a:lstStyle/>
          <a:p>
            <a:pPr>
              <a:spcAft>
                <a:spcPts val="700"/>
              </a:spcAft>
            </a:pPr>
            <a:r>
              <a:rPr sz="1800">
                <a:solidFill>
                  <a:srgbClr val="FAF4E8"/>
                </a:solidFill>
                <a:latin typeface="Aptos"/>
              </a:rPr>
              <a:t>Lord Jesus, hidden source of calm repose, receive our weary hearts. Teach us to rest in your all-sufficient love. Be our refuge in trouble, our peace in fear, our strength in weakness, and our hope in death. Keep us in your name until every burden is gathered into your perfect rest. Amen.</a:t>
            </a:r>
          </a:p>
        </p:txBody>
      </p:sp>
      <p:sp>
        <p:nvSpPr>
          <p:cNvPr id="6" name="TextBox 5"/>
          <p:cNvSpPr txBox="1"/>
          <p:nvPr/>
        </p:nvSpPr>
        <p:spPr>
          <a:xfrm>
            <a:off x="411480" y="6528816"/>
            <a:ext cx="7772400" cy="201168"/>
          </a:xfrm>
          <a:prstGeom prst="rect">
            <a:avLst/>
          </a:prstGeom>
          <a:noFill/>
        </p:spPr>
        <p:txBody>
          <a:bodyPr wrap="none">
            <a:spAutoFit/>
          </a:bodyPr>
          <a:lstStyle/>
          <a:p>
            <a:r>
              <a:rPr sz="850">
                <a:solidFill>
                  <a:srgbClr val="F5EEE1"/>
                </a:solidFill>
                <a:latin typeface="Aptos"/>
              </a:rPr>
              <a:t>Prepared for teaching and small group use - hymninfo.com</a:t>
            </a:r>
          </a:p>
        </p:txBody>
      </p:sp>
      <p:sp>
        <p:nvSpPr>
          <p:cNvPr id="7" name="TextBox 6"/>
          <p:cNvSpPr txBox="1"/>
          <p:nvPr/>
        </p:nvSpPr>
        <p:spPr>
          <a:xfrm>
            <a:off x="11155680" y="6510528"/>
            <a:ext cx="594360" cy="228600"/>
          </a:xfrm>
          <a:prstGeom prst="rect">
            <a:avLst/>
          </a:prstGeom>
          <a:noFill/>
        </p:spPr>
        <p:txBody>
          <a:bodyPr wrap="none">
            <a:spAutoFit/>
          </a:bodyPr>
          <a:lstStyle/>
          <a:p>
            <a:pPr algn="r"/>
            <a:r>
              <a:rPr sz="850">
                <a:solidFill>
                  <a:srgbClr val="F5EEE1"/>
                </a:solidFill>
                <a:latin typeface="Aptos"/>
              </a:rPr>
              <a:t>23</a:t>
            </a:r>
          </a:p>
        </p:txBody>
      </p:sp>
    </p:spTree>
  </p:cSld>
  <p:clrMapOvr>
    <a:masterClrMapping/>
  </p:clrMapOvr>
</p:sld>
</file>

<file path=ppt/slides/slide2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visual_1.jpg"/>
          <p:cNvPicPr>
            <a:picLocks noChangeAspect="1"/>
          </p:cNvPicPr>
          <p:nvPr/>
        </p:nvPicPr>
        <p:blipFill>
          <a:blip r:embed="rId2"/>
          <a:stretch>
            <a:fillRect/>
          </a:stretch>
        </p:blipFill>
        <p:spPr>
          <a:xfrm>
            <a:off x="0" y="0"/>
            <a:ext cx="12191695" cy="6858000"/>
          </a:xfrm>
          <a:prstGeom prst="rect">
            <a:avLst/>
          </a:prstGeom>
        </p:spPr>
      </p:pic>
      <p:sp>
        <p:nvSpPr>
          <p:cNvPr id="3" name="TextBox 2"/>
          <p:cNvSpPr txBox="1"/>
          <p:nvPr/>
        </p:nvSpPr>
        <p:spPr>
          <a:xfrm>
            <a:off x="914400" y="1097280"/>
            <a:ext cx="7315200" cy="914400"/>
          </a:xfrm>
          <a:prstGeom prst="rect">
            <a:avLst/>
          </a:prstGeom>
          <a:noFill/>
        </p:spPr>
        <p:txBody>
          <a:bodyPr wrap="square" lIns="0" rIns="0" tIns="0" bIns="0">
            <a:spAutoFit/>
          </a:bodyPr>
          <a:lstStyle/>
          <a:p>
            <a:pPr algn="l"/>
            <a:r>
              <a:rPr sz="3300" b="1">
                <a:solidFill>
                  <a:srgbClr val="FFFFFF"/>
                </a:solidFill>
                <a:latin typeface="Georgia"/>
              </a:rPr>
              <a:t>For Teaching Use</a:t>
            </a:r>
          </a:p>
        </p:txBody>
      </p:sp>
      <p:sp>
        <p:nvSpPr>
          <p:cNvPr id="4" name="TextBox 3"/>
          <p:cNvSpPr txBox="1"/>
          <p:nvPr/>
        </p:nvSpPr>
        <p:spPr>
          <a:xfrm>
            <a:off x="960120" y="2148840"/>
            <a:ext cx="7863840" cy="914400"/>
          </a:xfrm>
          <a:prstGeom prst="rect">
            <a:avLst/>
          </a:prstGeom>
          <a:noFill/>
        </p:spPr>
        <p:txBody>
          <a:bodyPr wrap="square" lIns="54864" rIns="54864" tIns="18288" bIns="18288">
            <a:normAutofit/>
          </a:bodyPr>
          <a:lstStyle/>
          <a:p>
            <a:pPr>
              <a:spcAft>
                <a:spcPts val="700"/>
              </a:spcAft>
            </a:pPr>
            <a:r>
              <a:rPr sz="1500">
                <a:solidFill>
                  <a:srgbClr val="FAF4E8"/>
                </a:solidFill>
                <a:latin typeface="Aptos"/>
              </a:rPr>
              <a:t>© HymnInfo.com. Free for personal, church, classroom, and small-group teaching use. Please do not sell, repost, or redistribute as downloadable files without permission.</a:t>
            </a:r>
          </a:p>
        </p:txBody>
      </p:sp>
      <p:sp>
        <p:nvSpPr>
          <p:cNvPr id="5" name="TextBox 4"/>
          <p:cNvSpPr txBox="1"/>
          <p:nvPr/>
        </p:nvSpPr>
        <p:spPr>
          <a:xfrm>
            <a:off x="960120" y="5303520"/>
            <a:ext cx="5029200" cy="320040"/>
          </a:xfrm>
          <a:prstGeom prst="rect">
            <a:avLst/>
          </a:prstGeom>
          <a:noFill/>
        </p:spPr>
        <p:txBody>
          <a:bodyPr wrap="square" lIns="54864" rIns="54864" tIns="18288" bIns="18288">
            <a:normAutofit/>
          </a:bodyPr>
          <a:lstStyle/>
          <a:p>
            <a:pPr>
              <a:spcAft>
                <a:spcPts val="700"/>
              </a:spcAft>
            </a:pPr>
            <a:r>
              <a:rPr sz="1200">
                <a:solidFill>
                  <a:srgbClr val="ECE0CD"/>
                </a:solidFill>
                <a:latin typeface="Aptos"/>
              </a:rPr>
              <a:t>Prepared for teaching and small group use - hymninfo.com</a:t>
            </a:r>
          </a:p>
        </p:txBody>
      </p:sp>
      <p:sp>
        <p:nvSpPr>
          <p:cNvPr id="6" name="TextBox 5"/>
          <p:cNvSpPr txBox="1"/>
          <p:nvPr/>
        </p:nvSpPr>
        <p:spPr>
          <a:xfrm>
            <a:off x="411480" y="6528816"/>
            <a:ext cx="7772400" cy="201168"/>
          </a:xfrm>
          <a:prstGeom prst="rect">
            <a:avLst/>
          </a:prstGeom>
          <a:noFill/>
        </p:spPr>
        <p:txBody>
          <a:bodyPr wrap="none">
            <a:spAutoFit/>
          </a:bodyPr>
          <a:lstStyle/>
          <a:p>
            <a:r>
              <a:rPr sz="850">
                <a:solidFill>
                  <a:srgbClr val="F5EEE1"/>
                </a:solidFill>
                <a:latin typeface="Aptos"/>
              </a:rPr>
              <a:t>Prepared for teaching and small group use - hymninfo.com</a:t>
            </a:r>
          </a:p>
        </p:txBody>
      </p:sp>
      <p:sp>
        <p:nvSpPr>
          <p:cNvPr id="7" name="TextBox 6"/>
          <p:cNvSpPr txBox="1"/>
          <p:nvPr/>
        </p:nvSpPr>
        <p:spPr>
          <a:xfrm>
            <a:off x="11155680" y="6510528"/>
            <a:ext cx="594360" cy="228600"/>
          </a:xfrm>
          <a:prstGeom prst="rect">
            <a:avLst/>
          </a:prstGeom>
          <a:noFill/>
        </p:spPr>
        <p:txBody>
          <a:bodyPr wrap="none">
            <a:spAutoFit/>
          </a:bodyPr>
          <a:lstStyle/>
          <a:p>
            <a:pPr algn="r"/>
            <a:r>
              <a:rPr sz="850">
                <a:solidFill>
                  <a:srgbClr val="F5EEE1"/>
                </a:solidFill>
                <a:latin typeface="Aptos"/>
              </a:rPr>
              <a:t>24</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Thou Hidden Source of Calm Repose Teaching Guide</dc:title>
  <dc:subject>Hymn study resource</dc:subject>
  <dc:creator>HymnInfo.com</dc:creator>
  <cp:keywords>hymn study, Christian worship, church teaching, HymnInfo</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