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MASTER">
    <p:bg>
      <p:bgPr>
        <a:solidFill>
          <a:srgbClr val="FFF9EF"/>
        </a:solidFill>
      </p:bgPr>
    </p:bg>
    <p:spTree>
      <p:nvGrpSpPr>
        <p:cNvPr id="1" name=""/>
        <p:cNvGrpSpPr/>
        <p:nvPr/>
      </p:nvGrpSpPr>
      <p:grpSpPr>
        <a:xfrm>
          <a:off x="0" y="0"/>
          <a:ext cx="0" cy="0"/>
          <a:chOff x="0" y="0"/>
          <a:chExt cx="0" cy="0"/>
        </a:xfrm>
      </p:grpSpPr>
      <p:sp>
        <p:nvSpPr>
          <p:cNvPr id="2" name="Shape 0"/>
          <p:cNvSpPr/>
          <p:nvPr/>
        </p:nvSpPr>
        <p:spPr>
          <a:xfrm>
            <a:off x="411480" y="6473952"/>
            <a:ext cx="11338560" cy="0"/>
          </a:xfrm>
          <a:prstGeom prst="line">
            <a:avLst/>
          </a:prstGeom>
          <a:noFill/>
          <a:ln w="12700">
            <a:solidFill>
              <a:srgbClr val="CDAA63">
                <a:alpha val="65000"/>
              </a:srgbClr>
            </a:solidFill>
            <a:prstDash val="solid"/>
          </a:ln>
        </p:spPr>
      </p:sp>
      <p:sp>
        <p:nvSpPr>
          <p:cNvPr id="3" name="Text 1"/>
          <p:cNvSpPr/>
          <p:nvPr/>
        </p:nvSpPr>
        <p:spPr>
          <a:xfrm>
            <a:off x="502920" y="6537960"/>
            <a:ext cx="3200400" cy="182880"/>
          </a:xfrm>
          <a:prstGeom prst="rect">
            <a:avLst/>
          </a:prstGeom>
          <a:noFill/>
          <a:ln/>
        </p:spPr>
        <p:txBody>
          <a:bodyPr wrap="square" rtlCol="0" anchor="ctr"/>
          <a:lstStyle/>
          <a:p>
            <a:pPr indent="0" marL="0">
              <a:buNone/>
            </a:pPr>
            <a:r>
              <a:rPr lang="en-US" sz="750" dirty="0">
                <a:solidFill>
                  <a:srgbClr val="8A6A39"/>
                </a:solidFill>
                <a:latin typeface="Aptos" pitchFamily="34" charset="0"/>
                <a:ea typeface="Aptos" pitchFamily="34" charset="-122"/>
                <a:cs typeface="Aptos" pitchFamily="34" charset="-120"/>
              </a:rPr>
              <a:t>HymnInfo Teaching Guide</a:t>
            </a:r>
            <a:endParaRPr lang="en-US" sz="750" dirty="0"/>
          </a:p>
        </p:txBody>
      </p:sp>
      <p:sp>
        <p:nvSpPr>
          <p:cNvPr id="25" name="Slide Number Placeholder 0"/>
          <p:cNvSpPr>
            <a:spLocks noGrp="1"/>
          </p:cNvSpPr>
          <p:nvPr>
            <p:ph type="sldNum" sz="quarter" idx="4294967295"/>
          </p:nvPr>
        </p:nvSpPr>
        <p:spPr>
          <a:xfrm>
            <a:off x="11064240" y="6537960"/>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8A6A39"/>
                </a:solidFill>
                <a:latin typeface="Aptos"/>
                <a:ea typeface="Aptos"/>
                <a:cs typeface="Aptos"/>
              </a:defRPr>
            </a:lvl1pPr>
          </a:lstStyle>
          <a:p>
            <a:pPr algn="l"/>
            <a:fld id="{F7021451-1387-4CA6-816F-3879F97B5CBC}" type="slidenum">
              <a:rPr b="0" lang="en-US"/>
              <a:t>1002</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064240" y="6537960"/>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8A6A39"/>
                </a:solidFill>
                <a:latin typeface="Aptos"/>
                <a:ea typeface="Aptos"/>
                <a:cs typeface="Aptos"/>
              </a:defRPr>
            </a:lvl1pPr>
          </a:lstStyle>
          <a:p>
            <a:pPr algn="l"/>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slideLayout" Target="../slideLayouts/slideLayout2.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slideLayout" Target="../slideLayouts/slideLayout2.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g"/><Relationship Id="rId2" Type="http://schemas.openxmlformats.org/officeDocument/2006/relationships/slideLayout" Target="../slideLayouts/slideLayout2.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g"/><Relationship Id="rId2" Type="http://schemas.openxmlformats.org/officeDocument/2006/relationships/slideLayout" Target="../slideLayouts/slideLayout2.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jpg"/><Relationship Id="rId2" Type="http://schemas.openxmlformats.org/officeDocument/2006/relationships/slideLayout" Target="../slideLayouts/slideLayout2.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g"/><Relationship Id="rId2" Type="http://schemas.openxmlformats.org/officeDocument/2006/relationships/slideLayout" Target="../slideLayouts/slideLayout2.xml"/><Relationship Id="rId3"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2.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slideLayout" Target="../slideLayouts/slideLayout2.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2.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2.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2.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g"/><Relationship Id="rId2" Type="http://schemas.openxmlformats.org/officeDocument/2006/relationships/slideLayout" Target="../slideLayouts/slideLayout2.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come_christians_assets/worship_16x9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1143000"/>
            <a:ext cx="6858000" cy="1417320"/>
          </a:xfrm>
          <a:prstGeom prst="rect">
            <a:avLst/>
          </a:prstGeom>
          <a:noFill/>
          <a:ln/>
        </p:spPr>
        <p:txBody>
          <a:bodyPr wrap="square" lIns="0" tIns="0" rIns="0" bIns="0" rtlCol="0" anchor="ctr"/>
          <a:lstStyle/>
          <a:p>
            <a:pPr indent="0" marL="0">
              <a:buNone/>
            </a:pPr>
            <a:r>
              <a:rPr lang="en-US" sz="4800" b="1" dirty="0">
                <a:solidFill>
                  <a:srgbClr val="FFFFFF"/>
                </a:solidFill>
                <a:latin typeface="Aptos Display" pitchFamily="34" charset="0"/>
                <a:ea typeface="Aptos Display" pitchFamily="34" charset="-122"/>
                <a:cs typeface="Aptos Display" pitchFamily="34" charset="-120"/>
              </a:rPr>
              <a:t>Come, Christians,</a:t>
            </a:r>
            <a:endParaRPr lang="en-US" sz="4800" dirty="0"/>
          </a:p>
          <a:p>
            <a:pPr indent="0" marL="0">
              <a:buNone/>
            </a:pPr>
            <a:r>
              <a:rPr lang="en-US" sz="4800" b="1" dirty="0">
                <a:solidFill>
                  <a:srgbClr val="FFFFFF"/>
                </a:solidFill>
                <a:latin typeface="Aptos Display" pitchFamily="34" charset="0"/>
                <a:ea typeface="Aptos Display" pitchFamily="34" charset="-122"/>
                <a:cs typeface="Aptos Display" pitchFamily="34" charset="-120"/>
              </a:rPr>
              <a:t>Join to Sing</a:t>
            </a:r>
            <a:endParaRPr lang="en-US" sz="4800" dirty="0"/>
          </a:p>
        </p:txBody>
      </p:sp>
      <p:sp>
        <p:nvSpPr>
          <p:cNvPr id="4" name="Shape 1"/>
          <p:cNvSpPr/>
          <p:nvPr/>
        </p:nvSpPr>
        <p:spPr>
          <a:xfrm>
            <a:off x="685800" y="2788920"/>
            <a:ext cx="2468880" cy="0"/>
          </a:xfrm>
          <a:prstGeom prst="line">
            <a:avLst/>
          </a:prstGeom>
          <a:noFill/>
          <a:ln w="50800">
            <a:solidFill>
              <a:srgbClr val="F1C766"/>
            </a:solidFill>
            <a:prstDash val="solid"/>
          </a:ln>
        </p:spPr>
      </p:sp>
      <p:sp>
        <p:nvSpPr>
          <p:cNvPr id="5" name="Text 2"/>
          <p:cNvSpPr/>
          <p:nvPr/>
        </p:nvSpPr>
        <p:spPr>
          <a:xfrm>
            <a:off x="713232" y="3063240"/>
            <a:ext cx="5303520" cy="822960"/>
          </a:xfrm>
          <a:prstGeom prst="rect">
            <a:avLst/>
          </a:prstGeom>
          <a:noFill/>
          <a:ln/>
        </p:spPr>
        <p:txBody>
          <a:bodyPr wrap="square" lIns="508" tIns="508" rIns="508" bIns="508" rtlCol="0" anchor="ctr">
            <a:normAutofit/>
          </a:bodyPr>
          <a:lstStyle/>
          <a:p>
            <a:pPr indent="0" marL="0">
              <a:buNone/>
            </a:pPr>
            <a:r>
              <a:rPr lang="en-US" sz="2200" dirty="0">
                <a:solidFill>
                  <a:srgbClr val="FBEFD8"/>
                </a:solidFill>
                <a:latin typeface="Aptos" pitchFamily="34" charset="0"/>
                <a:ea typeface="Aptos" pitchFamily="34" charset="-122"/>
                <a:cs typeface="Aptos" pitchFamily="34" charset="-120"/>
              </a:rPr>
              <a:t>A teaching guide for corporate worship, joyful praise, and eternal Alleluia.</a:t>
            </a:r>
            <a:endParaRPr lang="en-US" sz="2200" dirty="0"/>
          </a:p>
        </p:txBody>
      </p:sp>
      <p:sp>
        <p:nvSpPr>
          <p:cNvPr id="6" name="Shape 3"/>
          <p:cNvSpPr/>
          <p:nvPr/>
        </p:nvSpPr>
        <p:spPr>
          <a:xfrm>
            <a:off x="713232" y="4114800"/>
            <a:ext cx="1371600" cy="329184"/>
          </a:xfrm>
          <a:prstGeom prst="roundRect">
            <a:avLst>
              <a:gd name="adj" fmla="val 33333"/>
            </a:avLst>
          </a:prstGeom>
          <a:solidFill>
            <a:srgbClr val="667A38">
              <a:alpha val="97000"/>
            </a:srgbClr>
          </a:solidFill>
          <a:ln w="12700">
            <a:solidFill>
              <a:srgbClr val="667A38">
                <a:alpha val="0"/>
              </a:srgbClr>
            </a:solidFill>
            <a:prstDash val="solid"/>
          </a:ln>
        </p:spPr>
      </p:sp>
      <p:sp>
        <p:nvSpPr>
          <p:cNvPr id="7" name="Text 4"/>
          <p:cNvSpPr/>
          <p:nvPr/>
        </p:nvSpPr>
        <p:spPr>
          <a:xfrm>
            <a:off x="822960" y="4187952"/>
            <a:ext cx="1152144" cy="146304"/>
          </a:xfrm>
          <a:prstGeom prst="rect">
            <a:avLst/>
          </a:prstGeom>
          <a:noFill/>
          <a:ln/>
        </p:spPr>
        <p:txBody>
          <a:bodyPr wrap="square" lIns="0" tIns="0" rIns="0" bIns="0" rtlCol="0" anchor="ctr"/>
          <a:lstStyle/>
          <a:p>
            <a:pPr algn="ctr" indent="0" marL="0">
              <a:buNone/>
            </a:pPr>
            <a:r>
              <a:rPr lang="en-US" sz="1050" b="1" dirty="0">
                <a:solidFill>
                  <a:srgbClr val="FFFFFF"/>
                </a:solidFill>
                <a:latin typeface="Aptos" pitchFamily="34" charset="0"/>
                <a:ea typeface="Aptos" pitchFamily="34" charset="-122"/>
                <a:cs typeface="Aptos" pitchFamily="34" charset="-120"/>
              </a:rPr>
              <a:t>Psalm 95:1</a:t>
            </a:r>
            <a:endParaRPr lang="en-US" sz="1050" dirty="0"/>
          </a:p>
        </p:txBody>
      </p:sp>
      <p:sp>
        <p:nvSpPr>
          <p:cNvPr id="8" name="Shape 5"/>
          <p:cNvSpPr/>
          <p:nvPr/>
        </p:nvSpPr>
        <p:spPr>
          <a:xfrm>
            <a:off x="2240280" y="4114800"/>
            <a:ext cx="1691640" cy="329184"/>
          </a:xfrm>
          <a:prstGeom prst="roundRect">
            <a:avLst>
              <a:gd name="adj" fmla="val 33333"/>
            </a:avLst>
          </a:prstGeom>
          <a:solidFill>
            <a:srgbClr val="667A38">
              <a:alpha val="97000"/>
            </a:srgbClr>
          </a:solidFill>
          <a:ln w="12700">
            <a:solidFill>
              <a:srgbClr val="667A38">
                <a:alpha val="0"/>
              </a:srgbClr>
            </a:solidFill>
            <a:prstDash val="solid"/>
          </a:ln>
        </p:spPr>
      </p:sp>
      <p:sp>
        <p:nvSpPr>
          <p:cNvPr id="9" name="Text 6"/>
          <p:cNvSpPr/>
          <p:nvPr/>
        </p:nvSpPr>
        <p:spPr>
          <a:xfrm>
            <a:off x="2350008" y="4187952"/>
            <a:ext cx="1472184" cy="146304"/>
          </a:xfrm>
          <a:prstGeom prst="rect">
            <a:avLst/>
          </a:prstGeom>
          <a:noFill/>
          <a:ln/>
        </p:spPr>
        <p:txBody>
          <a:bodyPr wrap="square" lIns="0" tIns="0" rIns="0" bIns="0" rtlCol="0" anchor="ctr"/>
          <a:lstStyle/>
          <a:p>
            <a:pPr algn="ctr" indent="0" marL="0">
              <a:buNone/>
            </a:pPr>
            <a:r>
              <a:rPr lang="en-US" sz="1050" b="1" dirty="0">
                <a:solidFill>
                  <a:srgbClr val="FFFFFF"/>
                </a:solidFill>
                <a:latin typeface="Aptos" pitchFamily="34" charset="0"/>
                <a:ea typeface="Aptos" pitchFamily="34" charset="-122"/>
                <a:cs typeface="Aptos" pitchFamily="34" charset="-120"/>
              </a:rPr>
              <a:t>Revelation 5:12</a:t>
            </a:r>
            <a:endParaRPr lang="en-US" sz="1050" dirty="0"/>
          </a:p>
        </p:txBody>
      </p:sp>
      <p:sp>
        <p:nvSpPr>
          <p:cNvPr id="10" name="Shape 7"/>
          <p:cNvSpPr/>
          <p:nvPr/>
        </p:nvSpPr>
        <p:spPr>
          <a:xfrm>
            <a:off x="4096512" y="4114800"/>
            <a:ext cx="1691640" cy="329184"/>
          </a:xfrm>
          <a:prstGeom prst="roundRect">
            <a:avLst>
              <a:gd name="adj" fmla="val 33333"/>
            </a:avLst>
          </a:prstGeom>
          <a:solidFill>
            <a:srgbClr val="667A38">
              <a:alpha val="97000"/>
            </a:srgbClr>
          </a:solidFill>
          <a:ln w="12700">
            <a:solidFill>
              <a:srgbClr val="667A38">
                <a:alpha val="0"/>
              </a:srgbClr>
            </a:solidFill>
            <a:prstDash val="solid"/>
          </a:ln>
        </p:spPr>
      </p:sp>
      <p:sp>
        <p:nvSpPr>
          <p:cNvPr id="11" name="Text 8"/>
          <p:cNvSpPr/>
          <p:nvPr/>
        </p:nvSpPr>
        <p:spPr>
          <a:xfrm>
            <a:off x="4206240" y="4187952"/>
            <a:ext cx="1472184" cy="146304"/>
          </a:xfrm>
          <a:prstGeom prst="rect">
            <a:avLst/>
          </a:prstGeom>
          <a:noFill/>
          <a:ln/>
        </p:spPr>
        <p:txBody>
          <a:bodyPr wrap="square" lIns="0" tIns="0" rIns="0" bIns="0" rtlCol="0" anchor="ctr"/>
          <a:lstStyle/>
          <a:p>
            <a:pPr algn="ctr" indent="0" marL="0">
              <a:buNone/>
            </a:pPr>
            <a:r>
              <a:rPr lang="en-US" sz="1050" b="1" dirty="0">
                <a:solidFill>
                  <a:srgbClr val="FFFFFF"/>
                </a:solidFill>
                <a:latin typeface="Aptos" pitchFamily="34" charset="0"/>
                <a:ea typeface="Aptos" pitchFamily="34" charset="-122"/>
                <a:cs typeface="Aptos" pitchFamily="34" charset="-120"/>
              </a:rPr>
              <a:t>Alleluia! Amen!</a:t>
            </a:r>
            <a:endParaRPr lang="en-US" sz="1050" dirty="0"/>
          </a:p>
        </p:txBody>
      </p:sp>
      <p:sp>
        <p:nvSpPr>
          <p:cNvPr id="12" name="Text 9"/>
          <p:cNvSpPr/>
          <p:nvPr/>
        </p:nvSpPr>
        <p:spPr>
          <a:xfrm>
            <a:off x="8046720" y="6547104"/>
            <a:ext cx="2971800" cy="164592"/>
          </a:xfrm>
          <a:prstGeom prst="rect">
            <a:avLst/>
          </a:prstGeom>
          <a:noFill/>
          <a:ln/>
        </p:spPr>
        <p:txBody>
          <a:bodyPr wrap="square" lIns="0" tIns="0" rIns="0" bIns="0" rtlCol="0" anchor="ctr"/>
          <a:lstStyle/>
          <a:p>
            <a:pPr algn="r" indent="0" marL="0">
              <a:buNone/>
            </a:pPr>
            <a:r>
              <a:rPr lang="en-US" sz="750" dirty="0">
                <a:solidFill>
                  <a:srgbClr val="8A6A39"/>
                </a:solidFill>
                <a:latin typeface="Aptos" pitchFamily="34" charset="0"/>
                <a:ea typeface="Aptos" pitchFamily="34" charset="-122"/>
                <a:cs typeface="Aptos" pitchFamily="34" charset="-120"/>
              </a:rPr>
              <a:t>Christian Henry Bateman • MADRID</a:t>
            </a:r>
            <a:endParaRPr lang="en-US" sz="750" dirty="0"/>
          </a:p>
        </p:txBody>
      </p:sp>
      <p:sp>
        <p:nvSpPr>
          <p:cNvPr id="25" name="Slide Number Placeholder 0"/>
          <p:cNvSpPr>
            <a:spLocks noGrp="1"/>
          </p:cNvSpPr>
          <p:nvPr>
            <p:ph type="sldNum" sz="quarter" idx="4294967295"/>
          </p:nvPr>
        </p:nvSpPr>
        <p:spPr>
          <a:xfrm>
            <a:off x="11064240" y="6537960"/>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8A6A39"/>
                </a:solidFill>
                <a:latin typeface="Aptos"/>
                <a:ea typeface="Aptos"/>
                <a:cs typeface="Aptos"/>
              </a:defRPr>
            </a:lvl1pPr>
          </a:lstStyle>
          <a:p>
            <a:pPr algn="l"/>
            <a:fld id="{F7021451-1387-4CA6-816F-3879F97B5CBC}" type="slidenum">
              <a:rPr b="0" lang="en-US"/>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85216" y="219456"/>
            <a:ext cx="4754880" cy="201168"/>
          </a:xfrm>
          <a:prstGeom prst="rect">
            <a:avLst/>
          </a:prstGeom>
          <a:noFill/>
          <a:ln/>
        </p:spPr>
        <p:txBody>
          <a:bodyPr wrap="square" lIns="0" tIns="0" rIns="0" bIns="0" rtlCol="0" anchor="ctr"/>
          <a:lstStyle/>
          <a:p>
            <a:pPr indent="0" marL="0">
              <a:buNone/>
            </a:pPr>
            <a:r>
              <a:rPr lang="en-US" sz="850" b="1" dirty="0">
                <a:solidFill>
                  <a:srgbClr val="667A38"/>
                </a:solidFill>
                <a:latin typeface="Aptos" pitchFamily="34" charset="0"/>
                <a:ea typeface="Aptos" pitchFamily="34" charset="-122"/>
                <a:cs typeface="Aptos" pitchFamily="34" charset="-120"/>
              </a:rPr>
              <a:t>MUSICAL NOTES</a:t>
            </a:r>
            <a:endParaRPr lang="en-US" sz="850" dirty="0"/>
          </a:p>
        </p:txBody>
      </p:sp>
      <p:sp>
        <p:nvSpPr>
          <p:cNvPr id="3" name="Text 1"/>
          <p:cNvSpPr/>
          <p:nvPr/>
        </p:nvSpPr>
        <p:spPr>
          <a:xfrm>
            <a:off x="566928" y="566928"/>
            <a:ext cx="6537960" cy="502920"/>
          </a:xfrm>
          <a:prstGeom prst="rect">
            <a:avLst/>
          </a:prstGeom>
          <a:noFill/>
          <a:ln/>
        </p:spPr>
        <p:txBody>
          <a:bodyPr wrap="square" lIns="0" tIns="0" rIns="0" bIns="0" rtlCol="0" anchor="ctr"/>
          <a:lstStyle/>
          <a:p>
            <a:pPr indent="0" marL="0">
              <a:buNone/>
            </a:pPr>
            <a:r>
              <a:rPr lang="en-US" sz="3000" b="1" dirty="0">
                <a:solidFill>
                  <a:srgbClr val="5B351E"/>
                </a:solidFill>
                <a:latin typeface="Aptos Display" pitchFamily="34" charset="0"/>
                <a:ea typeface="Aptos Display" pitchFamily="34" charset="-122"/>
                <a:cs typeface="Aptos Display" pitchFamily="34" charset="-120"/>
              </a:rPr>
              <a:t>Why MADRID Carries the Text Well</a:t>
            </a:r>
            <a:endParaRPr lang="en-US" sz="3000" dirty="0"/>
          </a:p>
        </p:txBody>
      </p:sp>
      <p:sp>
        <p:nvSpPr>
          <p:cNvPr id="4" name="Shape 2"/>
          <p:cNvSpPr/>
          <p:nvPr/>
        </p:nvSpPr>
        <p:spPr>
          <a:xfrm>
            <a:off x="585216" y="1207008"/>
            <a:ext cx="2057400" cy="0"/>
          </a:xfrm>
          <a:prstGeom prst="line">
            <a:avLst/>
          </a:prstGeom>
          <a:noFill/>
          <a:ln w="38100">
            <a:solidFill>
              <a:srgbClr val="D9A344"/>
            </a:solidFill>
            <a:prstDash val="solid"/>
          </a:ln>
        </p:spPr>
      </p:sp>
      <p:pic>
        <p:nvPicPr>
          <p:cNvPr id="5" name="Image 0" descr="/mnt/data/come_christians_assets/still_16x9.jpg">    </p:cNvPr>
          <p:cNvPicPr>
            <a:picLocks noChangeAspect="1"/>
          </p:cNvPicPr>
          <p:nvPr/>
        </p:nvPicPr>
        <p:blipFill>
          <a:blip r:embed="rId1"/>
          <a:stretch>
            <a:fillRect/>
          </a:stretch>
        </p:blipFill>
        <p:spPr>
          <a:xfrm>
            <a:off x="640080" y="1280160"/>
            <a:ext cx="4023360" cy="4297680"/>
          </a:xfrm>
          <a:prstGeom prst="rect">
            <a:avLst/>
          </a:prstGeom>
        </p:spPr>
      </p:pic>
      <p:sp>
        <p:nvSpPr>
          <p:cNvPr id="6" name="Text 3"/>
          <p:cNvSpPr/>
          <p:nvPr/>
        </p:nvSpPr>
        <p:spPr>
          <a:xfrm>
            <a:off x="5257800" y="1325880"/>
            <a:ext cx="5760720" cy="4297680"/>
          </a:xfrm>
          <a:prstGeom prst="rect">
            <a:avLst/>
          </a:prstGeom>
          <a:noFill/>
          <a:ln/>
        </p:spPr>
        <p:txBody>
          <a:bodyPr wrap="square" lIns="635" tIns="635" rIns="635" bIns="635" rtlCol="0" anchor="ctr">
            <a:normAutofit/>
          </a:bodyPr>
          <a:lstStyle/>
          <a:p>
            <a:r>
              <a:rPr lang="en-US" sz="1800" dirty="0">
                <a:solidFill>
                  <a:srgbClr val="2B2118"/>
                </a:solidFill>
                <a:latin typeface="Aptos" pitchFamily="34" charset="0"/>
                <a:ea typeface="Aptos" pitchFamily="34" charset="-122"/>
                <a:cs typeface="Aptos" pitchFamily="34" charset="-120"/>
              </a:rPr>
              <a:t>Traditional melody commonly described as Spanish; exact origin uncertain.</a:t>
            </a:r>
            <a:endParaRPr lang="en-US" sz="1800" dirty="0"/>
          </a:p>
          <a:p>
            <a:r>
              <a:rPr lang="en-US" sz="1800" dirty="0">
                <a:solidFill>
                  <a:srgbClr val="2B2118"/>
                </a:solidFill>
                <a:latin typeface="Aptos" pitchFamily="34" charset="0"/>
                <a:ea typeface="Aptos" pitchFamily="34" charset="-122"/>
                <a:cs typeface="Aptos" pitchFamily="34" charset="-120"/>
              </a:rPr>
              <a:t>Also known in some sources as SPANISH HYMN.</a:t>
            </a:r>
            <a:endParaRPr lang="en-US" sz="1800" dirty="0"/>
          </a:p>
          <a:p>
            <a:r>
              <a:rPr lang="en-US" sz="1800" dirty="0">
                <a:solidFill>
                  <a:srgbClr val="2B2118"/>
                </a:solidFill>
                <a:latin typeface="Aptos" pitchFamily="34" charset="0"/>
                <a:ea typeface="Aptos" pitchFamily="34" charset="-122"/>
                <a:cs typeface="Aptos" pitchFamily="34" charset="-120"/>
              </a:rPr>
              <a:t>Meter: 6.6.6.6 double.</a:t>
            </a:r>
            <a:endParaRPr lang="en-US" sz="1800" dirty="0"/>
          </a:p>
          <a:p>
            <a:r>
              <a:rPr lang="en-US" sz="1800" dirty="0">
                <a:solidFill>
                  <a:srgbClr val="2B2118"/>
                </a:solidFill>
                <a:latin typeface="Aptos" pitchFamily="34" charset="0"/>
                <a:ea typeface="Aptos" pitchFamily="34" charset="-122"/>
                <a:cs typeface="Aptos" pitchFamily="34" charset="-120"/>
              </a:rPr>
              <a:t>Bright duple pulse supports joyful “Alleluia.”</a:t>
            </a:r>
            <a:endParaRPr lang="en-US" sz="1800" dirty="0"/>
          </a:p>
          <a:p>
            <a:r>
              <a:rPr lang="en-US" sz="1800" dirty="0">
                <a:solidFill>
                  <a:srgbClr val="2B2118"/>
                </a:solidFill>
                <a:latin typeface="Aptos" pitchFamily="34" charset="0"/>
                <a:ea typeface="Aptos" pitchFamily="34" charset="-122"/>
                <a:cs typeface="Aptos" pitchFamily="34" charset="-120"/>
              </a:rPr>
              <a:t>A brisk but controlled tempo preserves festivity without rushing the text.</a:t>
            </a:r>
            <a:endParaRPr lang="en-US" sz="1800" dirty="0"/>
          </a:p>
        </p:txBody>
      </p:sp>
      <p:sp>
        <p:nvSpPr>
          <p:cNvPr id="7" name="Text 4"/>
          <p:cNvSpPr/>
          <p:nvPr/>
        </p:nvSpPr>
        <p:spPr>
          <a:xfrm>
            <a:off x="8046720" y="6547104"/>
            <a:ext cx="2971800" cy="164592"/>
          </a:xfrm>
          <a:prstGeom prst="rect">
            <a:avLst/>
          </a:prstGeom>
          <a:noFill/>
          <a:ln/>
        </p:spPr>
        <p:txBody>
          <a:bodyPr wrap="square" lIns="0" tIns="0" rIns="0" bIns="0" rtlCol="0" anchor="ctr"/>
          <a:lstStyle/>
          <a:p>
            <a:pPr algn="r" indent="0" marL="0">
              <a:buNone/>
            </a:pPr>
            <a:r>
              <a:rPr lang="en-US" sz="750" dirty="0">
                <a:solidFill>
                  <a:srgbClr val="8A6A39"/>
                </a:solidFill>
                <a:latin typeface="Aptos" pitchFamily="34" charset="0"/>
                <a:ea typeface="Aptos" pitchFamily="34" charset="-122"/>
                <a:cs typeface="Aptos" pitchFamily="34" charset="-120"/>
              </a:rPr>
              <a:t>Tune: MADRID</a:t>
            </a:r>
            <a:endParaRPr lang="en-US" sz="750" dirty="0"/>
          </a:p>
        </p:txBody>
      </p:sp>
      <p:sp>
        <p:nvSpPr>
          <p:cNvPr id="25" name="Slide Number Placeholder 0"/>
          <p:cNvSpPr>
            <a:spLocks noGrp="1"/>
          </p:cNvSpPr>
          <p:nvPr>
            <p:ph type="sldNum" sz="quarter" idx="4294967295"/>
          </p:nvPr>
        </p:nvSpPr>
        <p:spPr>
          <a:xfrm>
            <a:off x="11064240" y="6537960"/>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8A6A39"/>
                </a:solidFill>
                <a:latin typeface="Aptos"/>
                <a:ea typeface="Aptos"/>
                <a:cs typeface="Aptos"/>
              </a:defRPr>
            </a:lvl1pPr>
          </a:lstStyle>
          <a:p>
            <a:pPr algn="l"/>
            <a:fld id="{F7021451-1387-4CA6-816F-3879F97B5CBC}" type="slidenum">
              <a:rPr b="0" lang="en-US"/>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85216" y="219456"/>
            <a:ext cx="4754880" cy="201168"/>
          </a:xfrm>
          <a:prstGeom prst="rect">
            <a:avLst/>
          </a:prstGeom>
          <a:noFill/>
          <a:ln/>
        </p:spPr>
        <p:txBody>
          <a:bodyPr wrap="square" lIns="0" tIns="0" rIns="0" bIns="0" rtlCol="0" anchor="ctr"/>
          <a:lstStyle/>
          <a:p>
            <a:pPr indent="0" marL="0">
              <a:buNone/>
            </a:pPr>
            <a:r>
              <a:rPr lang="en-US" sz="850" b="1" dirty="0">
                <a:solidFill>
                  <a:srgbClr val="667A38"/>
                </a:solidFill>
                <a:latin typeface="Aptos" pitchFamily="34" charset="0"/>
                <a:ea typeface="Aptos" pitchFamily="34" charset="-122"/>
                <a:cs typeface="Aptos" pitchFamily="34" charset="-120"/>
              </a:rPr>
              <a:t>CHURCH IMPACT</a:t>
            </a:r>
            <a:endParaRPr lang="en-US" sz="850" dirty="0"/>
          </a:p>
        </p:txBody>
      </p:sp>
      <p:sp>
        <p:nvSpPr>
          <p:cNvPr id="3" name="Text 1"/>
          <p:cNvSpPr/>
          <p:nvPr/>
        </p:nvSpPr>
        <p:spPr>
          <a:xfrm>
            <a:off x="566928" y="566928"/>
            <a:ext cx="6537960" cy="502920"/>
          </a:xfrm>
          <a:prstGeom prst="rect">
            <a:avLst/>
          </a:prstGeom>
          <a:noFill/>
          <a:ln/>
        </p:spPr>
        <p:txBody>
          <a:bodyPr wrap="square" lIns="0" tIns="0" rIns="0" bIns="0" rtlCol="0" anchor="ctr"/>
          <a:lstStyle/>
          <a:p>
            <a:pPr indent="0" marL="0">
              <a:buNone/>
            </a:pPr>
            <a:r>
              <a:rPr lang="en-US" sz="3000" b="1" dirty="0">
                <a:solidFill>
                  <a:srgbClr val="5B351E"/>
                </a:solidFill>
                <a:latin typeface="Aptos Display" pitchFamily="34" charset="0"/>
                <a:ea typeface="Aptos Display" pitchFamily="34" charset="-122"/>
                <a:cs typeface="Aptos Display" pitchFamily="34" charset="-120"/>
              </a:rPr>
              <a:t>A Song for Intergenerational Praise</a:t>
            </a:r>
            <a:endParaRPr lang="en-US" sz="3000" dirty="0"/>
          </a:p>
        </p:txBody>
      </p:sp>
      <p:sp>
        <p:nvSpPr>
          <p:cNvPr id="4" name="Shape 2"/>
          <p:cNvSpPr/>
          <p:nvPr/>
        </p:nvSpPr>
        <p:spPr>
          <a:xfrm>
            <a:off x="585216" y="1207008"/>
            <a:ext cx="2057400" cy="0"/>
          </a:xfrm>
          <a:prstGeom prst="line">
            <a:avLst/>
          </a:prstGeom>
          <a:noFill/>
          <a:ln w="38100">
            <a:solidFill>
              <a:srgbClr val="D9A344"/>
            </a:solidFill>
            <a:prstDash val="solid"/>
          </a:ln>
        </p:spPr>
      </p:sp>
      <p:pic>
        <p:nvPicPr>
          <p:cNvPr id="5" name="Image 0" descr="/mnt/data/come_christians_assets/worship_16x9.jpg">    </p:cNvPr>
          <p:cNvPicPr>
            <a:picLocks noChangeAspect="1"/>
          </p:cNvPicPr>
          <p:nvPr/>
        </p:nvPicPr>
        <p:blipFill>
          <a:blip r:embed="rId1"/>
          <a:stretch>
            <a:fillRect/>
          </a:stretch>
        </p:blipFill>
        <p:spPr>
          <a:xfrm>
            <a:off x="548640" y="1234440"/>
            <a:ext cx="5029200" cy="4343400"/>
          </a:xfrm>
          <a:prstGeom prst="rect">
            <a:avLst/>
          </a:prstGeom>
        </p:spPr>
      </p:pic>
      <p:sp>
        <p:nvSpPr>
          <p:cNvPr id="6" name="Text 3"/>
          <p:cNvSpPr/>
          <p:nvPr/>
        </p:nvSpPr>
        <p:spPr>
          <a:xfrm>
            <a:off x="6080760" y="1417320"/>
            <a:ext cx="5257800" cy="3886200"/>
          </a:xfrm>
          <a:prstGeom prst="rect">
            <a:avLst/>
          </a:prstGeom>
          <a:noFill/>
          <a:ln/>
        </p:spPr>
        <p:txBody>
          <a:bodyPr wrap="square" lIns="635" tIns="635" rIns="635" bIns="635" rtlCol="0" anchor="ctr">
            <a:normAutofit/>
          </a:bodyPr>
          <a:lstStyle/>
          <a:p>
            <a:r>
              <a:rPr lang="en-US" sz="1850" dirty="0">
                <a:solidFill>
                  <a:srgbClr val="2B2118"/>
                </a:solidFill>
                <a:latin typeface="Aptos" pitchFamily="34" charset="0"/>
                <a:ea typeface="Aptos" pitchFamily="34" charset="-122"/>
                <a:cs typeface="Aptos" pitchFamily="34" charset="-120"/>
              </a:rPr>
              <a:t>Moved from a children’s hymn into adult congregational use.</a:t>
            </a:r>
            <a:endParaRPr lang="en-US" sz="1850" dirty="0"/>
          </a:p>
          <a:p>
            <a:r>
              <a:rPr lang="en-US" sz="1850" dirty="0">
                <a:solidFill>
                  <a:srgbClr val="2B2118"/>
                </a:solidFill>
                <a:latin typeface="Aptos" pitchFamily="34" charset="0"/>
                <a:ea typeface="Aptos" pitchFamily="34" charset="-122"/>
                <a:cs typeface="Aptos" pitchFamily="34" charset="-120"/>
              </a:rPr>
              <a:t>Works well as an opening hymn, processional, school/camp song, or intergenerational praise.</a:t>
            </a:r>
            <a:endParaRPr lang="en-US" sz="1850" dirty="0"/>
          </a:p>
          <a:p>
            <a:r>
              <a:rPr lang="en-US" sz="1850" dirty="0">
                <a:solidFill>
                  <a:srgbClr val="2B2118"/>
                </a:solidFill>
                <a:latin typeface="Aptos" pitchFamily="34" charset="0"/>
                <a:ea typeface="Aptos" pitchFamily="34" charset="-122"/>
                <a:cs typeface="Aptos" pitchFamily="34" charset="-120"/>
              </a:rPr>
              <a:t>Its joy is accessible without being shallow.</a:t>
            </a:r>
            <a:endParaRPr lang="en-US" sz="1850" dirty="0"/>
          </a:p>
          <a:p>
            <a:r>
              <a:rPr lang="en-US" sz="1850" dirty="0">
                <a:solidFill>
                  <a:srgbClr val="2B2118"/>
                </a:solidFill>
                <a:latin typeface="Aptos" pitchFamily="34" charset="0"/>
                <a:ea typeface="Aptos" pitchFamily="34" charset="-122"/>
                <a:cs typeface="Aptos" pitchFamily="34" charset="-120"/>
              </a:rPr>
              <a:t>It shapes the church to praise Christ together with confidence.</a:t>
            </a:r>
            <a:endParaRPr lang="en-US" sz="1850" dirty="0"/>
          </a:p>
        </p:txBody>
      </p:sp>
      <p:sp>
        <p:nvSpPr>
          <p:cNvPr id="7" name="Text 4"/>
          <p:cNvSpPr/>
          <p:nvPr/>
        </p:nvSpPr>
        <p:spPr>
          <a:xfrm>
            <a:off x="8046720" y="6547104"/>
            <a:ext cx="2971800" cy="164592"/>
          </a:xfrm>
          <a:prstGeom prst="rect">
            <a:avLst/>
          </a:prstGeom>
          <a:noFill/>
          <a:ln/>
        </p:spPr>
        <p:txBody>
          <a:bodyPr wrap="square" lIns="0" tIns="0" rIns="0" bIns="0" rtlCol="0" anchor="ctr"/>
          <a:lstStyle/>
          <a:p>
            <a:pPr algn="r" indent="0" marL="0">
              <a:buNone/>
            </a:pPr>
            <a:r>
              <a:rPr lang="en-US" sz="750" dirty="0">
                <a:solidFill>
                  <a:srgbClr val="8A6A39"/>
                </a:solidFill>
                <a:latin typeface="Aptos" pitchFamily="34" charset="0"/>
                <a:ea typeface="Aptos" pitchFamily="34" charset="-122"/>
                <a:cs typeface="Aptos" pitchFamily="34" charset="-120"/>
              </a:rPr>
              <a:t>Impact: broad Protestant use</a:t>
            </a:r>
            <a:endParaRPr lang="en-US" sz="750" dirty="0"/>
          </a:p>
        </p:txBody>
      </p:sp>
      <p:sp>
        <p:nvSpPr>
          <p:cNvPr id="25" name="Slide Number Placeholder 0"/>
          <p:cNvSpPr>
            <a:spLocks noGrp="1"/>
          </p:cNvSpPr>
          <p:nvPr>
            <p:ph type="sldNum" sz="quarter" idx="4294967295"/>
          </p:nvPr>
        </p:nvSpPr>
        <p:spPr>
          <a:xfrm>
            <a:off x="11064240" y="6537960"/>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8A6A39"/>
                </a:solidFill>
                <a:latin typeface="Aptos"/>
                <a:ea typeface="Aptos"/>
                <a:cs typeface="Aptos"/>
              </a:defRPr>
            </a:lvl1pPr>
          </a:lstStyle>
          <a:p>
            <a:pPr algn="l"/>
            <a:fld id="{F7021451-1387-4CA6-816F-3879F97B5CBC}" type="slidenum">
              <a:rPr b="0" lang="en-US"/>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85216" y="219456"/>
            <a:ext cx="4754880" cy="201168"/>
          </a:xfrm>
          <a:prstGeom prst="rect">
            <a:avLst/>
          </a:prstGeom>
          <a:noFill/>
          <a:ln/>
        </p:spPr>
        <p:txBody>
          <a:bodyPr wrap="square" lIns="0" tIns="0" rIns="0" bIns="0" rtlCol="0" anchor="ctr"/>
          <a:lstStyle/>
          <a:p>
            <a:pPr indent="0" marL="0">
              <a:buNone/>
            </a:pPr>
            <a:r>
              <a:rPr lang="en-US" sz="850" b="1" dirty="0">
                <a:solidFill>
                  <a:srgbClr val="667A38"/>
                </a:solidFill>
                <a:latin typeface="Aptos" pitchFamily="34" charset="0"/>
                <a:ea typeface="Aptos" pitchFamily="34" charset="-122"/>
                <a:cs typeface="Aptos" pitchFamily="34" charset="-120"/>
              </a:rPr>
              <a:t>TEACHING PLAN</a:t>
            </a:r>
            <a:endParaRPr lang="en-US" sz="850" dirty="0"/>
          </a:p>
        </p:txBody>
      </p:sp>
      <p:sp>
        <p:nvSpPr>
          <p:cNvPr id="3" name="Text 1"/>
          <p:cNvSpPr/>
          <p:nvPr/>
        </p:nvSpPr>
        <p:spPr>
          <a:xfrm>
            <a:off x="566928" y="566928"/>
            <a:ext cx="6537960" cy="502920"/>
          </a:xfrm>
          <a:prstGeom prst="rect">
            <a:avLst/>
          </a:prstGeom>
          <a:noFill/>
          <a:ln/>
        </p:spPr>
        <p:txBody>
          <a:bodyPr wrap="square" lIns="0" tIns="0" rIns="0" bIns="0" rtlCol="0" anchor="ctr"/>
          <a:lstStyle/>
          <a:p>
            <a:pPr indent="0" marL="0">
              <a:buNone/>
            </a:pPr>
            <a:r>
              <a:rPr lang="en-US" sz="3000" b="1" dirty="0">
                <a:solidFill>
                  <a:srgbClr val="5B351E"/>
                </a:solidFill>
                <a:latin typeface="Aptos Display" pitchFamily="34" charset="0"/>
                <a:ea typeface="Aptos Display" pitchFamily="34" charset="-122"/>
                <a:cs typeface="Aptos Display" pitchFamily="34" charset="-120"/>
              </a:rPr>
              <a:t>A 45-Minute Teaching Flow</a:t>
            </a:r>
            <a:endParaRPr lang="en-US" sz="3000" dirty="0"/>
          </a:p>
        </p:txBody>
      </p:sp>
      <p:sp>
        <p:nvSpPr>
          <p:cNvPr id="4" name="Shape 2"/>
          <p:cNvSpPr/>
          <p:nvPr/>
        </p:nvSpPr>
        <p:spPr>
          <a:xfrm>
            <a:off x="585216" y="1207008"/>
            <a:ext cx="2057400" cy="0"/>
          </a:xfrm>
          <a:prstGeom prst="line">
            <a:avLst/>
          </a:prstGeom>
          <a:noFill/>
          <a:ln w="38100">
            <a:solidFill>
              <a:srgbClr val="D9A344"/>
            </a:solidFill>
            <a:prstDash val="solid"/>
          </a:ln>
        </p:spPr>
      </p:sp>
      <p:sp>
        <p:nvSpPr>
          <p:cNvPr id="5" name="Shape 3"/>
          <p:cNvSpPr/>
          <p:nvPr/>
        </p:nvSpPr>
        <p:spPr>
          <a:xfrm>
            <a:off x="777240" y="1325880"/>
            <a:ext cx="502920" cy="502920"/>
          </a:xfrm>
          <a:prstGeom prst="ellipse">
            <a:avLst/>
          </a:prstGeom>
          <a:solidFill>
            <a:srgbClr val="D9A344"/>
          </a:solidFill>
          <a:ln w="12700">
            <a:solidFill>
              <a:srgbClr val="D9A344"/>
            </a:solidFill>
            <a:prstDash val="solid"/>
          </a:ln>
        </p:spPr>
      </p:sp>
      <p:sp>
        <p:nvSpPr>
          <p:cNvPr id="6" name="Text 4"/>
          <p:cNvSpPr/>
          <p:nvPr/>
        </p:nvSpPr>
        <p:spPr>
          <a:xfrm>
            <a:off x="777240" y="1444752"/>
            <a:ext cx="502920" cy="164592"/>
          </a:xfrm>
          <a:prstGeom prst="rect">
            <a:avLst/>
          </a:prstGeom>
          <a:noFill/>
          <a:ln/>
        </p:spPr>
        <p:txBody>
          <a:bodyPr wrap="square" lIns="0" tIns="0" rIns="0" bIns="0" rtlCol="0" anchor="ctr"/>
          <a:lstStyle/>
          <a:p>
            <a:pPr algn="ctr" indent="0" marL="0">
              <a:buNone/>
            </a:pPr>
            <a:r>
              <a:rPr lang="en-US" sz="1200" b="1" dirty="0">
                <a:solidFill>
                  <a:srgbClr val="FFFFFF"/>
                </a:solidFill>
              </a:rPr>
              <a:t>1</a:t>
            </a:r>
            <a:endParaRPr lang="en-US" sz="1200" dirty="0"/>
          </a:p>
        </p:txBody>
      </p:sp>
      <p:sp>
        <p:nvSpPr>
          <p:cNvPr id="7" name="Text 5"/>
          <p:cNvSpPr/>
          <p:nvPr/>
        </p:nvSpPr>
        <p:spPr>
          <a:xfrm>
            <a:off x="1444752" y="1325880"/>
            <a:ext cx="1645920" cy="274320"/>
          </a:xfrm>
          <a:prstGeom prst="rect">
            <a:avLst/>
          </a:prstGeom>
          <a:noFill/>
          <a:ln/>
        </p:spPr>
        <p:txBody>
          <a:bodyPr wrap="square" lIns="0" tIns="0" rIns="0" bIns="0" rtlCol="0" anchor="ctr"/>
          <a:lstStyle/>
          <a:p>
            <a:pPr indent="0" marL="0">
              <a:buNone/>
            </a:pPr>
            <a:r>
              <a:rPr lang="en-US" sz="1900" b="1" dirty="0">
                <a:solidFill>
                  <a:srgbClr val="5B351E"/>
                </a:solidFill>
                <a:latin typeface="Aptos Display" pitchFamily="34" charset="0"/>
                <a:ea typeface="Aptos Display" pitchFamily="34" charset="-122"/>
                <a:cs typeface="Aptos Display" pitchFamily="34" charset="-120"/>
              </a:rPr>
              <a:t>Gather</a:t>
            </a:r>
            <a:endParaRPr lang="en-US" sz="1900" dirty="0"/>
          </a:p>
        </p:txBody>
      </p:sp>
      <p:sp>
        <p:nvSpPr>
          <p:cNvPr id="8" name="Text 6"/>
          <p:cNvSpPr/>
          <p:nvPr/>
        </p:nvSpPr>
        <p:spPr>
          <a:xfrm>
            <a:off x="3611880" y="1307592"/>
            <a:ext cx="5394960" cy="411480"/>
          </a:xfrm>
          <a:prstGeom prst="rect">
            <a:avLst/>
          </a:prstGeom>
          <a:noFill/>
          <a:ln/>
        </p:spPr>
        <p:txBody>
          <a:bodyPr wrap="square" lIns="508" tIns="508" rIns="508" bIns="508" rtlCol="0" anchor="ctr">
            <a:normAutofit/>
          </a:bodyPr>
          <a:lstStyle/>
          <a:p>
            <a:pPr indent="0" marL="0">
              <a:buNone/>
            </a:pPr>
            <a:r>
              <a:rPr lang="en-US" sz="1700" dirty="0">
                <a:solidFill>
                  <a:srgbClr val="2B2118"/>
                </a:solidFill>
                <a:latin typeface="Aptos" pitchFamily="34" charset="0"/>
                <a:ea typeface="Aptos" pitchFamily="34" charset="-122"/>
                <a:cs typeface="Aptos" pitchFamily="34" charset="-120"/>
              </a:rPr>
              <a:t>Read Psalm 95:1 aloud.</a:t>
            </a:r>
            <a:endParaRPr lang="en-US" sz="1700" dirty="0"/>
          </a:p>
        </p:txBody>
      </p:sp>
      <p:sp>
        <p:nvSpPr>
          <p:cNvPr id="9" name="Shape 7"/>
          <p:cNvSpPr/>
          <p:nvPr/>
        </p:nvSpPr>
        <p:spPr>
          <a:xfrm>
            <a:off x="777240" y="2194560"/>
            <a:ext cx="502920" cy="502920"/>
          </a:xfrm>
          <a:prstGeom prst="ellipse">
            <a:avLst/>
          </a:prstGeom>
          <a:solidFill>
            <a:srgbClr val="D9A344"/>
          </a:solidFill>
          <a:ln w="12700">
            <a:solidFill>
              <a:srgbClr val="D9A344"/>
            </a:solidFill>
            <a:prstDash val="solid"/>
          </a:ln>
        </p:spPr>
      </p:sp>
      <p:sp>
        <p:nvSpPr>
          <p:cNvPr id="10" name="Text 8"/>
          <p:cNvSpPr/>
          <p:nvPr/>
        </p:nvSpPr>
        <p:spPr>
          <a:xfrm>
            <a:off x="777240" y="2313432"/>
            <a:ext cx="502920" cy="164592"/>
          </a:xfrm>
          <a:prstGeom prst="rect">
            <a:avLst/>
          </a:prstGeom>
          <a:noFill/>
          <a:ln/>
        </p:spPr>
        <p:txBody>
          <a:bodyPr wrap="square" lIns="0" tIns="0" rIns="0" bIns="0" rtlCol="0" anchor="ctr"/>
          <a:lstStyle/>
          <a:p>
            <a:pPr algn="ctr" indent="0" marL="0">
              <a:buNone/>
            </a:pPr>
            <a:r>
              <a:rPr lang="en-US" sz="1200" b="1" dirty="0">
                <a:solidFill>
                  <a:srgbClr val="FFFFFF"/>
                </a:solidFill>
              </a:rPr>
              <a:t>2</a:t>
            </a:r>
            <a:endParaRPr lang="en-US" sz="1200" dirty="0"/>
          </a:p>
        </p:txBody>
      </p:sp>
      <p:sp>
        <p:nvSpPr>
          <p:cNvPr id="11" name="Text 9"/>
          <p:cNvSpPr/>
          <p:nvPr/>
        </p:nvSpPr>
        <p:spPr>
          <a:xfrm>
            <a:off x="1444752" y="2194560"/>
            <a:ext cx="1645920" cy="274320"/>
          </a:xfrm>
          <a:prstGeom prst="rect">
            <a:avLst/>
          </a:prstGeom>
          <a:noFill/>
          <a:ln/>
        </p:spPr>
        <p:txBody>
          <a:bodyPr wrap="square" lIns="0" tIns="0" rIns="0" bIns="0" rtlCol="0" anchor="ctr"/>
          <a:lstStyle/>
          <a:p>
            <a:pPr indent="0" marL="0">
              <a:buNone/>
            </a:pPr>
            <a:r>
              <a:rPr lang="en-US" sz="1900" b="1" dirty="0">
                <a:solidFill>
                  <a:srgbClr val="5B351E"/>
                </a:solidFill>
                <a:latin typeface="Aptos Display" pitchFamily="34" charset="0"/>
                <a:ea typeface="Aptos Display" pitchFamily="34" charset="-122"/>
                <a:cs typeface="Aptos Display" pitchFamily="34" charset="-120"/>
              </a:rPr>
              <a:t>Locate</a:t>
            </a:r>
            <a:endParaRPr lang="en-US" sz="1900" dirty="0"/>
          </a:p>
        </p:txBody>
      </p:sp>
      <p:sp>
        <p:nvSpPr>
          <p:cNvPr id="12" name="Text 10"/>
          <p:cNvSpPr/>
          <p:nvPr/>
        </p:nvSpPr>
        <p:spPr>
          <a:xfrm>
            <a:off x="3611880" y="2176272"/>
            <a:ext cx="5394960" cy="411480"/>
          </a:xfrm>
          <a:prstGeom prst="rect">
            <a:avLst/>
          </a:prstGeom>
          <a:noFill/>
          <a:ln/>
        </p:spPr>
        <p:txBody>
          <a:bodyPr wrap="square" lIns="508" tIns="508" rIns="508" bIns="508" rtlCol="0" anchor="ctr">
            <a:normAutofit/>
          </a:bodyPr>
          <a:lstStyle/>
          <a:p>
            <a:pPr indent="0" marL="0">
              <a:buNone/>
            </a:pPr>
            <a:r>
              <a:rPr lang="en-US" sz="1700" dirty="0">
                <a:solidFill>
                  <a:srgbClr val="2B2118"/>
                </a:solidFill>
                <a:latin typeface="Aptos" pitchFamily="34" charset="0"/>
                <a:ea typeface="Aptos" pitchFamily="34" charset="-122"/>
                <a:cs typeface="Aptos" pitchFamily="34" charset="-120"/>
              </a:rPr>
              <a:t>Explain 1843 children’s origin and adapted adult use.</a:t>
            </a:r>
            <a:endParaRPr lang="en-US" sz="1700" dirty="0"/>
          </a:p>
        </p:txBody>
      </p:sp>
      <p:sp>
        <p:nvSpPr>
          <p:cNvPr id="13" name="Shape 11"/>
          <p:cNvSpPr/>
          <p:nvPr/>
        </p:nvSpPr>
        <p:spPr>
          <a:xfrm>
            <a:off x="777240" y="3063240"/>
            <a:ext cx="502920" cy="502920"/>
          </a:xfrm>
          <a:prstGeom prst="ellipse">
            <a:avLst/>
          </a:prstGeom>
          <a:solidFill>
            <a:srgbClr val="D9A344"/>
          </a:solidFill>
          <a:ln w="12700">
            <a:solidFill>
              <a:srgbClr val="D9A344"/>
            </a:solidFill>
            <a:prstDash val="solid"/>
          </a:ln>
        </p:spPr>
      </p:sp>
      <p:sp>
        <p:nvSpPr>
          <p:cNvPr id="14" name="Text 12"/>
          <p:cNvSpPr/>
          <p:nvPr/>
        </p:nvSpPr>
        <p:spPr>
          <a:xfrm>
            <a:off x="777240" y="3182112"/>
            <a:ext cx="502920" cy="164592"/>
          </a:xfrm>
          <a:prstGeom prst="rect">
            <a:avLst/>
          </a:prstGeom>
          <a:noFill/>
          <a:ln/>
        </p:spPr>
        <p:txBody>
          <a:bodyPr wrap="square" lIns="0" tIns="0" rIns="0" bIns="0" rtlCol="0" anchor="ctr"/>
          <a:lstStyle/>
          <a:p>
            <a:pPr algn="ctr" indent="0" marL="0">
              <a:buNone/>
            </a:pPr>
            <a:r>
              <a:rPr lang="en-US" sz="1200" b="1" dirty="0">
                <a:solidFill>
                  <a:srgbClr val="FFFFFF"/>
                </a:solidFill>
              </a:rPr>
              <a:t>3</a:t>
            </a:r>
            <a:endParaRPr lang="en-US" sz="1200" dirty="0"/>
          </a:p>
        </p:txBody>
      </p:sp>
      <p:sp>
        <p:nvSpPr>
          <p:cNvPr id="15" name="Text 13"/>
          <p:cNvSpPr/>
          <p:nvPr/>
        </p:nvSpPr>
        <p:spPr>
          <a:xfrm>
            <a:off x="1444752" y="3063240"/>
            <a:ext cx="1645920" cy="274320"/>
          </a:xfrm>
          <a:prstGeom prst="rect">
            <a:avLst/>
          </a:prstGeom>
          <a:noFill/>
          <a:ln/>
        </p:spPr>
        <p:txBody>
          <a:bodyPr wrap="square" lIns="0" tIns="0" rIns="0" bIns="0" rtlCol="0" anchor="ctr"/>
          <a:lstStyle/>
          <a:p>
            <a:pPr indent="0" marL="0">
              <a:buNone/>
            </a:pPr>
            <a:r>
              <a:rPr lang="en-US" sz="1900" b="1" dirty="0">
                <a:solidFill>
                  <a:srgbClr val="5B351E"/>
                </a:solidFill>
                <a:latin typeface="Aptos Display" pitchFamily="34" charset="0"/>
                <a:ea typeface="Aptos Display" pitchFamily="34" charset="-122"/>
                <a:cs typeface="Aptos Display" pitchFamily="34" charset="-120"/>
              </a:rPr>
              <a:t>Listen</a:t>
            </a:r>
            <a:endParaRPr lang="en-US" sz="1900" dirty="0"/>
          </a:p>
        </p:txBody>
      </p:sp>
      <p:sp>
        <p:nvSpPr>
          <p:cNvPr id="16" name="Text 14"/>
          <p:cNvSpPr/>
          <p:nvPr/>
        </p:nvSpPr>
        <p:spPr>
          <a:xfrm>
            <a:off x="3611880" y="3044952"/>
            <a:ext cx="5394960" cy="411480"/>
          </a:xfrm>
          <a:prstGeom prst="rect">
            <a:avLst/>
          </a:prstGeom>
          <a:noFill/>
          <a:ln/>
        </p:spPr>
        <p:txBody>
          <a:bodyPr wrap="square" lIns="508" tIns="508" rIns="508" bIns="508" rtlCol="0" anchor="ctr">
            <a:normAutofit/>
          </a:bodyPr>
          <a:lstStyle/>
          <a:p>
            <a:pPr indent="0" marL="0">
              <a:buNone/>
            </a:pPr>
            <a:r>
              <a:rPr lang="en-US" sz="1700" dirty="0">
                <a:solidFill>
                  <a:srgbClr val="2B2118"/>
                </a:solidFill>
                <a:latin typeface="Aptos" pitchFamily="34" charset="0"/>
                <a:ea typeface="Aptos" pitchFamily="34" charset="-122"/>
                <a:cs typeface="Aptos" pitchFamily="34" charset="-120"/>
              </a:rPr>
              <a:t>Identify the repeated “Alleluia! Amen!” as praise and assent.</a:t>
            </a:r>
            <a:endParaRPr lang="en-US" sz="1700" dirty="0"/>
          </a:p>
        </p:txBody>
      </p:sp>
      <p:sp>
        <p:nvSpPr>
          <p:cNvPr id="17" name="Shape 15"/>
          <p:cNvSpPr/>
          <p:nvPr/>
        </p:nvSpPr>
        <p:spPr>
          <a:xfrm>
            <a:off x="777240" y="3931920"/>
            <a:ext cx="502920" cy="502920"/>
          </a:xfrm>
          <a:prstGeom prst="ellipse">
            <a:avLst/>
          </a:prstGeom>
          <a:solidFill>
            <a:srgbClr val="D9A344"/>
          </a:solidFill>
          <a:ln w="12700">
            <a:solidFill>
              <a:srgbClr val="D9A344"/>
            </a:solidFill>
            <a:prstDash val="solid"/>
          </a:ln>
        </p:spPr>
      </p:sp>
      <p:sp>
        <p:nvSpPr>
          <p:cNvPr id="18" name="Text 16"/>
          <p:cNvSpPr/>
          <p:nvPr/>
        </p:nvSpPr>
        <p:spPr>
          <a:xfrm>
            <a:off x="777240" y="4050792"/>
            <a:ext cx="502920" cy="164592"/>
          </a:xfrm>
          <a:prstGeom prst="rect">
            <a:avLst/>
          </a:prstGeom>
          <a:noFill/>
          <a:ln/>
        </p:spPr>
        <p:txBody>
          <a:bodyPr wrap="square" lIns="0" tIns="0" rIns="0" bIns="0" rtlCol="0" anchor="ctr"/>
          <a:lstStyle/>
          <a:p>
            <a:pPr algn="ctr" indent="0" marL="0">
              <a:buNone/>
            </a:pPr>
            <a:r>
              <a:rPr lang="en-US" sz="1200" b="1" dirty="0">
                <a:solidFill>
                  <a:srgbClr val="FFFFFF"/>
                </a:solidFill>
              </a:rPr>
              <a:t>4</a:t>
            </a:r>
            <a:endParaRPr lang="en-US" sz="1200" dirty="0"/>
          </a:p>
        </p:txBody>
      </p:sp>
      <p:sp>
        <p:nvSpPr>
          <p:cNvPr id="19" name="Text 17"/>
          <p:cNvSpPr/>
          <p:nvPr/>
        </p:nvSpPr>
        <p:spPr>
          <a:xfrm>
            <a:off x="1444752" y="3931920"/>
            <a:ext cx="1645920" cy="274320"/>
          </a:xfrm>
          <a:prstGeom prst="rect">
            <a:avLst/>
          </a:prstGeom>
          <a:noFill/>
          <a:ln/>
        </p:spPr>
        <p:txBody>
          <a:bodyPr wrap="square" lIns="0" tIns="0" rIns="0" bIns="0" rtlCol="0" anchor="ctr"/>
          <a:lstStyle/>
          <a:p>
            <a:pPr indent="0" marL="0">
              <a:buNone/>
            </a:pPr>
            <a:r>
              <a:rPr lang="en-US" sz="1900" b="1" dirty="0">
                <a:solidFill>
                  <a:srgbClr val="5B351E"/>
                </a:solidFill>
                <a:latin typeface="Aptos Display" pitchFamily="34" charset="0"/>
                <a:ea typeface="Aptos Display" pitchFamily="34" charset="-122"/>
                <a:cs typeface="Aptos Display" pitchFamily="34" charset="-120"/>
              </a:rPr>
              <a:t>Reflect</a:t>
            </a:r>
            <a:endParaRPr lang="en-US" sz="1900" dirty="0"/>
          </a:p>
        </p:txBody>
      </p:sp>
      <p:sp>
        <p:nvSpPr>
          <p:cNvPr id="20" name="Text 18"/>
          <p:cNvSpPr/>
          <p:nvPr/>
        </p:nvSpPr>
        <p:spPr>
          <a:xfrm>
            <a:off x="3611880" y="3913632"/>
            <a:ext cx="5394960" cy="411480"/>
          </a:xfrm>
          <a:prstGeom prst="rect">
            <a:avLst/>
          </a:prstGeom>
          <a:noFill/>
          <a:ln/>
        </p:spPr>
        <p:txBody>
          <a:bodyPr wrap="square" lIns="508" tIns="508" rIns="508" bIns="508" rtlCol="0" anchor="ctr">
            <a:normAutofit/>
          </a:bodyPr>
          <a:lstStyle/>
          <a:p>
            <a:pPr indent="0" marL="0">
              <a:buNone/>
            </a:pPr>
            <a:r>
              <a:rPr lang="en-US" sz="1700" dirty="0">
                <a:solidFill>
                  <a:srgbClr val="2B2118"/>
                </a:solidFill>
                <a:latin typeface="Aptos" pitchFamily="34" charset="0"/>
                <a:ea typeface="Aptos" pitchFamily="34" charset="-122"/>
                <a:cs typeface="Aptos" pitchFamily="34" charset="-120"/>
              </a:rPr>
              <a:t>Discuss Christ as King, Guide, and Friend.</a:t>
            </a:r>
            <a:endParaRPr lang="en-US" sz="1700" dirty="0"/>
          </a:p>
        </p:txBody>
      </p:sp>
      <p:sp>
        <p:nvSpPr>
          <p:cNvPr id="21" name="Shape 19"/>
          <p:cNvSpPr/>
          <p:nvPr/>
        </p:nvSpPr>
        <p:spPr>
          <a:xfrm>
            <a:off x="777240" y="4800600"/>
            <a:ext cx="502920" cy="502920"/>
          </a:xfrm>
          <a:prstGeom prst="ellipse">
            <a:avLst/>
          </a:prstGeom>
          <a:solidFill>
            <a:srgbClr val="D9A344"/>
          </a:solidFill>
          <a:ln w="12700">
            <a:solidFill>
              <a:srgbClr val="D9A344"/>
            </a:solidFill>
            <a:prstDash val="solid"/>
          </a:ln>
        </p:spPr>
      </p:sp>
      <p:sp>
        <p:nvSpPr>
          <p:cNvPr id="22" name="Text 20"/>
          <p:cNvSpPr/>
          <p:nvPr/>
        </p:nvSpPr>
        <p:spPr>
          <a:xfrm>
            <a:off x="777240" y="4919472"/>
            <a:ext cx="502920" cy="164592"/>
          </a:xfrm>
          <a:prstGeom prst="rect">
            <a:avLst/>
          </a:prstGeom>
          <a:noFill/>
          <a:ln/>
        </p:spPr>
        <p:txBody>
          <a:bodyPr wrap="square" lIns="0" tIns="0" rIns="0" bIns="0" rtlCol="0" anchor="ctr"/>
          <a:lstStyle/>
          <a:p>
            <a:pPr algn="ctr" indent="0" marL="0">
              <a:buNone/>
            </a:pPr>
            <a:r>
              <a:rPr lang="en-US" sz="1200" b="1" dirty="0">
                <a:solidFill>
                  <a:srgbClr val="FFFFFF"/>
                </a:solidFill>
              </a:rPr>
              <a:t>5</a:t>
            </a:r>
            <a:endParaRPr lang="en-US" sz="1200" dirty="0"/>
          </a:p>
        </p:txBody>
      </p:sp>
      <p:sp>
        <p:nvSpPr>
          <p:cNvPr id="23" name="Text 21"/>
          <p:cNvSpPr/>
          <p:nvPr/>
        </p:nvSpPr>
        <p:spPr>
          <a:xfrm>
            <a:off x="1444752" y="4800600"/>
            <a:ext cx="1645920" cy="274320"/>
          </a:xfrm>
          <a:prstGeom prst="rect">
            <a:avLst/>
          </a:prstGeom>
          <a:noFill/>
          <a:ln/>
        </p:spPr>
        <p:txBody>
          <a:bodyPr wrap="square" lIns="0" tIns="0" rIns="0" bIns="0" rtlCol="0" anchor="ctr"/>
          <a:lstStyle/>
          <a:p>
            <a:pPr indent="0" marL="0">
              <a:buNone/>
            </a:pPr>
            <a:r>
              <a:rPr lang="en-US" sz="1900" b="1" dirty="0">
                <a:solidFill>
                  <a:srgbClr val="5B351E"/>
                </a:solidFill>
                <a:latin typeface="Aptos Display" pitchFamily="34" charset="0"/>
                <a:ea typeface="Aptos Display" pitchFamily="34" charset="-122"/>
                <a:cs typeface="Aptos Display" pitchFamily="34" charset="-120"/>
              </a:rPr>
              <a:t>Respond</a:t>
            </a:r>
            <a:endParaRPr lang="en-US" sz="1900" dirty="0"/>
          </a:p>
        </p:txBody>
      </p:sp>
      <p:sp>
        <p:nvSpPr>
          <p:cNvPr id="24" name="Text 22"/>
          <p:cNvSpPr/>
          <p:nvPr/>
        </p:nvSpPr>
        <p:spPr>
          <a:xfrm>
            <a:off x="3611880" y="4782312"/>
            <a:ext cx="5394960" cy="411480"/>
          </a:xfrm>
          <a:prstGeom prst="rect">
            <a:avLst/>
          </a:prstGeom>
          <a:noFill/>
          <a:ln/>
        </p:spPr>
        <p:txBody>
          <a:bodyPr wrap="square" lIns="508" tIns="508" rIns="508" bIns="508" rtlCol="0" anchor="ctr">
            <a:normAutofit/>
          </a:bodyPr>
          <a:lstStyle/>
          <a:p>
            <a:pPr indent="0" marL="0">
              <a:buNone/>
            </a:pPr>
            <a:r>
              <a:rPr lang="en-US" sz="1700" dirty="0">
                <a:solidFill>
                  <a:srgbClr val="2B2118"/>
                </a:solidFill>
                <a:latin typeface="Aptos" pitchFamily="34" charset="0"/>
                <a:ea typeface="Aptos" pitchFamily="34" charset="-122"/>
                <a:cs typeface="Aptos" pitchFamily="34" charset="-120"/>
              </a:rPr>
              <a:t>Sing or pray the hymn with eternity in view.</a:t>
            </a:r>
            <a:endParaRPr lang="en-US" sz="1700" dirty="0"/>
          </a:p>
        </p:txBody>
      </p:sp>
      <p:pic>
        <p:nvPicPr>
          <p:cNvPr id="25" name="Image 0" descr="/mnt/data/come_christians_assets/group_16x9.jpg">    </p:cNvPr>
          <p:cNvPicPr>
            <a:picLocks noChangeAspect="1"/>
          </p:cNvPicPr>
          <p:nvPr/>
        </p:nvPicPr>
        <p:blipFill>
          <a:blip r:embed="rId1"/>
          <a:stretch>
            <a:fillRect/>
          </a:stretch>
        </p:blipFill>
        <p:spPr>
          <a:xfrm>
            <a:off x="9464040" y="1234440"/>
            <a:ext cx="2057400" cy="4389120"/>
          </a:xfrm>
          <a:prstGeom prst="rect">
            <a:avLst/>
          </a:prstGeom>
        </p:spPr>
      </p:pic>
      <p:sp>
        <p:nvSpPr>
          <p:cNvPr id="26" name="Text 23"/>
          <p:cNvSpPr/>
          <p:nvPr/>
        </p:nvSpPr>
        <p:spPr>
          <a:xfrm>
            <a:off x="8046720" y="6547104"/>
            <a:ext cx="2971800" cy="164592"/>
          </a:xfrm>
          <a:prstGeom prst="rect">
            <a:avLst/>
          </a:prstGeom>
          <a:noFill/>
          <a:ln/>
        </p:spPr>
        <p:txBody>
          <a:bodyPr wrap="square" lIns="0" tIns="0" rIns="0" bIns="0" rtlCol="0" anchor="ctr"/>
          <a:lstStyle/>
          <a:p>
            <a:pPr algn="r" indent="0" marL="0">
              <a:buNone/>
            </a:pPr>
            <a:r>
              <a:rPr lang="en-US" sz="750" dirty="0">
                <a:solidFill>
                  <a:srgbClr val="8A6A39"/>
                </a:solidFill>
                <a:latin typeface="Aptos" pitchFamily="34" charset="0"/>
                <a:ea typeface="Aptos" pitchFamily="34" charset="-122"/>
                <a:cs typeface="Aptos" pitchFamily="34" charset="-120"/>
              </a:rPr>
              <a:t>Facilitator structure</a:t>
            </a:r>
            <a:endParaRPr lang="en-US" sz="750" dirty="0"/>
          </a:p>
        </p:txBody>
      </p:sp>
      <p:sp>
        <p:nvSpPr>
          <p:cNvPr id="25" name="Slide Number Placeholder 0"/>
          <p:cNvSpPr>
            <a:spLocks noGrp="1"/>
          </p:cNvSpPr>
          <p:nvPr>
            <p:ph type="sldNum" sz="quarter" idx="4294967295"/>
          </p:nvPr>
        </p:nvSpPr>
        <p:spPr>
          <a:xfrm>
            <a:off x="11064240" y="6537960"/>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8A6A39"/>
                </a:solidFill>
                <a:latin typeface="Aptos"/>
                <a:ea typeface="Aptos"/>
                <a:cs typeface="Aptos"/>
              </a:defRPr>
            </a:lvl1pPr>
          </a:lstStyle>
          <a:p>
            <a:pPr algn="l"/>
            <a:fld id="{F7021451-1387-4CA6-816F-3879F97B5CBC}" type="slidenum">
              <a:rPr b="0" lang="en-US"/>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mnt/data/come_christians_assets/group_16x9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585216" y="219456"/>
            <a:ext cx="4754880" cy="201168"/>
          </a:xfrm>
          <a:prstGeom prst="rect">
            <a:avLst/>
          </a:prstGeom>
          <a:noFill/>
          <a:ln/>
        </p:spPr>
        <p:txBody>
          <a:bodyPr wrap="square" lIns="0" tIns="0" rIns="0" bIns="0" rtlCol="0" anchor="ctr"/>
          <a:lstStyle/>
          <a:p>
            <a:pPr indent="0" marL="0">
              <a:buNone/>
            </a:pPr>
            <a:r>
              <a:rPr lang="en-US" sz="850" b="1" dirty="0">
                <a:solidFill>
                  <a:srgbClr val="F1C766"/>
                </a:solidFill>
                <a:latin typeface="Aptos" pitchFamily="34" charset="0"/>
                <a:ea typeface="Aptos" pitchFamily="34" charset="-122"/>
                <a:cs typeface="Aptos" pitchFamily="34" charset="-120"/>
              </a:rPr>
              <a:t>SMALL GROUP USE</a:t>
            </a:r>
            <a:endParaRPr lang="en-US" sz="850" dirty="0"/>
          </a:p>
        </p:txBody>
      </p:sp>
      <p:sp>
        <p:nvSpPr>
          <p:cNvPr id="4" name="Text 1"/>
          <p:cNvSpPr/>
          <p:nvPr/>
        </p:nvSpPr>
        <p:spPr>
          <a:xfrm>
            <a:off x="566928" y="566928"/>
            <a:ext cx="6537960" cy="502920"/>
          </a:xfrm>
          <a:prstGeom prst="rect">
            <a:avLst/>
          </a:prstGeom>
          <a:noFill/>
          <a:ln/>
        </p:spPr>
        <p:txBody>
          <a:bodyPr wrap="square" lIns="0" tIns="0" rIns="0" bIns="0" rtlCol="0" anchor="ct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Questions That Open the Hymn</a:t>
            </a:r>
            <a:endParaRPr lang="en-US" sz="3000" dirty="0"/>
          </a:p>
        </p:txBody>
      </p:sp>
      <p:sp>
        <p:nvSpPr>
          <p:cNvPr id="5" name="Shape 2"/>
          <p:cNvSpPr/>
          <p:nvPr/>
        </p:nvSpPr>
        <p:spPr>
          <a:xfrm>
            <a:off x="585216" y="1207008"/>
            <a:ext cx="2057400" cy="0"/>
          </a:xfrm>
          <a:prstGeom prst="line">
            <a:avLst/>
          </a:prstGeom>
          <a:noFill/>
          <a:ln w="38100">
            <a:solidFill>
              <a:srgbClr val="D9A344"/>
            </a:solidFill>
            <a:prstDash val="solid"/>
          </a:ln>
        </p:spPr>
      </p:sp>
      <p:sp>
        <p:nvSpPr>
          <p:cNvPr id="6" name="Text 3"/>
          <p:cNvSpPr/>
          <p:nvPr/>
        </p:nvSpPr>
        <p:spPr>
          <a:xfrm>
            <a:off x="777240" y="1417320"/>
            <a:ext cx="5852160" cy="4389120"/>
          </a:xfrm>
          <a:prstGeom prst="rect">
            <a:avLst/>
          </a:prstGeom>
          <a:noFill/>
          <a:ln/>
        </p:spPr>
        <p:txBody>
          <a:bodyPr wrap="square" lIns="635" tIns="635" rIns="635" bIns="635" rtlCol="0" anchor="ctr">
            <a:normAutofit/>
          </a:bodyPr>
          <a:lstStyle/>
          <a:p>
            <a:r>
              <a:rPr lang="en-US" sz="1800" dirty="0">
                <a:solidFill>
                  <a:srgbClr val="FFFFFF"/>
                </a:solidFill>
                <a:latin typeface="Aptos" pitchFamily="34" charset="0"/>
                <a:ea typeface="Aptos" pitchFamily="34" charset="-122"/>
                <a:cs typeface="Aptos" pitchFamily="34" charset="-120"/>
              </a:rPr>
              <a:t>How does singing 'Alleluia! Amen!' together strengthen our sense of community as a local church?</a:t>
            </a:r>
            <a:endParaRPr lang="en-US" sz="1800" dirty="0"/>
          </a:p>
          <a:p>
            <a:r>
              <a:rPr lang="en-US" sz="1800" dirty="0">
                <a:solidFill>
                  <a:srgbClr val="FFFFFF"/>
                </a:solidFill>
                <a:latin typeface="Aptos" pitchFamily="34" charset="0"/>
                <a:ea typeface="Aptos" pitchFamily="34" charset="-122"/>
                <a:cs typeface="Aptos" pitchFamily="34" charset="-120"/>
              </a:rPr>
              <a:t>Why is it important to address Christ as both 'King' and 'Friend' in the same hymn?</a:t>
            </a:r>
            <a:endParaRPr lang="en-US" sz="1800" dirty="0"/>
          </a:p>
          <a:p>
            <a:r>
              <a:rPr lang="en-US" sz="1800" dirty="0">
                <a:solidFill>
                  <a:srgbClr val="FFFFFF"/>
                </a:solidFill>
                <a:latin typeface="Aptos" pitchFamily="34" charset="0"/>
                <a:ea typeface="Aptos" pitchFamily="34" charset="-122"/>
                <a:cs typeface="Aptos" pitchFamily="34" charset="-120"/>
              </a:rPr>
              <a:t>Does the 'loud acclaim' mentioned in the hymn challenge your typical approach to worship? Why or why not?</a:t>
            </a:r>
            <a:endParaRPr lang="en-US" sz="1800" dirty="0"/>
          </a:p>
          <a:p>
            <a:r>
              <a:rPr lang="en-US" sz="1800" dirty="0">
                <a:solidFill>
                  <a:srgbClr val="FFFFFF"/>
                </a:solidFill>
                <a:latin typeface="Aptos" pitchFamily="34" charset="0"/>
                <a:ea typeface="Aptos" pitchFamily="34" charset="-122"/>
                <a:cs typeface="Aptos" pitchFamily="34" charset="-120"/>
              </a:rPr>
              <a:t>In what ways does this hymn help us prepare for the 'eternal' worship described in the final verse?</a:t>
            </a:r>
            <a:endParaRPr lang="en-US" sz="1800" dirty="0"/>
          </a:p>
          <a:p>
            <a:r>
              <a:rPr lang="en-US" sz="1800" dirty="0">
                <a:solidFill>
                  <a:srgbClr val="FFFFFF"/>
                </a:solidFill>
                <a:latin typeface="Aptos" pitchFamily="34" charset="0"/>
                <a:ea typeface="Aptos" pitchFamily="34" charset="-122"/>
                <a:cs typeface="Aptos" pitchFamily="34" charset="-120"/>
              </a:rPr>
              <a:t>How can we 'join to sing' even when we do not feel joyful or when life feels like a 'toil'?</a:t>
            </a:r>
            <a:endParaRPr lang="en-US" sz="1800" dirty="0"/>
          </a:p>
        </p:txBody>
      </p:sp>
      <p:sp>
        <p:nvSpPr>
          <p:cNvPr id="7" name="Shape 4"/>
          <p:cNvSpPr/>
          <p:nvPr/>
        </p:nvSpPr>
        <p:spPr>
          <a:xfrm>
            <a:off x="6949440" y="1965960"/>
            <a:ext cx="4069080" cy="1828800"/>
          </a:xfrm>
          <a:prstGeom prst="roundRect">
            <a:avLst>
              <a:gd name="adj" fmla="val 4000"/>
            </a:avLst>
          </a:prstGeom>
          <a:solidFill>
            <a:srgbClr val="FFFFFF">
              <a:alpha val="92000"/>
            </a:srgbClr>
          </a:solidFill>
          <a:ln w="13970">
            <a:solidFill>
              <a:srgbClr val="D9A344">
                <a:alpha val="80000"/>
              </a:srgbClr>
            </a:solidFill>
            <a:prstDash val="solid"/>
          </a:ln>
        </p:spPr>
      </p:sp>
      <p:sp>
        <p:nvSpPr>
          <p:cNvPr id="8" name="Text 5"/>
          <p:cNvSpPr/>
          <p:nvPr/>
        </p:nvSpPr>
        <p:spPr>
          <a:xfrm>
            <a:off x="7132320" y="2130552"/>
            <a:ext cx="3703320" cy="1536192"/>
          </a:xfrm>
          <a:prstGeom prst="rect">
            <a:avLst/>
          </a:prstGeom>
          <a:noFill/>
          <a:ln/>
        </p:spPr>
        <p:txBody>
          <a:bodyPr wrap="square" lIns="254" tIns="254" rIns="254" bIns="254" rtlCol="0" anchor="ctr">
            <a:normAutofit/>
          </a:bodyPr>
          <a:lstStyle/>
          <a:p>
            <a:pPr algn="ctr" indent="0" marL="0">
              <a:buNone/>
            </a:pPr>
            <a:r>
              <a:rPr lang="en-US" sz="2400" b="1" i="1" dirty="0">
                <a:solidFill>
                  <a:srgbClr val="5B351E"/>
                </a:solidFill>
                <a:latin typeface="Aptos Display" pitchFamily="34" charset="0"/>
                <a:ea typeface="Aptos Display" pitchFamily="34" charset="-122"/>
                <a:cs typeface="Aptos Display" pitchFamily="34" charset="-120"/>
              </a:rPr>
              <a:t>Question to close with: “How can we join to sing when we do not feel joyful?”</a:t>
            </a:r>
            <a:endParaRPr lang="en-US" sz="2400" dirty="0"/>
          </a:p>
        </p:txBody>
      </p:sp>
      <p:sp>
        <p:nvSpPr>
          <p:cNvPr id="9" name="Text 6"/>
          <p:cNvSpPr/>
          <p:nvPr/>
        </p:nvSpPr>
        <p:spPr>
          <a:xfrm>
            <a:off x="8046720" y="6547104"/>
            <a:ext cx="2971800" cy="164592"/>
          </a:xfrm>
          <a:prstGeom prst="rect">
            <a:avLst/>
          </a:prstGeom>
          <a:noFill/>
          <a:ln/>
        </p:spPr>
        <p:txBody>
          <a:bodyPr wrap="square" lIns="0" tIns="0" rIns="0" bIns="0" rtlCol="0" anchor="ctr"/>
          <a:lstStyle/>
          <a:p>
            <a:pPr algn="r" indent="0" marL="0">
              <a:buNone/>
            </a:pPr>
            <a:r>
              <a:rPr lang="en-US" sz="750" dirty="0">
                <a:solidFill>
                  <a:srgbClr val="8A6A39"/>
                </a:solidFill>
                <a:latin typeface="Aptos" pitchFamily="34" charset="0"/>
                <a:ea typeface="Aptos" pitchFamily="34" charset="-122"/>
                <a:cs typeface="Aptos" pitchFamily="34" charset="-120"/>
              </a:rPr>
              <a:t>Use with the handout</a:t>
            </a:r>
            <a:endParaRPr lang="en-US" sz="750" dirty="0"/>
          </a:p>
        </p:txBody>
      </p:sp>
      <p:sp>
        <p:nvSpPr>
          <p:cNvPr id="25" name="Slide Number Placeholder 0"/>
          <p:cNvSpPr>
            <a:spLocks noGrp="1"/>
          </p:cNvSpPr>
          <p:nvPr>
            <p:ph type="sldNum" sz="quarter" idx="4294967295"/>
          </p:nvPr>
        </p:nvSpPr>
        <p:spPr>
          <a:xfrm>
            <a:off x="11064240" y="6537960"/>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8A6A39"/>
                </a:solidFill>
                <a:latin typeface="Aptos"/>
                <a:ea typeface="Aptos"/>
                <a:cs typeface="Aptos"/>
              </a:defRPr>
            </a:lvl1pPr>
          </a:lstStyle>
          <a:p>
            <a:pPr algn="l"/>
            <a:fld id="{F7021451-1387-4CA6-816F-3879F97B5CBC}" type="slidenum">
              <a:rPr b="0" lang="en-US"/>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85216" y="219456"/>
            <a:ext cx="4754880" cy="201168"/>
          </a:xfrm>
          <a:prstGeom prst="rect">
            <a:avLst/>
          </a:prstGeom>
          <a:noFill/>
          <a:ln/>
        </p:spPr>
        <p:txBody>
          <a:bodyPr wrap="square" lIns="0" tIns="0" rIns="0" bIns="0" rtlCol="0" anchor="ctr"/>
          <a:lstStyle/>
          <a:p>
            <a:pPr indent="0" marL="0">
              <a:buNone/>
            </a:pPr>
            <a:r>
              <a:rPr lang="en-US" sz="850" b="1" dirty="0">
                <a:solidFill>
                  <a:srgbClr val="667A38"/>
                </a:solidFill>
                <a:latin typeface="Aptos" pitchFamily="34" charset="0"/>
                <a:ea typeface="Aptos" pitchFamily="34" charset="-122"/>
                <a:cs typeface="Aptos" pitchFamily="34" charset="-120"/>
              </a:rPr>
              <a:t>APPLICATION</a:t>
            </a:r>
            <a:endParaRPr lang="en-US" sz="850" dirty="0"/>
          </a:p>
        </p:txBody>
      </p:sp>
      <p:sp>
        <p:nvSpPr>
          <p:cNvPr id="3" name="Text 1"/>
          <p:cNvSpPr/>
          <p:nvPr/>
        </p:nvSpPr>
        <p:spPr>
          <a:xfrm>
            <a:off x="566928" y="566928"/>
            <a:ext cx="6537960" cy="502920"/>
          </a:xfrm>
          <a:prstGeom prst="rect">
            <a:avLst/>
          </a:prstGeom>
          <a:noFill/>
          <a:ln/>
        </p:spPr>
        <p:txBody>
          <a:bodyPr wrap="square" lIns="0" tIns="0" rIns="0" bIns="0" rtlCol="0" anchor="ctr"/>
          <a:lstStyle/>
          <a:p>
            <a:pPr indent="0" marL="0">
              <a:buNone/>
            </a:pPr>
            <a:r>
              <a:rPr lang="en-US" sz="3000" b="1" dirty="0">
                <a:solidFill>
                  <a:srgbClr val="5B351E"/>
                </a:solidFill>
                <a:latin typeface="Aptos Display" pitchFamily="34" charset="0"/>
                <a:ea typeface="Aptos Display" pitchFamily="34" charset="-122"/>
                <a:cs typeface="Aptos Display" pitchFamily="34" charset="-120"/>
              </a:rPr>
              <a:t>Practicing Alleluia This Week</a:t>
            </a:r>
            <a:endParaRPr lang="en-US" sz="3000" dirty="0"/>
          </a:p>
        </p:txBody>
      </p:sp>
      <p:sp>
        <p:nvSpPr>
          <p:cNvPr id="4" name="Shape 2"/>
          <p:cNvSpPr/>
          <p:nvPr/>
        </p:nvSpPr>
        <p:spPr>
          <a:xfrm>
            <a:off x="585216" y="1207008"/>
            <a:ext cx="2057400" cy="0"/>
          </a:xfrm>
          <a:prstGeom prst="line">
            <a:avLst/>
          </a:prstGeom>
          <a:noFill/>
          <a:ln w="38100">
            <a:solidFill>
              <a:srgbClr val="D9A344"/>
            </a:solidFill>
            <a:prstDash val="solid"/>
          </a:ln>
        </p:spPr>
      </p:sp>
      <p:pic>
        <p:nvPicPr>
          <p:cNvPr id="5" name="Image 0" descr="/mnt/data/come_christians_assets/still_16x9.jpg">    </p:cNvPr>
          <p:cNvPicPr>
            <a:picLocks noChangeAspect="1"/>
          </p:cNvPicPr>
          <p:nvPr/>
        </p:nvPicPr>
        <p:blipFill>
          <a:blip r:embed="rId1"/>
          <a:stretch>
            <a:fillRect/>
          </a:stretch>
        </p:blipFill>
        <p:spPr>
          <a:xfrm>
            <a:off x="7589520" y="1005840"/>
            <a:ext cx="3657600" cy="4892040"/>
          </a:xfrm>
          <a:prstGeom prst="rect">
            <a:avLst/>
          </a:prstGeom>
        </p:spPr>
      </p:pic>
      <p:sp>
        <p:nvSpPr>
          <p:cNvPr id="6" name="Text 3"/>
          <p:cNvSpPr/>
          <p:nvPr/>
        </p:nvSpPr>
        <p:spPr>
          <a:xfrm>
            <a:off x="749808" y="1417320"/>
            <a:ext cx="6126480" cy="4480560"/>
          </a:xfrm>
          <a:prstGeom prst="rect">
            <a:avLst/>
          </a:prstGeom>
          <a:noFill/>
          <a:ln/>
        </p:spPr>
        <p:txBody>
          <a:bodyPr wrap="square" lIns="635" tIns="635" rIns="635" bIns="635" rtlCol="0" anchor="ctr">
            <a:normAutofit/>
          </a:bodyPr>
          <a:lstStyle/>
          <a:p>
            <a:r>
              <a:rPr lang="en-US" sz="1880" dirty="0">
                <a:solidFill>
                  <a:srgbClr val="2B2118"/>
                </a:solidFill>
                <a:latin typeface="Aptos" pitchFamily="34" charset="0"/>
                <a:ea typeface="Aptos" pitchFamily="34" charset="-122"/>
                <a:cs typeface="Aptos" pitchFamily="34" charset="-120"/>
              </a:rPr>
              <a:t>Name one reason to praise Christ each morning.</a:t>
            </a:r>
            <a:endParaRPr lang="en-US" sz="1880" dirty="0"/>
          </a:p>
          <a:p>
            <a:r>
              <a:rPr lang="en-US" sz="1880" dirty="0">
                <a:solidFill>
                  <a:srgbClr val="2B2118"/>
                </a:solidFill>
                <a:latin typeface="Aptos" pitchFamily="34" charset="0"/>
                <a:ea typeface="Aptos" pitchFamily="34" charset="-122"/>
                <a:cs typeface="Aptos" pitchFamily="34" charset="-120"/>
              </a:rPr>
              <a:t>Sing with the congregation, not merely near the congregation.</a:t>
            </a:r>
            <a:endParaRPr lang="en-US" sz="1880" dirty="0"/>
          </a:p>
          <a:p>
            <a:r>
              <a:rPr lang="en-US" sz="1880" dirty="0">
                <a:solidFill>
                  <a:srgbClr val="2B2118"/>
                </a:solidFill>
                <a:latin typeface="Aptos" pitchFamily="34" charset="0"/>
                <a:ea typeface="Aptos" pitchFamily="34" charset="-122"/>
                <a:cs typeface="Aptos" pitchFamily="34" charset="-120"/>
              </a:rPr>
              <a:t>Remember Christ as both King and Friend in trial.</a:t>
            </a:r>
            <a:endParaRPr lang="en-US" sz="1880" dirty="0"/>
          </a:p>
          <a:p>
            <a:r>
              <a:rPr lang="en-US" sz="1880" dirty="0">
                <a:solidFill>
                  <a:srgbClr val="2B2118"/>
                </a:solidFill>
                <a:latin typeface="Aptos" pitchFamily="34" charset="0"/>
                <a:ea typeface="Aptos" pitchFamily="34" charset="-122"/>
                <a:cs typeface="Aptos" pitchFamily="34" charset="-120"/>
              </a:rPr>
              <a:t>Let “Amen” become a daily yes to God’s goodness.</a:t>
            </a:r>
            <a:endParaRPr lang="en-US" sz="1880" dirty="0"/>
          </a:p>
          <a:p>
            <a:r>
              <a:rPr lang="en-US" sz="1880" dirty="0">
                <a:solidFill>
                  <a:srgbClr val="2B2118"/>
                </a:solidFill>
                <a:latin typeface="Aptos" pitchFamily="34" charset="0"/>
                <a:ea typeface="Aptos" pitchFamily="34" charset="-122"/>
                <a:cs typeface="Aptos" pitchFamily="34" charset="-120"/>
              </a:rPr>
              <a:t>Encourage one weary believer through shared praise.</a:t>
            </a:r>
            <a:endParaRPr lang="en-US" sz="1880" dirty="0"/>
          </a:p>
        </p:txBody>
      </p:sp>
      <p:sp>
        <p:nvSpPr>
          <p:cNvPr id="7" name="Text 4"/>
          <p:cNvSpPr/>
          <p:nvPr/>
        </p:nvSpPr>
        <p:spPr>
          <a:xfrm>
            <a:off x="8046720" y="6547104"/>
            <a:ext cx="2971800" cy="164592"/>
          </a:xfrm>
          <a:prstGeom prst="rect">
            <a:avLst/>
          </a:prstGeom>
          <a:noFill/>
          <a:ln/>
        </p:spPr>
        <p:txBody>
          <a:bodyPr wrap="square" lIns="0" tIns="0" rIns="0" bIns="0" rtlCol="0" anchor="ctr"/>
          <a:lstStyle/>
          <a:p>
            <a:pPr algn="r" indent="0" marL="0">
              <a:buNone/>
            </a:pPr>
            <a:r>
              <a:rPr lang="en-US" sz="750" dirty="0">
                <a:solidFill>
                  <a:srgbClr val="8A6A39"/>
                </a:solidFill>
                <a:latin typeface="Aptos" pitchFamily="34" charset="0"/>
                <a:ea typeface="Aptos" pitchFamily="34" charset="-122"/>
                <a:cs typeface="Aptos" pitchFamily="34" charset="-120"/>
              </a:rPr>
              <a:t>Personal and congregational practice</a:t>
            </a:r>
            <a:endParaRPr lang="en-US" sz="750" dirty="0"/>
          </a:p>
        </p:txBody>
      </p:sp>
      <p:sp>
        <p:nvSpPr>
          <p:cNvPr id="25" name="Slide Number Placeholder 0"/>
          <p:cNvSpPr>
            <a:spLocks noGrp="1"/>
          </p:cNvSpPr>
          <p:nvPr>
            <p:ph type="sldNum" sz="quarter" idx="4294967295"/>
          </p:nvPr>
        </p:nvSpPr>
        <p:spPr>
          <a:xfrm>
            <a:off x="11064240" y="6537960"/>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8A6A39"/>
                </a:solidFill>
                <a:latin typeface="Aptos"/>
                <a:ea typeface="Aptos"/>
                <a:cs typeface="Aptos"/>
              </a:defRPr>
            </a:lvl1pPr>
          </a:lstStyle>
          <a:p>
            <a:pPr algn="l"/>
            <a:fld id="{F7021451-1387-4CA6-816F-3879F97B5CBC}" type="slidenum">
              <a:rPr b="0" lang="en-US"/>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mnt/data/come_christians_assets/worship_16x9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585216" y="219456"/>
            <a:ext cx="4754880" cy="201168"/>
          </a:xfrm>
          <a:prstGeom prst="rect">
            <a:avLst/>
          </a:prstGeom>
          <a:noFill/>
          <a:ln/>
        </p:spPr>
        <p:txBody>
          <a:bodyPr wrap="square" lIns="0" tIns="0" rIns="0" bIns="0" rtlCol="0" anchor="ctr"/>
          <a:lstStyle/>
          <a:p>
            <a:pPr indent="0" marL="0">
              <a:buNone/>
            </a:pPr>
            <a:r>
              <a:rPr lang="en-US" sz="850" b="1" dirty="0">
                <a:solidFill>
                  <a:srgbClr val="F1C766"/>
                </a:solidFill>
                <a:latin typeface="Aptos" pitchFamily="34" charset="0"/>
                <a:ea typeface="Aptos" pitchFamily="34" charset="-122"/>
                <a:cs typeface="Aptos" pitchFamily="34" charset="-120"/>
              </a:rPr>
              <a:t>CLOSING</a:t>
            </a:r>
            <a:endParaRPr lang="en-US" sz="850" dirty="0"/>
          </a:p>
        </p:txBody>
      </p:sp>
      <p:sp>
        <p:nvSpPr>
          <p:cNvPr id="4" name="Text 1"/>
          <p:cNvSpPr/>
          <p:nvPr/>
        </p:nvSpPr>
        <p:spPr>
          <a:xfrm>
            <a:off x="566928" y="566928"/>
            <a:ext cx="6537960" cy="502920"/>
          </a:xfrm>
          <a:prstGeom prst="rect">
            <a:avLst/>
          </a:prstGeom>
          <a:noFill/>
          <a:ln/>
        </p:spPr>
        <p:txBody>
          <a:bodyPr wrap="square" lIns="0" tIns="0" rIns="0" bIns="0" rtlCol="0" anchor="ct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Alleluia! Amen!</a:t>
            </a:r>
            <a:endParaRPr lang="en-US" sz="3000" dirty="0"/>
          </a:p>
        </p:txBody>
      </p:sp>
      <p:sp>
        <p:nvSpPr>
          <p:cNvPr id="5" name="Shape 2"/>
          <p:cNvSpPr/>
          <p:nvPr/>
        </p:nvSpPr>
        <p:spPr>
          <a:xfrm>
            <a:off x="585216" y="1207008"/>
            <a:ext cx="2057400" cy="0"/>
          </a:xfrm>
          <a:prstGeom prst="line">
            <a:avLst/>
          </a:prstGeom>
          <a:noFill/>
          <a:ln w="38100">
            <a:solidFill>
              <a:srgbClr val="D9A344"/>
            </a:solidFill>
            <a:prstDash val="solid"/>
          </a:ln>
        </p:spPr>
      </p:sp>
      <p:sp>
        <p:nvSpPr>
          <p:cNvPr id="6" name="Text 3"/>
          <p:cNvSpPr/>
          <p:nvPr/>
        </p:nvSpPr>
        <p:spPr>
          <a:xfrm>
            <a:off x="822960" y="1600200"/>
            <a:ext cx="5486400" cy="1645920"/>
          </a:xfrm>
          <a:prstGeom prst="rect">
            <a:avLst/>
          </a:prstGeom>
          <a:noFill/>
          <a:ln/>
        </p:spPr>
        <p:txBody>
          <a:bodyPr wrap="square" lIns="508" tIns="508" rIns="508" bIns="508" rtlCol="0" anchor="ctr">
            <a:normAutofit/>
          </a:bodyPr>
          <a:lstStyle/>
          <a:p>
            <a:pPr indent="0" marL="0">
              <a:buNone/>
            </a:pPr>
            <a:r>
              <a:rPr lang="en-US" sz="2200" dirty="0">
                <a:solidFill>
                  <a:srgbClr val="FBEFD8"/>
                </a:solidFill>
                <a:latin typeface="Aptos" pitchFamily="34" charset="0"/>
                <a:ea typeface="Aptos" pitchFamily="34" charset="-122"/>
                <a:cs typeface="Aptos" pitchFamily="34" charset="-120"/>
              </a:rPr>
              <a:t>Come, Christians, Join to Sing teaches the church that praise is not an accessory to faith. Praise is the gathered people’s response to Christ the King, their companion in the present, and their eternal hope.</a:t>
            </a:r>
            <a:endParaRPr lang="en-US" sz="2200" dirty="0"/>
          </a:p>
        </p:txBody>
      </p:sp>
      <p:sp>
        <p:nvSpPr>
          <p:cNvPr id="7" name="Shape 4"/>
          <p:cNvSpPr/>
          <p:nvPr/>
        </p:nvSpPr>
        <p:spPr>
          <a:xfrm>
            <a:off x="914400" y="3657600"/>
            <a:ext cx="5120640" cy="1051560"/>
          </a:xfrm>
          <a:prstGeom prst="roundRect">
            <a:avLst>
              <a:gd name="adj" fmla="val 6957"/>
            </a:avLst>
          </a:prstGeom>
          <a:solidFill>
            <a:srgbClr val="FFFFFF">
              <a:alpha val="92000"/>
            </a:srgbClr>
          </a:solidFill>
          <a:ln w="13970">
            <a:solidFill>
              <a:srgbClr val="D9A344">
                <a:alpha val="80000"/>
              </a:srgbClr>
            </a:solidFill>
            <a:prstDash val="solid"/>
          </a:ln>
        </p:spPr>
      </p:sp>
      <p:sp>
        <p:nvSpPr>
          <p:cNvPr id="8" name="Text 5"/>
          <p:cNvSpPr/>
          <p:nvPr/>
        </p:nvSpPr>
        <p:spPr>
          <a:xfrm>
            <a:off x="1097280" y="3822192"/>
            <a:ext cx="4754880" cy="758952"/>
          </a:xfrm>
          <a:prstGeom prst="rect">
            <a:avLst/>
          </a:prstGeom>
          <a:noFill/>
          <a:ln/>
        </p:spPr>
        <p:txBody>
          <a:bodyPr wrap="square" lIns="254" tIns="254" rIns="254" bIns="254" rtlCol="0" anchor="ctr">
            <a:normAutofit/>
          </a:bodyPr>
          <a:lstStyle/>
          <a:p>
            <a:pPr algn="ctr" indent="0" marL="0">
              <a:buNone/>
            </a:pPr>
            <a:r>
              <a:rPr lang="en-US" sz="2400" b="1" i="1" dirty="0">
                <a:solidFill>
                  <a:srgbClr val="5B351E"/>
                </a:solidFill>
                <a:latin typeface="Aptos Display" pitchFamily="34" charset="0"/>
                <a:ea typeface="Aptos Display" pitchFamily="34" charset="-122"/>
                <a:cs typeface="Aptos Display" pitchFamily="34" charset="-120"/>
              </a:rPr>
              <a:t>Earthly worship is rehearsal for eternal praise.</a:t>
            </a:r>
            <a:endParaRPr lang="en-US" sz="2400" dirty="0"/>
          </a:p>
        </p:txBody>
      </p:sp>
      <p:sp>
        <p:nvSpPr>
          <p:cNvPr id="9" name="Text 6"/>
          <p:cNvSpPr/>
          <p:nvPr/>
        </p:nvSpPr>
        <p:spPr>
          <a:xfrm>
            <a:off x="6675120" y="2971800"/>
            <a:ext cx="4206240" cy="1188720"/>
          </a:xfrm>
          <a:prstGeom prst="rect">
            <a:avLst/>
          </a:prstGeom>
          <a:noFill/>
          <a:ln/>
        </p:spPr>
        <p:txBody>
          <a:bodyPr wrap="square" lIns="635" tIns="635" rIns="635" bIns="635" rtlCol="0" anchor="ctr">
            <a:normAutofit/>
          </a:bodyPr>
          <a:lstStyle/>
          <a:p>
            <a:r>
              <a:rPr lang="en-US" sz="1900" dirty="0">
                <a:solidFill>
                  <a:srgbClr val="FFFFFF"/>
                </a:solidFill>
                <a:latin typeface="Aptos" pitchFamily="34" charset="0"/>
                <a:ea typeface="Aptos" pitchFamily="34" charset="-122"/>
                <a:cs typeface="Aptos" pitchFamily="34" charset="-120"/>
              </a:rPr>
              <a:t>Suggested closing: sing the hymn, then read Revelation 5:12 as a congregational response.</a:t>
            </a:r>
            <a:endParaRPr lang="en-US" sz="1900" dirty="0"/>
          </a:p>
        </p:txBody>
      </p:sp>
      <p:sp>
        <p:nvSpPr>
          <p:cNvPr id="10" name="Text 7"/>
          <p:cNvSpPr/>
          <p:nvPr/>
        </p:nvSpPr>
        <p:spPr>
          <a:xfrm>
            <a:off x="8046720" y="6547104"/>
            <a:ext cx="2971800" cy="164592"/>
          </a:xfrm>
          <a:prstGeom prst="rect">
            <a:avLst/>
          </a:prstGeom>
          <a:noFill/>
          <a:ln/>
        </p:spPr>
        <p:txBody>
          <a:bodyPr wrap="square" lIns="0" tIns="0" rIns="0" bIns="0" rtlCol="0" anchor="ctr"/>
          <a:lstStyle/>
          <a:p>
            <a:pPr algn="r" indent="0" marL="0">
              <a:buNone/>
            </a:pPr>
            <a:r>
              <a:rPr lang="en-US" sz="750" dirty="0">
                <a:solidFill>
                  <a:srgbClr val="8A6A39"/>
                </a:solidFill>
                <a:latin typeface="Aptos" pitchFamily="34" charset="0"/>
                <a:ea typeface="Aptos" pitchFamily="34" charset="-122"/>
                <a:cs typeface="Aptos" pitchFamily="34" charset="-120"/>
              </a:rPr>
              <a:t>End with praise</a:t>
            </a:r>
            <a:endParaRPr lang="en-US" sz="750" dirty="0"/>
          </a:p>
        </p:txBody>
      </p:sp>
      <p:sp>
        <p:nvSpPr>
          <p:cNvPr id="25" name="Slide Number Placeholder 0"/>
          <p:cNvSpPr>
            <a:spLocks noGrp="1"/>
          </p:cNvSpPr>
          <p:nvPr>
            <p:ph type="sldNum" sz="quarter" idx="4294967295"/>
          </p:nvPr>
        </p:nvSpPr>
        <p:spPr>
          <a:xfrm>
            <a:off x="11064240" y="6537960"/>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8A6A39"/>
                </a:solidFill>
                <a:latin typeface="Aptos"/>
                <a:ea typeface="Aptos"/>
                <a:cs typeface="Aptos"/>
              </a:defRPr>
            </a:lvl1pPr>
          </a:lstStyle>
          <a:p>
            <a:pPr algn="l"/>
            <a:fld id="{F7021451-1387-4CA6-816F-3879F97B5CBC}" type="slidenum">
              <a:rPr b="0" lang="en-US"/>
              <a:t>15</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85216" y="219456"/>
            <a:ext cx="4754880" cy="201168"/>
          </a:xfrm>
          <a:prstGeom prst="rect">
            <a:avLst/>
          </a:prstGeom>
          <a:noFill/>
          <a:ln/>
        </p:spPr>
        <p:txBody>
          <a:bodyPr wrap="square" lIns="0" tIns="0" rIns="0" bIns="0" rtlCol="0" anchor="ctr"/>
          <a:lstStyle/>
          <a:p>
            <a:pPr indent="0" marL="0">
              <a:buNone/>
            </a:pPr>
            <a:r>
              <a:rPr lang="en-US" sz="850" b="1" dirty="0">
                <a:solidFill>
                  <a:srgbClr val="667A38"/>
                </a:solidFill>
                <a:latin typeface="Aptos" pitchFamily="34" charset="0"/>
                <a:ea typeface="Aptos" pitchFamily="34" charset="-122"/>
                <a:cs typeface="Aptos" pitchFamily="34" charset="-120"/>
              </a:rPr>
              <a:t>HYMN IDENTITY</a:t>
            </a:r>
            <a:endParaRPr lang="en-US" sz="850" dirty="0"/>
          </a:p>
        </p:txBody>
      </p:sp>
      <p:sp>
        <p:nvSpPr>
          <p:cNvPr id="3" name="Text 1"/>
          <p:cNvSpPr/>
          <p:nvPr/>
        </p:nvSpPr>
        <p:spPr>
          <a:xfrm>
            <a:off x="566928" y="566928"/>
            <a:ext cx="6537960" cy="502920"/>
          </a:xfrm>
          <a:prstGeom prst="rect">
            <a:avLst/>
          </a:prstGeom>
          <a:noFill/>
          <a:ln/>
        </p:spPr>
        <p:txBody>
          <a:bodyPr wrap="square" lIns="0" tIns="0" rIns="0" bIns="0" rtlCol="0" anchor="ctr"/>
          <a:lstStyle/>
          <a:p>
            <a:pPr indent="0" marL="0">
              <a:buNone/>
            </a:pPr>
            <a:r>
              <a:rPr lang="en-US" sz="3000" b="1" dirty="0">
                <a:solidFill>
                  <a:srgbClr val="5B351E"/>
                </a:solidFill>
                <a:latin typeface="Aptos Display" pitchFamily="34" charset="0"/>
                <a:ea typeface="Aptos Display" pitchFamily="34" charset="-122"/>
                <a:cs typeface="Aptos Display" pitchFamily="34" charset="-120"/>
              </a:rPr>
              <a:t>At a Glance</a:t>
            </a:r>
            <a:endParaRPr lang="en-US" sz="3000" dirty="0"/>
          </a:p>
        </p:txBody>
      </p:sp>
      <p:sp>
        <p:nvSpPr>
          <p:cNvPr id="4" name="Shape 2"/>
          <p:cNvSpPr/>
          <p:nvPr/>
        </p:nvSpPr>
        <p:spPr>
          <a:xfrm>
            <a:off x="585216" y="1207008"/>
            <a:ext cx="2057400" cy="0"/>
          </a:xfrm>
          <a:prstGeom prst="line">
            <a:avLst/>
          </a:prstGeom>
          <a:noFill/>
          <a:ln w="38100">
            <a:solidFill>
              <a:srgbClr val="D9A344"/>
            </a:solidFill>
            <a:prstDash val="solid"/>
          </a:ln>
        </p:spPr>
      </p:sp>
      <p:pic>
        <p:nvPicPr>
          <p:cNvPr id="5" name="Image 0" descr="/mnt/data/come_christians_assets/still_16x9.jpg">    </p:cNvPr>
          <p:cNvPicPr>
            <a:picLocks noChangeAspect="1"/>
          </p:cNvPicPr>
          <p:nvPr/>
        </p:nvPicPr>
        <p:blipFill>
          <a:blip r:embed="rId1"/>
          <a:stretch>
            <a:fillRect/>
          </a:stretch>
        </p:blipFill>
        <p:spPr>
          <a:xfrm>
            <a:off x="7543800" y="594360"/>
            <a:ext cx="4160520" cy="5257800"/>
          </a:xfrm>
          <a:prstGeom prst="rect">
            <a:avLst/>
          </a:prstGeom>
        </p:spPr>
      </p:pic>
      <p:sp>
        <p:nvSpPr>
          <p:cNvPr id="6" name="Shape 3"/>
          <p:cNvSpPr/>
          <p:nvPr/>
        </p:nvSpPr>
        <p:spPr>
          <a:xfrm>
            <a:off x="7269480" y="411480"/>
            <a:ext cx="228600" cy="5577840"/>
          </a:xfrm>
          <a:prstGeom prst="rect">
            <a:avLst/>
          </a:prstGeom>
          <a:solidFill>
            <a:srgbClr val="D9A344"/>
          </a:solidFill>
          <a:ln w="12700">
            <a:solidFill>
              <a:srgbClr val="D9A344">
                <a:alpha val="0"/>
              </a:srgbClr>
            </a:solidFill>
            <a:prstDash val="solid"/>
          </a:ln>
        </p:spPr>
      </p:sp>
      <p:sp>
        <p:nvSpPr>
          <p:cNvPr id="7" name="Text 4"/>
          <p:cNvSpPr/>
          <p:nvPr/>
        </p:nvSpPr>
        <p:spPr>
          <a:xfrm>
            <a:off x="777240" y="1417320"/>
            <a:ext cx="5989320" cy="4251960"/>
          </a:xfrm>
          <a:prstGeom prst="rect">
            <a:avLst/>
          </a:prstGeom>
          <a:noFill/>
          <a:ln/>
        </p:spPr>
        <p:txBody>
          <a:bodyPr wrap="square" lIns="635" tIns="635" rIns="635" bIns="635" rtlCol="0" anchor="ctr">
            <a:normAutofit/>
          </a:bodyPr>
          <a:lstStyle/>
          <a:p>
            <a:r>
              <a:rPr lang="en-US" sz="1850" dirty="0">
                <a:solidFill>
                  <a:srgbClr val="2B2118"/>
                </a:solidFill>
                <a:latin typeface="Aptos" pitchFamily="34" charset="0"/>
                <a:ea typeface="Aptos" pitchFamily="34" charset="-122"/>
                <a:cs typeface="Aptos" pitchFamily="34" charset="-120"/>
              </a:rPr>
              <a:t>Title: Come, Christians, Join to Sing</a:t>
            </a:r>
            <a:endParaRPr lang="en-US" sz="1850" dirty="0"/>
          </a:p>
          <a:p>
            <a:r>
              <a:rPr lang="en-US" sz="1850" dirty="0">
                <a:solidFill>
                  <a:srgbClr val="2B2118"/>
                </a:solidFill>
                <a:latin typeface="Aptos" pitchFamily="34" charset="0"/>
                <a:ea typeface="Aptos" pitchFamily="34" charset="-122"/>
                <a:cs typeface="Aptos" pitchFamily="34" charset="-120"/>
              </a:rPr>
              <a:t>First line: Come, Christians, join to sing Alleluia! Amen!</a:t>
            </a:r>
            <a:endParaRPr lang="en-US" sz="1850" dirty="0"/>
          </a:p>
          <a:p>
            <a:r>
              <a:rPr lang="en-US" sz="1850" dirty="0">
                <a:solidFill>
                  <a:srgbClr val="2B2118"/>
                </a:solidFill>
                <a:latin typeface="Aptos" pitchFamily="34" charset="0"/>
                <a:ea typeface="Aptos" pitchFamily="34" charset="-122"/>
                <a:cs typeface="Aptos" pitchFamily="34" charset="-120"/>
              </a:rPr>
              <a:t>Year: 1843</a:t>
            </a:r>
            <a:endParaRPr lang="en-US" sz="1850" dirty="0"/>
          </a:p>
          <a:p>
            <a:r>
              <a:rPr lang="en-US" sz="1850" dirty="0">
                <a:solidFill>
                  <a:srgbClr val="2B2118"/>
                </a:solidFill>
                <a:latin typeface="Aptos" pitchFamily="34" charset="0"/>
                <a:ea typeface="Aptos" pitchFamily="34" charset="-122"/>
                <a:cs typeface="Aptos" pitchFamily="34" charset="-120"/>
              </a:rPr>
              <a:t>Original title: Come, Children, Join to Sing</a:t>
            </a:r>
            <a:endParaRPr lang="en-US" sz="1850" dirty="0"/>
          </a:p>
          <a:p>
            <a:r>
              <a:rPr lang="en-US" sz="1850" dirty="0">
                <a:solidFill>
                  <a:srgbClr val="2B2118"/>
                </a:solidFill>
                <a:latin typeface="Aptos" pitchFamily="34" charset="0"/>
                <a:ea typeface="Aptos" pitchFamily="34" charset="-122"/>
                <a:cs typeface="Aptos" pitchFamily="34" charset="-120"/>
              </a:rPr>
              <a:t>Tune: MADRID / Spanish Hymn</a:t>
            </a:r>
            <a:endParaRPr lang="en-US" sz="1850" dirty="0"/>
          </a:p>
          <a:p>
            <a:r>
              <a:rPr lang="en-US" sz="1850" dirty="0">
                <a:solidFill>
                  <a:srgbClr val="2B2118"/>
                </a:solidFill>
                <a:latin typeface="Aptos" pitchFamily="34" charset="0"/>
                <a:ea typeface="Aptos" pitchFamily="34" charset="-122"/>
                <a:cs typeface="Aptos" pitchFamily="34" charset="-120"/>
              </a:rPr>
              <a:t>Main themes: praise, joy, corporate worship, Christ’s exaltation</a:t>
            </a:r>
            <a:endParaRPr lang="en-US" sz="1850" dirty="0"/>
          </a:p>
        </p:txBody>
      </p:sp>
      <p:sp>
        <p:nvSpPr>
          <p:cNvPr id="8" name="Text 5"/>
          <p:cNvSpPr/>
          <p:nvPr/>
        </p:nvSpPr>
        <p:spPr>
          <a:xfrm>
            <a:off x="8046720" y="6547104"/>
            <a:ext cx="2971800" cy="164592"/>
          </a:xfrm>
          <a:prstGeom prst="rect">
            <a:avLst/>
          </a:prstGeom>
          <a:noFill/>
          <a:ln/>
        </p:spPr>
        <p:txBody>
          <a:bodyPr wrap="square" lIns="0" tIns="0" rIns="0" bIns="0" rtlCol="0" anchor="ctr"/>
          <a:lstStyle/>
          <a:p>
            <a:pPr algn="r" indent="0" marL="0">
              <a:buNone/>
            </a:pPr>
            <a:r>
              <a:rPr lang="en-US" sz="750" dirty="0">
                <a:solidFill>
                  <a:srgbClr val="8A6A39"/>
                </a:solidFill>
                <a:latin typeface="Aptos" pitchFamily="34" charset="0"/>
                <a:ea typeface="Aptos" pitchFamily="34" charset="-122"/>
                <a:cs typeface="Aptos" pitchFamily="34" charset="-120"/>
              </a:rPr>
              <a:t>Source: attached JSON data</a:t>
            </a:r>
            <a:endParaRPr lang="en-US" sz="750" dirty="0"/>
          </a:p>
        </p:txBody>
      </p:sp>
      <p:sp>
        <p:nvSpPr>
          <p:cNvPr id="25" name="Slide Number Placeholder 0"/>
          <p:cNvSpPr>
            <a:spLocks noGrp="1"/>
          </p:cNvSpPr>
          <p:nvPr>
            <p:ph type="sldNum" sz="quarter" idx="4294967295"/>
          </p:nvPr>
        </p:nvSpPr>
        <p:spPr>
          <a:xfrm>
            <a:off x="11064240" y="6537960"/>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8A6A39"/>
                </a:solidFill>
                <a:latin typeface="Aptos"/>
                <a:ea typeface="Aptos"/>
                <a:cs typeface="Aptos"/>
              </a:defRPr>
            </a:lvl1pPr>
          </a:lstStyle>
          <a:p>
            <a:pPr algn="l"/>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mnt/data/come_christians_assets/worship_16x9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585216" y="219456"/>
            <a:ext cx="4754880" cy="201168"/>
          </a:xfrm>
          <a:prstGeom prst="rect">
            <a:avLst/>
          </a:prstGeom>
          <a:noFill/>
          <a:ln/>
        </p:spPr>
        <p:txBody>
          <a:bodyPr wrap="square" lIns="0" tIns="0" rIns="0" bIns="0" rtlCol="0" anchor="ctr"/>
          <a:lstStyle/>
          <a:p>
            <a:pPr indent="0" marL="0">
              <a:buNone/>
            </a:pPr>
            <a:r>
              <a:rPr lang="en-US" sz="850" b="1" dirty="0">
                <a:solidFill>
                  <a:srgbClr val="F1C766"/>
                </a:solidFill>
                <a:latin typeface="Aptos" pitchFamily="34" charset="0"/>
                <a:ea typeface="Aptos" pitchFamily="34" charset="-122"/>
                <a:cs typeface="Aptos" pitchFamily="34" charset="-120"/>
              </a:rPr>
              <a:t>CORE MESSAGE</a:t>
            </a:r>
            <a:endParaRPr lang="en-US" sz="850" dirty="0"/>
          </a:p>
        </p:txBody>
      </p:sp>
      <p:sp>
        <p:nvSpPr>
          <p:cNvPr id="4" name="Text 1"/>
          <p:cNvSpPr/>
          <p:nvPr/>
        </p:nvSpPr>
        <p:spPr>
          <a:xfrm>
            <a:off x="566928" y="566928"/>
            <a:ext cx="6537960" cy="502920"/>
          </a:xfrm>
          <a:prstGeom prst="rect">
            <a:avLst/>
          </a:prstGeom>
          <a:noFill/>
          <a:ln/>
        </p:spPr>
        <p:txBody>
          <a:bodyPr wrap="square" lIns="0" tIns="0" rIns="0" bIns="0" rtlCol="0" anchor="ct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A Call to Joined Praise</a:t>
            </a:r>
            <a:endParaRPr lang="en-US" sz="3000" dirty="0"/>
          </a:p>
        </p:txBody>
      </p:sp>
      <p:sp>
        <p:nvSpPr>
          <p:cNvPr id="5" name="Shape 2"/>
          <p:cNvSpPr/>
          <p:nvPr/>
        </p:nvSpPr>
        <p:spPr>
          <a:xfrm>
            <a:off x="585216" y="1207008"/>
            <a:ext cx="2057400" cy="0"/>
          </a:xfrm>
          <a:prstGeom prst="line">
            <a:avLst/>
          </a:prstGeom>
          <a:noFill/>
          <a:ln w="38100">
            <a:solidFill>
              <a:srgbClr val="D9A344"/>
            </a:solidFill>
            <a:prstDash val="solid"/>
          </a:ln>
        </p:spPr>
      </p:sp>
      <p:sp>
        <p:nvSpPr>
          <p:cNvPr id="6" name="Shape 3"/>
          <p:cNvSpPr/>
          <p:nvPr/>
        </p:nvSpPr>
        <p:spPr>
          <a:xfrm>
            <a:off x="731520" y="1645920"/>
            <a:ext cx="4389120" cy="914400"/>
          </a:xfrm>
          <a:prstGeom prst="roundRect">
            <a:avLst>
              <a:gd name="adj" fmla="val 8000"/>
            </a:avLst>
          </a:prstGeom>
          <a:solidFill>
            <a:srgbClr val="FFFFFF">
              <a:alpha val="92000"/>
            </a:srgbClr>
          </a:solidFill>
          <a:ln w="13970">
            <a:solidFill>
              <a:srgbClr val="D9A344">
                <a:alpha val="80000"/>
              </a:srgbClr>
            </a:solidFill>
            <a:prstDash val="solid"/>
          </a:ln>
        </p:spPr>
      </p:sp>
      <p:sp>
        <p:nvSpPr>
          <p:cNvPr id="7" name="Text 4"/>
          <p:cNvSpPr/>
          <p:nvPr/>
        </p:nvSpPr>
        <p:spPr>
          <a:xfrm>
            <a:off x="914400" y="1810512"/>
            <a:ext cx="4023360" cy="621792"/>
          </a:xfrm>
          <a:prstGeom prst="rect">
            <a:avLst/>
          </a:prstGeom>
          <a:noFill/>
          <a:ln/>
        </p:spPr>
        <p:txBody>
          <a:bodyPr wrap="square" lIns="254" tIns="254" rIns="254" bIns="254" rtlCol="0" anchor="ctr">
            <a:normAutofit/>
          </a:bodyPr>
          <a:lstStyle/>
          <a:p>
            <a:pPr algn="ctr" indent="0" marL="0">
              <a:buNone/>
            </a:pPr>
            <a:r>
              <a:rPr lang="en-US" sz="2400" b="1" i="1" dirty="0">
                <a:solidFill>
                  <a:srgbClr val="5B351E"/>
                </a:solidFill>
                <a:latin typeface="Aptos Display" pitchFamily="34" charset="0"/>
                <a:ea typeface="Aptos Display" pitchFamily="34" charset="-122"/>
                <a:cs typeface="Aptos Display" pitchFamily="34" charset="-120"/>
              </a:rPr>
              <a:t>“With heart and voice”</a:t>
            </a:r>
            <a:endParaRPr lang="en-US" sz="2400" dirty="0"/>
          </a:p>
        </p:txBody>
      </p:sp>
      <p:sp>
        <p:nvSpPr>
          <p:cNvPr id="8" name="Text 5"/>
          <p:cNvSpPr/>
          <p:nvPr/>
        </p:nvSpPr>
        <p:spPr>
          <a:xfrm>
            <a:off x="868680" y="2743200"/>
            <a:ext cx="5303520" cy="1920240"/>
          </a:xfrm>
          <a:prstGeom prst="rect">
            <a:avLst/>
          </a:prstGeom>
          <a:noFill/>
          <a:ln/>
        </p:spPr>
        <p:txBody>
          <a:bodyPr wrap="square" lIns="508" tIns="508" rIns="508" bIns="508" rtlCol="0" anchor="ctr">
            <a:normAutofit/>
          </a:bodyPr>
          <a:lstStyle/>
          <a:p>
            <a:pPr indent="0" marL="0">
              <a:buNone/>
            </a:pPr>
            <a:r>
              <a:rPr lang="en-US" sz="2000" dirty="0">
                <a:solidFill>
                  <a:srgbClr val="F9EACB"/>
                </a:solidFill>
                <a:latin typeface="Aptos" pitchFamily="34" charset="0"/>
                <a:ea typeface="Aptos" pitchFamily="34" charset="-122"/>
                <a:cs typeface="Aptos" pitchFamily="34" charset="-120"/>
              </a:rPr>
              <a:t>The hymn does not imagine worship as a private performance. It gathers the whole congregation into one joyful confession: Christ is King, worthy of praise, and the church’s song is already training us for eternity.</a:t>
            </a:r>
            <a:endParaRPr lang="en-US" sz="2000" dirty="0"/>
          </a:p>
        </p:txBody>
      </p:sp>
      <p:sp>
        <p:nvSpPr>
          <p:cNvPr id="9" name="Text 6"/>
          <p:cNvSpPr/>
          <p:nvPr/>
        </p:nvSpPr>
        <p:spPr>
          <a:xfrm>
            <a:off x="6812280" y="1508760"/>
            <a:ext cx="4343400" cy="3291840"/>
          </a:xfrm>
          <a:prstGeom prst="rect">
            <a:avLst/>
          </a:prstGeom>
          <a:noFill/>
          <a:ln/>
        </p:spPr>
        <p:txBody>
          <a:bodyPr wrap="square" lIns="635" tIns="635" rIns="635" bIns="635" rtlCol="0" anchor="ctr">
            <a:normAutofit/>
          </a:bodyPr>
          <a:lstStyle/>
          <a:p>
            <a:r>
              <a:rPr lang="en-US" sz="2000" dirty="0">
                <a:solidFill>
                  <a:srgbClr val="FFFFFF"/>
                </a:solidFill>
                <a:latin typeface="Aptos" pitchFamily="34" charset="0"/>
                <a:ea typeface="Aptos" pitchFamily="34" charset="-122"/>
                <a:cs typeface="Aptos" pitchFamily="34" charset="-120"/>
              </a:rPr>
              <a:t>Praise is shared by the church.</a:t>
            </a:r>
            <a:endParaRPr lang="en-US" sz="2000" dirty="0"/>
          </a:p>
          <a:p>
            <a:r>
              <a:rPr lang="en-US" sz="2000" dirty="0">
                <a:solidFill>
                  <a:srgbClr val="FFFFFF"/>
                </a:solidFill>
                <a:latin typeface="Aptos" pitchFamily="34" charset="0"/>
                <a:ea typeface="Aptos" pitchFamily="34" charset="-122"/>
                <a:cs typeface="Aptos" pitchFamily="34" charset="-120"/>
              </a:rPr>
              <a:t>Praise is directed to Christ.</a:t>
            </a:r>
            <a:endParaRPr lang="en-US" sz="2000" dirty="0"/>
          </a:p>
          <a:p>
            <a:r>
              <a:rPr lang="en-US" sz="2000" dirty="0">
                <a:solidFill>
                  <a:srgbClr val="FFFFFF"/>
                </a:solidFill>
                <a:latin typeface="Aptos" pitchFamily="34" charset="0"/>
                <a:ea typeface="Aptos" pitchFamily="34" charset="-122"/>
                <a:cs typeface="Aptos" pitchFamily="34" charset="-120"/>
              </a:rPr>
              <a:t>Praise ends in “Alleluia! Amen!”</a:t>
            </a:r>
            <a:endParaRPr lang="en-US" sz="2000" dirty="0"/>
          </a:p>
        </p:txBody>
      </p:sp>
      <p:sp>
        <p:nvSpPr>
          <p:cNvPr id="10" name="Text 7"/>
          <p:cNvSpPr/>
          <p:nvPr/>
        </p:nvSpPr>
        <p:spPr>
          <a:xfrm>
            <a:off x="8046720" y="6547104"/>
            <a:ext cx="2971800" cy="164592"/>
          </a:xfrm>
          <a:prstGeom prst="rect">
            <a:avLst/>
          </a:prstGeom>
          <a:noFill/>
          <a:ln/>
        </p:spPr>
        <p:txBody>
          <a:bodyPr wrap="square" lIns="0" tIns="0" rIns="0" bIns="0" rtlCol="0" anchor="ctr"/>
          <a:lstStyle/>
          <a:p>
            <a:pPr algn="r" indent="0" marL="0">
              <a:buNone/>
            </a:pPr>
            <a:r>
              <a:rPr lang="en-US" sz="750" dirty="0">
                <a:solidFill>
                  <a:srgbClr val="8A6A39"/>
                </a:solidFill>
                <a:latin typeface="Aptos" pitchFamily="34" charset="0"/>
                <a:ea typeface="Aptos" pitchFamily="34" charset="-122"/>
                <a:cs typeface="Aptos" pitchFamily="34" charset="-120"/>
              </a:rPr>
              <a:t>Teaching emphasis: corporate worship</a:t>
            </a:r>
            <a:endParaRPr lang="en-US" sz="750" dirty="0"/>
          </a:p>
        </p:txBody>
      </p:sp>
      <p:sp>
        <p:nvSpPr>
          <p:cNvPr id="25" name="Slide Number Placeholder 0"/>
          <p:cNvSpPr>
            <a:spLocks noGrp="1"/>
          </p:cNvSpPr>
          <p:nvPr>
            <p:ph type="sldNum" sz="quarter" idx="4294967295"/>
          </p:nvPr>
        </p:nvSpPr>
        <p:spPr>
          <a:xfrm>
            <a:off x="11064240" y="6537960"/>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8A6A39"/>
                </a:solidFill>
                <a:latin typeface="Aptos"/>
                <a:ea typeface="Aptos"/>
                <a:cs typeface="Aptos"/>
              </a:defRPr>
            </a:lvl1pPr>
          </a:lstStyle>
          <a:p>
            <a:pPr algn="l"/>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85216" y="219456"/>
            <a:ext cx="4754880" cy="201168"/>
          </a:xfrm>
          <a:prstGeom prst="rect">
            <a:avLst/>
          </a:prstGeom>
          <a:noFill/>
          <a:ln/>
        </p:spPr>
        <p:txBody>
          <a:bodyPr wrap="square" lIns="0" tIns="0" rIns="0" bIns="0" rtlCol="0" anchor="ctr"/>
          <a:lstStyle/>
          <a:p>
            <a:pPr indent="0" marL="0">
              <a:buNone/>
            </a:pPr>
            <a:r>
              <a:rPr lang="en-US" sz="850" b="1" dirty="0">
                <a:solidFill>
                  <a:srgbClr val="667A38"/>
                </a:solidFill>
                <a:latin typeface="Aptos" pitchFamily="34" charset="0"/>
                <a:ea typeface="Aptos" pitchFamily="34" charset="-122"/>
                <a:cs typeface="Aptos" pitchFamily="34" charset="-120"/>
              </a:rPr>
              <a:t>HISTORICAL BACKGROUND</a:t>
            </a:r>
            <a:endParaRPr lang="en-US" sz="850" dirty="0"/>
          </a:p>
        </p:txBody>
      </p:sp>
      <p:sp>
        <p:nvSpPr>
          <p:cNvPr id="3" name="Text 1"/>
          <p:cNvSpPr/>
          <p:nvPr/>
        </p:nvSpPr>
        <p:spPr>
          <a:xfrm>
            <a:off x="566928" y="566928"/>
            <a:ext cx="6537960" cy="502920"/>
          </a:xfrm>
          <a:prstGeom prst="rect">
            <a:avLst/>
          </a:prstGeom>
          <a:noFill/>
          <a:ln/>
        </p:spPr>
        <p:txBody>
          <a:bodyPr wrap="square" lIns="0" tIns="0" rIns="0" bIns="0" rtlCol="0" anchor="ctr"/>
          <a:lstStyle/>
          <a:p>
            <a:pPr indent="0" marL="0">
              <a:buNone/>
            </a:pPr>
            <a:r>
              <a:rPr lang="en-US" sz="3000" b="1" dirty="0">
                <a:solidFill>
                  <a:srgbClr val="5B351E"/>
                </a:solidFill>
                <a:latin typeface="Aptos Display" pitchFamily="34" charset="0"/>
                <a:ea typeface="Aptos Display" pitchFamily="34" charset="-122"/>
                <a:cs typeface="Aptos Display" pitchFamily="34" charset="-120"/>
              </a:rPr>
              <a:t>From Children’s Song to Congregational Anthem</a:t>
            </a:r>
            <a:endParaRPr lang="en-US" sz="3000" dirty="0"/>
          </a:p>
        </p:txBody>
      </p:sp>
      <p:sp>
        <p:nvSpPr>
          <p:cNvPr id="4" name="Shape 2"/>
          <p:cNvSpPr/>
          <p:nvPr/>
        </p:nvSpPr>
        <p:spPr>
          <a:xfrm>
            <a:off x="585216" y="1207008"/>
            <a:ext cx="2057400" cy="0"/>
          </a:xfrm>
          <a:prstGeom prst="line">
            <a:avLst/>
          </a:prstGeom>
          <a:noFill/>
          <a:ln w="38100">
            <a:solidFill>
              <a:srgbClr val="D9A344"/>
            </a:solidFill>
            <a:prstDash val="solid"/>
          </a:ln>
        </p:spPr>
      </p:sp>
      <p:pic>
        <p:nvPicPr>
          <p:cNvPr id="5" name="Image 0" descr="/mnt/data/come_christians_assets/group_16x9.jpg">    </p:cNvPr>
          <p:cNvPicPr>
            <a:picLocks noChangeAspect="1"/>
          </p:cNvPicPr>
          <p:nvPr/>
        </p:nvPicPr>
        <p:blipFill>
          <a:blip r:embed="rId1"/>
          <a:stretch>
            <a:fillRect/>
          </a:stretch>
        </p:blipFill>
        <p:spPr>
          <a:xfrm>
            <a:off x="566928" y="1417320"/>
            <a:ext cx="4983480" cy="4297680"/>
          </a:xfrm>
          <a:prstGeom prst="rect">
            <a:avLst/>
          </a:prstGeom>
        </p:spPr>
      </p:pic>
      <p:sp>
        <p:nvSpPr>
          <p:cNvPr id="6" name="Text 3"/>
          <p:cNvSpPr/>
          <p:nvPr/>
        </p:nvSpPr>
        <p:spPr>
          <a:xfrm>
            <a:off x="5989320" y="1371600"/>
            <a:ext cx="5349240" cy="4480560"/>
          </a:xfrm>
          <a:prstGeom prst="rect">
            <a:avLst/>
          </a:prstGeom>
          <a:noFill/>
          <a:ln/>
        </p:spPr>
        <p:txBody>
          <a:bodyPr wrap="square" lIns="635" tIns="635" rIns="635" bIns="635" rtlCol="0" anchor="ctr">
            <a:normAutofit/>
          </a:bodyPr>
          <a:lstStyle/>
          <a:p>
            <a:r>
              <a:rPr lang="en-US" sz="1750" dirty="0">
                <a:solidFill>
                  <a:srgbClr val="2B2118"/>
                </a:solidFill>
                <a:latin typeface="Aptos" pitchFamily="34" charset="0"/>
                <a:ea typeface="Aptos" pitchFamily="34" charset="-122"/>
                <a:cs typeface="Aptos" pitchFamily="34" charset="-120"/>
              </a:rPr>
              <a:t>Published in Edinburgh in 1843 in Sacred Melodies for Children.</a:t>
            </a:r>
            <a:endParaRPr lang="en-US" sz="1750" dirty="0"/>
          </a:p>
          <a:p>
            <a:r>
              <a:rPr lang="en-US" sz="1750" dirty="0">
                <a:solidFill>
                  <a:srgbClr val="2B2118"/>
                </a:solidFill>
                <a:latin typeface="Aptos" pitchFamily="34" charset="0"/>
                <a:ea typeface="Aptos" pitchFamily="34" charset="-122"/>
                <a:cs typeface="Aptos" pitchFamily="34" charset="-120"/>
              </a:rPr>
              <a:t>Original wording: “Come, Children, Join to Sing.”</a:t>
            </a:r>
            <a:endParaRPr lang="en-US" sz="1750" dirty="0"/>
          </a:p>
          <a:p>
            <a:r>
              <a:rPr lang="en-US" sz="1750" dirty="0">
                <a:solidFill>
                  <a:srgbClr val="2B2118"/>
                </a:solidFill>
                <a:latin typeface="Aptos" pitchFamily="34" charset="0"/>
                <a:ea typeface="Aptos" pitchFamily="34" charset="-122"/>
                <a:cs typeface="Aptos" pitchFamily="34" charset="-120"/>
              </a:rPr>
              <a:t>Modern hymnals normally use three adapted stanzas.</a:t>
            </a:r>
            <a:endParaRPr lang="en-US" sz="1750" dirty="0"/>
          </a:p>
          <a:p>
            <a:r>
              <a:rPr lang="en-US" sz="1750" dirty="0">
                <a:solidFill>
                  <a:srgbClr val="2B2118"/>
                </a:solidFill>
                <a:latin typeface="Aptos" pitchFamily="34" charset="0"/>
                <a:ea typeface="Aptos" pitchFamily="34" charset="-122"/>
                <a:cs typeface="Aptos" pitchFamily="34" charset="-120"/>
              </a:rPr>
              <a:t>The tune MADRID is a traditional melody of uncertain origin.</a:t>
            </a:r>
            <a:endParaRPr lang="en-US" sz="1750" dirty="0"/>
          </a:p>
          <a:p>
            <a:r>
              <a:rPr lang="en-US" sz="1750" dirty="0">
                <a:solidFill>
                  <a:srgbClr val="2B2118"/>
                </a:solidFill>
                <a:latin typeface="Aptos" pitchFamily="34" charset="0"/>
                <a:ea typeface="Aptos" pitchFamily="34" charset="-122"/>
                <a:cs typeface="Aptos" pitchFamily="34" charset="-120"/>
              </a:rPr>
              <a:t>David Evans prepared a widely used 1927 harmonization.</a:t>
            </a:r>
            <a:endParaRPr lang="en-US" sz="1750" dirty="0"/>
          </a:p>
        </p:txBody>
      </p:sp>
      <p:sp>
        <p:nvSpPr>
          <p:cNvPr id="7" name="Text 4"/>
          <p:cNvSpPr/>
          <p:nvPr/>
        </p:nvSpPr>
        <p:spPr>
          <a:xfrm>
            <a:off x="8046720" y="6547104"/>
            <a:ext cx="2971800" cy="164592"/>
          </a:xfrm>
          <a:prstGeom prst="rect">
            <a:avLst/>
          </a:prstGeom>
          <a:noFill/>
          <a:ln/>
        </p:spPr>
        <p:txBody>
          <a:bodyPr wrap="square" lIns="0" tIns="0" rIns="0" bIns="0" rtlCol="0" anchor="ctr"/>
          <a:lstStyle/>
          <a:p>
            <a:pPr algn="r" indent="0" marL="0">
              <a:buNone/>
            </a:pPr>
            <a:r>
              <a:rPr lang="en-US" sz="750" dirty="0">
                <a:solidFill>
                  <a:srgbClr val="8A6A39"/>
                </a:solidFill>
                <a:latin typeface="Aptos" pitchFamily="34" charset="0"/>
                <a:ea typeface="Aptos" pitchFamily="34" charset="-122"/>
                <a:cs typeface="Aptos" pitchFamily="34" charset="-120"/>
              </a:rPr>
              <a:t>Bateman • MADRID • Evans harmonization</a:t>
            </a:r>
            <a:endParaRPr lang="en-US" sz="750" dirty="0"/>
          </a:p>
        </p:txBody>
      </p:sp>
      <p:sp>
        <p:nvSpPr>
          <p:cNvPr id="25" name="Slide Number Placeholder 0"/>
          <p:cNvSpPr>
            <a:spLocks noGrp="1"/>
          </p:cNvSpPr>
          <p:nvPr>
            <p:ph type="sldNum" sz="quarter" idx="4294967295"/>
          </p:nvPr>
        </p:nvSpPr>
        <p:spPr>
          <a:xfrm>
            <a:off x="11064240" y="6537960"/>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8A6A39"/>
                </a:solidFill>
                <a:latin typeface="Aptos"/>
                <a:ea typeface="Aptos"/>
                <a:cs typeface="Aptos"/>
              </a:defRPr>
            </a:lvl1pPr>
          </a:lstStyle>
          <a:p>
            <a:pPr algn="l"/>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85216" y="219456"/>
            <a:ext cx="4754880" cy="201168"/>
          </a:xfrm>
          <a:prstGeom prst="rect">
            <a:avLst/>
          </a:prstGeom>
          <a:noFill/>
          <a:ln/>
        </p:spPr>
        <p:txBody>
          <a:bodyPr wrap="square" lIns="0" tIns="0" rIns="0" bIns="0" rtlCol="0" anchor="ctr"/>
          <a:lstStyle/>
          <a:p>
            <a:pPr indent="0" marL="0">
              <a:buNone/>
            </a:pPr>
            <a:r>
              <a:rPr lang="en-US" sz="850" b="1" dirty="0">
                <a:solidFill>
                  <a:srgbClr val="667A38"/>
                </a:solidFill>
                <a:latin typeface="Aptos" pitchFamily="34" charset="0"/>
                <a:ea typeface="Aptos" pitchFamily="34" charset="-122"/>
                <a:cs typeface="Aptos" pitchFamily="34" charset="-120"/>
              </a:rPr>
              <a:t>SCRIPTURE FOUNDATIONS</a:t>
            </a:r>
            <a:endParaRPr lang="en-US" sz="850" dirty="0"/>
          </a:p>
        </p:txBody>
      </p:sp>
      <p:sp>
        <p:nvSpPr>
          <p:cNvPr id="3" name="Text 1"/>
          <p:cNvSpPr/>
          <p:nvPr/>
        </p:nvSpPr>
        <p:spPr>
          <a:xfrm>
            <a:off x="566928" y="566928"/>
            <a:ext cx="6537960" cy="502920"/>
          </a:xfrm>
          <a:prstGeom prst="rect">
            <a:avLst/>
          </a:prstGeom>
          <a:noFill/>
          <a:ln/>
        </p:spPr>
        <p:txBody>
          <a:bodyPr wrap="square" lIns="0" tIns="0" rIns="0" bIns="0" rtlCol="0" anchor="ctr"/>
          <a:lstStyle/>
          <a:p>
            <a:pPr indent="0" marL="0">
              <a:buNone/>
            </a:pPr>
            <a:r>
              <a:rPr lang="en-US" sz="3000" b="1" dirty="0">
                <a:solidFill>
                  <a:srgbClr val="5B351E"/>
                </a:solidFill>
                <a:latin typeface="Aptos Display" pitchFamily="34" charset="0"/>
                <a:ea typeface="Aptos Display" pitchFamily="34" charset="-122"/>
                <a:cs typeface="Aptos Display" pitchFamily="34" charset="-120"/>
              </a:rPr>
              <a:t>The Bible Beneath the Song</a:t>
            </a:r>
            <a:endParaRPr lang="en-US" sz="3000" dirty="0"/>
          </a:p>
        </p:txBody>
      </p:sp>
      <p:sp>
        <p:nvSpPr>
          <p:cNvPr id="4" name="Shape 2"/>
          <p:cNvSpPr/>
          <p:nvPr/>
        </p:nvSpPr>
        <p:spPr>
          <a:xfrm>
            <a:off x="585216" y="1207008"/>
            <a:ext cx="2057400" cy="0"/>
          </a:xfrm>
          <a:prstGeom prst="line">
            <a:avLst/>
          </a:prstGeom>
          <a:noFill/>
          <a:ln w="38100">
            <a:solidFill>
              <a:srgbClr val="D9A344"/>
            </a:solidFill>
            <a:prstDash val="solid"/>
          </a:ln>
        </p:spPr>
      </p:sp>
      <p:sp>
        <p:nvSpPr>
          <p:cNvPr id="5" name="Shape 3"/>
          <p:cNvSpPr/>
          <p:nvPr/>
        </p:nvSpPr>
        <p:spPr>
          <a:xfrm>
            <a:off x="685800" y="1353312"/>
            <a:ext cx="10835640" cy="4480560"/>
          </a:xfrm>
          <a:prstGeom prst="rect">
            <a:avLst/>
          </a:prstGeom>
          <a:solidFill>
            <a:srgbClr val="FFF3DA"/>
          </a:solidFill>
          <a:ln w="12700">
            <a:solidFill>
              <a:srgbClr val="E1BF79"/>
            </a:solidFill>
            <a:prstDash val="solid"/>
          </a:ln>
        </p:spPr>
      </p:sp>
      <p:sp>
        <p:nvSpPr>
          <p:cNvPr id="6" name="Text 4"/>
          <p:cNvSpPr/>
          <p:nvPr/>
        </p:nvSpPr>
        <p:spPr>
          <a:xfrm>
            <a:off x="960120" y="1737360"/>
            <a:ext cx="4480560" cy="320040"/>
          </a:xfrm>
          <a:prstGeom prst="rect">
            <a:avLst/>
          </a:prstGeom>
          <a:noFill/>
          <a:ln/>
        </p:spPr>
        <p:txBody>
          <a:bodyPr wrap="square" lIns="0" tIns="0" rIns="0" bIns="0" rtlCol="0" anchor="ctr"/>
          <a:lstStyle/>
          <a:p>
            <a:pPr indent="0" marL="0">
              <a:buNone/>
            </a:pPr>
            <a:r>
              <a:rPr lang="en-US" sz="2000" b="1" dirty="0">
                <a:solidFill>
                  <a:srgbClr val="5B351E"/>
                </a:solidFill>
                <a:latin typeface="Aptos Display" pitchFamily="34" charset="0"/>
                <a:ea typeface="Aptos Display" pitchFamily="34" charset="-122"/>
                <a:cs typeface="Aptos Display" pitchFamily="34" charset="-120"/>
              </a:rPr>
              <a:t>Psalm 95:1</a:t>
            </a:r>
            <a:endParaRPr lang="en-US" sz="2000" dirty="0"/>
          </a:p>
        </p:txBody>
      </p:sp>
      <p:sp>
        <p:nvSpPr>
          <p:cNvPr id="7" name="Text 5"/>
          <p:cNvSpPr/>
          <p:nvPr/>
        </p:nvSpPr>
        <p:spPr>
          <a:xfrm>
            <a:off x="960120" y="2148840"/>
            <a:ext cx="4526280" cy="640080"/>
          </a:xfrm>
          <a:prstGeom prst="rect">
            <a:avLst/>
          </a:prstGeom>
          <a:noFill/>
          <a:ln/>
        </p:spPr>
        <p:txBody>
          <a:bodyPr wrap="square" lIns="508" tIns="508" rIns="508" bIns="508" rtlCol="0" anchor="ctr">
            <a:normAutofit/>
          </a:bodyPr>
          <a:lstStyle/>
          <a:p>
            <a:pPr indent="0" marL="0">
              <a:buNone/>
            </a:pPr>
            <a:r>
              <a:rPr lang="en-US" sz="1700" dirty="0">
                <a:solidFill>
                  <a:srgbClr val="2B2118"/>
                </a:solidFill>
                <a:latin typeface="Aptos" pitchFamily="34" charset="0"/>
                <a:ea typeface="Aptos" pitchFamily="34" charset="-122"/>
                <a:cs typeface="Aptos" pitchFamily="34" charset="-120"/>
              </a:rPr>
              <a:t>Come, let us sing to the Lord.</a:t>
            </a:r>
            <a:endParaRPr lang="en-US" sz="1700" dirty="0"/>
          </a:p>
        </p:txBody>
      </p:sp>
      <p:sp>
        <p:nvSpPr>
          <p:cNvPr id="8" name="Shape 6"/>
          <p:cNvSpPr/>
          <p:nvPr/>
        </p:nvSpPr>
        <p:spPr>
          <a:xfrm>
            <a:off x="960120" y="2926080"/>
            <a:ext cx="4206240" cy="0"/>
          </a:xfrm>
          <a:prstGeom prst="line">
            <a:avLst/>
          </a:prstGeom>
          <a:noFill/>
          <a:ln w="19050">
            <a:solidFill>
              <a:srgbClr val="D9A344">
                <a:alpha val="80000"/>
              </a:srgbClr>
            </a:solidFill>
            <a:prstDash val="solid"/>
          </a:ln>
        </p:spPr>
      </p:sp>
      <p:sp>
        <p:nvSpPr>
          <p:cNvPr id="9" name="Text 7"/>
          <p:cNvSpPr/>
          <p:nvPr/>
        </p:nvSpPr>
        <p:spPr>
          <a:xfrm>
            <a:off x="6217920" y="1737360"/>
            <a:ext cx="4480560" cy="320040"/>
          </a:xfrm>
          <a:prstGeom prst="rect">
            <a:avLst/>
          </a:prstGeom>
          <a:noFill/>
          <a:ln/>
        </p:spPr>
        <p:txBody>
          <a:bodyPr wrap="square" lIns="0" tIns="0" rIns="0" bIns="0" rtlCol="0" anchor="ctr"/>
          <a:lstStyle/>
          <a:p>
            <a:pPr indent="0" marL="0">
              <a:buNone/>
            </a:pPr>
            <a:r>
              <a:rPr lang="en-US" sz="2000" b="1" dirty="0">
                <a:solidFill>
                  <a:srgbClr val="5B351E"/>
                </a:solidFill>
                <a:latin typeface="Aptos Display" pitchFamily="34" charset="0"/>
                <a:ea typeface="Aptos Display" pitchFamily="34" charset="-122"/>
                <a:cs typeface="Aptos Display" pitchFamily="34" charset="-120"/>
              </a:rPr>
              <a:t>Psalm 147:1</a:t>
            </a:r>
            <a:endParaRPr lang="en-US" sz="2000" dirty="0"/>
          </a:p>
        </p:txBody>
      </p:sp>
      <p:sp>
        <p:nvSpPr>
          <p:cNvPr id="10" name="Text 8"/>
          <p:cNvSpPr/>
          <p:nvPr/>
        </p:nvSpPr>
        <p:spPr>
          <a:xfrm>
            <a:off x="6217920" y="2148840"/>
            <a:ext cx="4526280" cy="640080"/>
          </a:xfrm>
          <a:prstGeom prst="rect">
            <a:avLst/>
          </a:prstGeom>
          <a:noFill/>
          <a:ln/>
        </p:spPr>
        <p:txBody>
          <a:bodyPr wrap="square" lIns="508" tIns="508" rIns="508" bIns="508" rtlCol="0" anchor="ctr">
            <a:normAutofit/>
          </a:bodyPr>
          <a:lstStyle/>
          <a:p>
            <a:pPr indent="0" marL="0">
              <a:buNone/>
            </a:pPr>
            <a:r>
              <a:rPr lang="en-US" sz="1700" dirty="0">
                <a:solidFill>
                  <a:srgbClr val="2B2118"/>
                </a:solidFill>
                <a:latin typeface="Aptos" pitchFamily="34" charset="0"/>
                <a:ea typeface="Aptos" pitchFamily="34" charset="-122"/>
                <a:cs typeface="Aptos" pitchFamily="34" charset="-120"/>
              </a:rPr>
              <a:t>Praise is good, pleasant, and fitting.</a:t>
            </a:r>
            <a:endParaRPr lang="en-US" sz="1700" dirty="0"/>
          </a:p>
        </p:txBody>
      </p:sp>
      <p:sp>
        <p:nvSpPr>
          <p:cNvPr id="11" name="Shape 9"/>
          <p:cNvSpPr/>
          <p:nvPr/>
        </p:nvSpPr>
        <p:spPr>
          <a:xfrm>
            <a:off x="6217920" y="2926080"/>
            <a:ext cx="4206240" cy="0"/>
          </a:xfrm>
          <a:prstGeom prst="line">
            <a:avLst/>
          </a:prstGeom>
          <a:noFill/>
          <a:ln w="19050">
            <a:solidFill>
              <a:srgbClr val="D9A344">
                <a:alpha val="80000"/>
              </a:srgbClr>
            </a:solidFill>
            <a:prstDash val="solid"/>
          </a:ln>
        </p:spPr>
      </p:sp>
      <p:sp>
        <p:nvSpPr>
          <p:cNvPr id="12" name="Text 10"/>
          <p:cNvSpPr/>
          <p:nvPr/>
        </p:nvSpPr>
        <p:spPr>
          <a:xfrm>
            <a:off x="960120" y="3611880"/>
            <a:ext cx="4480560" cy="320040"/>
          </a:xfrm>
          <a:prstGeom prst="rect">
            <a:avLst/>
          </a:prstGeom>
          <a:noFill/>
          <a:ln/>
        </p:spPr>
        <p:txBody>
          <a:bodyPr wrap="square" lIns="0" tIns="0" rIns="0" bIns="0" rtlCol="0" anchor="ctr"/>
          <a:lstStyle/>
          <a:p>
            <a:pPr indent="0" marL="0">
              <a:buNone/>
            </a:pPr>
            <a:r>
              <a:rPr lang="en-US" sz="2000" b="1" dirty="0">
                <a:solidFill>
                  <a:srgbClr val="5B351E"/>
                </a:solidFill>
                <a:latin typeface="Aptos Display" pitchFamily="34" charset="0"/>
                <a:ea typeface="Aptos Display" pitchFamily="34" charset="-122"/>
                <a:cs typeface="Aptos Display" pitchFamily="34" charset="-120"/>
              </a:rPr>
              <a:t>Revelation 5:12</a:t>
            </a:r>
            <a:endParaRPr lang="en-US" sz="2000" dirty="0"/>
          </a:p>
        </p:txBody>
      </p:sp>
      <p:sp>
        <p:nvSpPr>
          <p:cNvPr id="13" name="Text 11"/>
          <p:cNvSpPr/>
          <p:nvPr/>
        </p:nvSpPr>
        <p:spPr>
          <a:xfrm>
            <a:off x="960120" y="4023360"/>
            <a:ext cx="4526280" cy="640080"/>
          </a:xfrm>
          <a:prstGeom prst="rect">
            <a:avLst/>
          </a:prstGeom>
          <a:noFill/>
          <a:ln/>
        </p:spPr>
        <p:txBody>
          <a:bodyPr wrap="square" lIns="508" tIns="508" rIns="508" bIns="508" rtlCol="0" anchor="ctr">
            <a:normAutofit/>
          </a:bodyPr>
          <a:lstStyle/>
          <a:p>
            <a:pPr indent="0" marL="0">
              <a:buNone/>
            </a:pPr>
            <a:r>
              <a:rPr lang="en-US" sz="1700" dirty="0">
                <a:solidFill>
                  <a:srgbClr val="2B2118"/>
                </a:solidFill>
                <a:latin typeface="Aptos" pitchFamily="34" charset="0"/>
                <a:ea typeface="Aptos" pitchFamily="34" charset="-122"/>
                <a:cs typeface="Aptos" pitchFamily="34" charset="-120"/>
              </a:rPr>
              <a:t>Worthy is the Lamb.</a:t>
            </a:r>
            <a:endParaRPr lang="en-US" sz="1700" dirty="0"/>
          </a:p>
        </p:txBody>
      </p:sp>
      <p:sp>
        <p:nvSpPr>
          <p:cNvPr id="14" name="Shape 12"/>
          <p:cNvSpPr/>
          <p:nvPr/>
        </p:nvSpPr>
        <p:spPr>
          <a:xfrm>
            <a:off x="960120" y="4800600"/>
            <a:ext cx="4206240" cy="0"/>
          </a:xfrm>
          <a:prstGeom prst="line">
            <a:avLst/>
          </a:prstGeom>
          <a:noFill/>
          <a:ln w="19050">
            <a:solidFill>
              <a:srgbClr val="D9A344">
                <a:alpha val="80000"/>
              </a:srgbClr>
            </a:solidFill>
            <a:prstDash val="solid"/>
          </a:ln>
        </p:spPr>
      </p:sp>
      <p:sp>
        <p:nvSpPr>
          <p:cNvPr id="15" name="Text 13"/>
          <p:cNvSpPr/>
          <p:nvPr/>
        </p:nvSpPr>
        <p:spPr>
          <a:xfrm>
            <a:off x="6217920" y="3611880"/>
            <a:ext cx="4480560" cy="320040"/>
          </a:xfrm>
          <a:prstGeom prst="rect">
            <a:avLst/>
          </a:prstGeom>
          <a:noFill/>
          <a:ln/>
        </p:spPr>
        <p:txBody>
          <a:bodyPr wrap="square" lIns="0" tIns="0" rIns="0" bIns="0" rtlCol="0" anchor="ctr"/>
          <a:lstStyle/>
          <a:p>
            <a:pPr indent="0" marL="0">
              <a:buNone/>
            </a:pPr>
            <a:r>
              <a:rPr lang="en-US" sz="2000" b="1" dirty="0">
                <a:solidFill>
                  <a:srgbClr val="5B351E"/>
                </a:solidFill>
                <a:latin typeface="Aptos Display" pitchFamily="34" charset="0"/>
                <a:ea typeface="Aptos Display" pitchFamily="34" charset="-122"/>
                <a:cs typeface="Aptos Display" pitchFamily="34" charset="-120"/>
              </a:rPr>
              <a:t>1 Peter 1:8</a:t>
            </a:r>
            <a:endParaRPr lang="en-US" sz="2000" dirty="0"/>
          </a:p>
        </p:txBody>
      </p:sp>
      <p:sp>
        <p:nvSpPr>
          <p:cNvPr id="16" name="Text 14"/>
          <p:cNvSpPr/>
          <p:nvPr/>
        </p:nvSpPr>
        <p:spPr>
          <a:xfrm>
            <a:off x="6217920" y="4023360"/>
            <a:ext cx="4526280" cy="640080"/>
          </a:xfrm>
          <a:prstGeom prst="rect">
            <a:avLst/>
          </a:prstGeom>
          <a:noFill/>
          <a:ln/>
        </p:spPr>
        <p:txBody>
          <a:bodyPr wrap="square" lIns="508" tIns="508" rIns="508" bIns="508" rtlCol="0" anchor="ctr">
            <a:normAutofit/>
          </a:bodyPr>
          <a:lstStyle/>
          <a:p>
            <a:pPr indent="0" marL="0">
              <a:buNone/>
            </a:pPr>
            <a:r>
              <a:rPr lang="en-US" sz="1700" dirty="0">
                <a:solidFill>
                  <a:srgbClr val="2B2118"/>
                </a:solidFill>
                <a:latin typeface="Aptos" pitchFamily="34" charset="0"/>
                <a:ea typeface="Aptos" pitchFamily="34" charset="-122"/>
                <a:cs typeface="Aptos" pitchFamily="34" charset="-120"/>
              </a:rPr>
              <a:t>Joy unspeakable and full of glory.</a:t>
            </a:r>
            <a:endParaRPr lang="en-US" sz="1700" dirty="0"/>
          </a:p>
        </p:txBody>
      </p:sp>
      <p:sp>
        <p:nvSpPr>
          <p:cNvPr id="17" name="Shape 15"/>
          <p:cNvSpPr/>
          <p:nvPr/>
        </p:nvSpPr>
        <p:spPr>
          <a:xfrm>
            <a:off x="6217920" y="4800600"/>
            <a:ext cx="4206240" cy="0"/>
          </a:xfrm>
          <a:prstGeom prst="line">
            <a:avLst/>
          </a:prstGeom>
          <a:noFill/>
          <a:ln w="19050">
            <a:solidFill>
              <a:srgbClr val="D9A344">
                <a:alpha val="80000"/>
              </a:srgbClr>
            </a:solidFill>
            <a:prstDash val="solid"/>
          </a:ln>
        </p:spPr>
      </p:sp>
      <p:sp>
        <p:nvSpPr>
          <p:cNvPr id="18" name="Text 16"/>
          <p:cNvSpPr/>
          <p:nvPr/>
        </p:nvSpPr>
        <p:spPr>
          <a:xfrm>
            <a:off x="8046720" y="6547104"/>
            <a:ext cx="2971800" cy="164592"/>
          </a:xfrm>
          <a:prstGeom prst="rect">
            <a:avLst/>
          </a:prstGeom>
          <a:noFill/>
          <a:ln/>
        </p:spPr>
        <p:txBody>
          <a:bodyPr wrap="square" lIns="0" tIns="0" rIns="0" bIns="0" rtlCol="0" anchor="ctr"/>
          <a:lstStyle/>
          <a:p>
            <a:pPr algn="r" indent="0" marL="0">
              <a:buNone/>
            </a:pPr>
            <a:r>
              <a:rPr lang="en-US" sz="750" dirty="0">
                <a:solidFill>
                  <a:srgbClr val="8A6A39"/>
                </a:solidFill>
                <a:latin typeface="Aptos" pitchFamily="34" charset="0"/>
                <a:ea typeface="Aptos" pitchFamily="34" charset="-122"/>
                <a:cs typeface="Aptos" pitchFamily="34" charset="-120"/>
              </a:rPr>
              <a:t>Scripture references from attached JSON</a:t>
            </a:r>
            <a:endParaRPr lang="en-US" sz="750" dirty="0"/>
          </a:p>
        </p:txBody>
      </p:sp>
      <p:sp>
        <p:nvSpPr>
          <p:cNvPr id="25" name="Slide Number Placeholder 0"/>
          <p:cNvSpPr>
            <a:spLocks noGrp="1"/>
          </p:cNvSpPr>
          <p:nvPr>
            <p:ph type="sldNum" sz="quarter" idx="4294967295"/>
          </p:nvPr>
        </p:nvSpPr>
        <p:spPr>
          <a:xfrm>
            <a:off x="11064240" y="6537960"/>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8A6A39"/>
                </a:solidFill>
                <a:latin typeface="Aptos"/>
                <a:ea typeface="Aptos"/>
                <a:cs typeface="Aptos"/>
              </a:defRPr>
            </a:lvl1pPr>
          </a:lstStyle>
          <a:p>
            <a:pPr algn="l"/>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85216" y="219456"/>
            <a:ext cx="4754880" cy="201168"/>
          </a:xfrm>
          <a:prstGeom prst="rect">
            <a:avLst/>
          </a:prstGeom>
          <a:noFill/>
          <a:ln/>
        </p:spPr>
        <p:txBody>
          <a:bodyPr wrap="square" lIns="0" tIns="0" rIns="0" bIns="0" rtlCol="0" anchor="ctr"/>
          <a:lstStyle/>
          <a:p>
            <a:pPr indent="0" marL="0">
              <a:buNone/>
            </a:pPr>
            <a:r>
              <a:rPr lang="en-US" sz="850" b="1" dirty="0">
                <a:solidFill>
                  <a:srgbClr val="667A38"/>
                </a:solidFill>
                <a:latin typeface="Aptos" pitchFamily="34" charset="0"/>
                <a:ea typeface="Aptos" pitchFamily="34" charset="-122"/>
                <a:cs typeface="Aptos" pitchFamily="34" charset="-120"/>
              </a:rPr>
              <a:t>THEOLOGICAL MOVEMENT</a:t>
            </a:r>
            <a:endParaRPr lang="en-US" sz="850" dirty="0"/>
          </a:p>
        </p:txBody>
      </p:sp>
      <p:sp>
        <p:nvSpPr>
          <p:cNvPr id="3" name="Text 1"/>
          <p:cNvSpPr/>
          <p:nvPr/>
        </p:nvSpPr>
        <p:spPr>
          <a:xfrm>
            <a:off x="566928" y="566928"/>
            <a:ext cx="6537960" cy="502920"/>
          </a:xfrm>
          <a:prstGeom prst="rect">
            <a:avLst/>
          </a:prstGeom>
          <a:noFill/>
          <a:ln/>
        </p:spPr>
        <p:txBody>
          <a:bodyPr wrap="square" lIns="0" tIns="0" rIns="0" bIns="0" rtlCol="0" anchor="ctr"/>
          <a:lstStyle/>
          <a:p>
            <a:pPr indent="0" marL="0">
              <a:buNone/>
            </a:pPr>
            <a:r>
              <a:rPr lang="en-US" sz="3000" b="1" dirty="0">
                <a:solidFill>
                  <a:srgbClr val="5B351E"/>
                </a:solidFill>
                <a:latin typeface="Aptos Display" pitchFamily="34" charset="0"/>
                <a:ea typeface="Aptos Display" pitchFamily="34" charset="-122"/>
                <a:cs typeface="Aptos Display" pitchFamily="34" charset="-120"/>
              </a:rPr>
              <a:t>Earthly Song, Heavenly Horizon</a:t>
            </a:r>
            <a:endParaRPr lang="en-US" sz="3000" dirty="0"/>
          </a:p>
        </p:txBody>
      </p:sp>
      <p:sp>
        <p:nvSpPr>
          <p:cNvPr id="4" name="Shape 2"/>
          <p:cNvSpPr/>
          <p:nvPr/>
        </p:nvSpPr>
        <p:spPr>
          <a:xfrm>
            <a:off x="585216" y="1207008"/>
            <a:ext cx="2057400" cy="0"/>
          </a:xfrm>
          <a:prstGeom prst="line">
            <a:avLst/>
          </a:prstGeom>
          <a:noFill/>
          <a:ln w="38100">
            <a:solidFill>
              <a:srgbClr val="D9A344"/>
            </a:solidFill>
            <a:prstDash val="solid"/>
          </a:ln>
        </p:spPr>
      </p:sp>
      <p:sp>
        <p:nvSpPr>
          <p:cNvPr id="5" name="Shape 3"/>
          <p:cNvSpPr/>
          <p:nvPr/>
        </p:nvSpPr>
        <p:spPr>
          <a:xfrm>
            <a:off x="658368" y="1353312"/>
            <a:ext cx="5166360" cy="4251960"/>
          </a:xfrm>
          <a:prstGeom prst="rect">
            <a:avLst/>
          </a:prstGeom>
          <a:solidFill>
            <a:srgbClr val="FFF3DA"/>
          </a:solidFill>
          <a:ln w="12700">
            <a:solidFill>
              <a:srgbClr val="E1BF79"/>
            </a:solidFill>
            <a:prstDash val="solid"/>
          </a:ln>
        </p:spPr>
      </p:sp>
      <p:sp>
        <p:nvSpPr>
          <p:cNvPr id="6" name="Shape 4"/>
          <p:cNvSpPr/>
          <p:nvPr/>
        </p:nvSpPr>
        <p:spPr>
          <a:xfrm>
            <a:off x="6327648" y="1353312"/>
            <a:ext cx="5166360" cy="4251960"/>
          </a:xfrm>
          <a:prstGeom prst="rect">
            <a:avLst/>
          </a:prstGeom>
          <a:solidFill>
            <a:srgbClr val="F7E7C9"/>
          </a:solidFill>
          <a:ln w="12700">
            <a:solidFill>
              <a:srgbClr val="E1BF79"/>
            </a:solidFill>
            <a:prstDash val="solid"/>
          </a:ln>
        </p:spPr>
      </p:sp>
      <p:sp>
        <p:nvSpPr>
          <p:cNvPr id="7" name="Text 5"/>
          <p:cNvSpPr/>
          <p:nvPr/>
        </p:nvSpPr>
        <p:spPr>
          <a:xfrm>
            <a:off x="932688" y="1645920"/>
            <a:ext cx="1645920" cy="310896"/>
          </a:xfrm>
          <a:prstGeom prst="rect">
            <a:avLst/>
          </a:prstGeom>
          <a:noFill/>
          <a:ln/>
        </p:spPr>
        <p:txBody>
          <a:bodyPr wrap="square" lIns="0" tIns="0" rIns="0" bIns="0" rtlCol="0" anchor="ctr"/>
          <a:lstStyle/>
          <a:p>
            <a:pPr indent="0" marL="0">
              <a:buNone/>
            </a:pPr>
            <a:r>
              <a:rPr lang="en-US" sz="2400" b="1" dirty="0">
                <a:solidFill>
                  <a:srgbClr val="5B351E"/>
                </a:solidFill>
                <a:latin typeface="Aptos Display" pitchFamily="34" charset="0"/>
                <a:ea typeface="Aptos Display" pitchFamily="34" charset="-122"/>
                <a:cs typeface="Aptos Display" pitchFamily="34" charset="-120"/>
              </a:rPr>
              <a:t>Now</a:t>
            </a:r>
            <a:endParaRPr lang="en-US" sz="2400" dirty="0"/>
          </a:p>
        </p:txBody>
      </p:sp>
      <p:sp>
        <p:nvSpPr>
          <p:cNvPr id="8" name="Text 6"/>
          <p:cNvSpPr/>
          <p:nvPr/>
        </p:nvSpPr>
        <p:spPr>
          <a:xfrm>
            <a:off x="932688" y="2148840"/>
            <a:ext cx="4434840" cy="2606040"/>
          </a:xfrm>
          <a:prstGeom prst="rect">
            <a:avLst/>
          </a:prstGeom>
          <a:noFill/>
          <a:ln/>
        </p:spPr>
        <p:txBody>
          <a:bodyPr wrap="square" lIns="635" tIns="635" rIns="635" bIns="635" rtlCol="0" anchor="ctr">
            <a:normAutofit/>
          </a:bodyPr>
          <a:lstStyle/>
          <a:p>
            <a:r>
              <a:rPr lang="en-US" sz="1800" dirty="0">
                <a:solidFill>
                  <a:srgbClr val="2B2118"/>
                </a:solidFill>
                <a:latin typeface="Aptos" pitchFamily="34" charset="0"/>
                <a:ea typeface="Aptos" pitchFamily="34" charset="-122"/>
                <a:cs typeface="Aptos" pitchFamily="34" charset="-120"/>
              </a:rPr>
              <a:t>The church hears the invitation to sing.</a:t>
            </a:r>
            <a:endParaRPr lang="en-US" sz="1800" dirty="0"/>
          </a:p>
          <a:p>
            <a:r>
              <a:rPr lang="en-US" sz="1800" dirty="0">
                <a:solidFill>
                  <a:srgbClr val="2B2118"/>
                </a:solidFill>
                <a:latin typeface="Aptos" pitchFamily="34" charset="0"/>
                <a:ea typeface="Aptos" pitchFamily="34" charset="-122"/>
                <a:cs typeface="Aptos" pitchFamily="34" charset="-120"/>
              </a:rPr>
              <a:t>Worship forms a united people.</a:t>
            </a:r>
            <a:endParaRPr lang="en-US" sz="1800" dirty="0"/>
          </a:p>
          <a:p>
            <a:r>
              <a:rPr lang="en-US" sz="1800" dirty="0">
                <a:solidFill>
                  <a:srgbClr val="2B2118"/>
                </a:solidFill>
                <a:latin typeface="Aptos" pitchFamily="34" charset="0"/>
                <a:ea typeface="Aptos" pitchFamily="34" charset="-122"/>
                <a:cs typeface="Aptos" pitchFamily="34" charset="-120"/>
              </a:rPr>
              <a:t>Joy is practiced even when life is heavy.</a:t>
            </a:r>
            <a:endParaRPr lang="en-US" sz="1800" dirty="0"/>
          </a:p>
        </p:txBody>
      </p:sp>
      <p:sp>
        <p:nvSpPr>
          <p:cNvPr id="9" name="Text 7"/>
          <p:cNvSpPr/>
          <p:nvPr/>
        </p:nvSpPr>
        <p:spPr>
          <a:xfrm>
            <a:off x="6601968" y="1645920"/>
            <a:ext cx="2194560" cy="310896"/>
          </a:xfrm>
          <a:prstGeom prst="rect">
            <a:avLst/>
          </a:prstGeom>
          <a:noFill/>
          <a:ln/>
        </p:spPr>
        <p:txBody>
          <a:bodyPr wrap="square" lIns="0" tIns="0" rIns="0" bIns="0" rtlCol="0" anchor="ctr"/>
          <a:lstStyle/>
          <a:p>
            <a:pPr indent="0" marL="0">
              <a:buNone/>
            </a:pPr>
            <a:r>
              <a:rPr lang="en-US" sz="2400" b="1" dirty="0">
                <a:solidFill>
                  <a:srgbClr val="5B351E"/>
                </a:solidFill>
                <a:latin typeface="Aptos Display" pitchFamily="34" charset="0"/>
                <a:ea typeface="Aptos Display" pitchFamily="34" charset="-122"/>
                <a:cs typeface="Aptos Display" pitchFamily="34" charset="-120"/>
              </a:rPr>
              <a:t>Not Yet</a:t>
            </a:r>
            <a:endParaRPr lang="en-US" sz="2400" dirty="0"/>
          </a:p>
        </p:txBody>
      </p:sp>
      <p:sp>
        <p:nvSpPr>
          <p:cNvPr id="10" name="Text 8"/>
          <p:cNvSpPr/>
          <p:nvPr/>
        </p:nvSpPr>
        <p:spPr>
          <a:xfrm>
            <a:off x="6601968" y="2148840"/>
            <a:ext cx="4434840" cy="2606040"/>
          </a:xfrm>
          <a:prstGeom prst="rect">
            <a:avLst/>
          </a:prstGeom>
          <a:noFill/>
          <a:ln/>
        </p:spPr>
        <p:txBody>
          <a:bodyPr wrap="square" lIns="635" tIns="635" rIns="635" bIns="635" rtlCol="0" anchor="ctr">
            <a:normAutofit/>
          </a:bodyPr>
          <a:lstStyle/>
          <a:p>
            <a:r>
              <a:rPr lang="en-US" sz="1800" dirty="0">
                <a:solidFill>
                  <a:srgbClr val="2B2118"/>
                </a:solidFill>
                <a:latin typeface="Aptos" pitchFamily="34" charset="0"/>
                <a:ea typeface="Aptos" pitchFamily="34" charset="-122"/>
                <a:cs typeface="Aptos" pitchFamily="34" charset="-120"/>
              </a:rPr>
              <a:t>Alleluia anticipates heaven.</a:t>
            </a:r>
            <a:endParaRPr lang="en-US" sz="1800" dirty="0"/>
          </a:p>
          <a:p>
            <a:r>
              <a:rPr lang="en-US" sz="1800" dirty="0">
                <a:solidFill>
                  <a:srgbClr val="2B2118"/>
                </a:solidFill>
                <a:latin typeface="Aptos" pitchFamily="34" charset="0"/>
                <a:ea typeface="Aptos" pitchFamily="34" charset="-122"/>
                <a:cs typeface="Aptos" pitchFamily="34" charset="-120"/>
              </a:rPr>
              <a:t>The final stanza looks beyond death.</a:t>
            </a:r>
            <a:endParaRPr lang="en-US" sz="1800" dirty="0"/>
          </a:p>
          <a:p>
            <a:r>
              <a:rPr lang="en-US" sz="1800" dirty="0">
                <a:solidFill>
                  <a:srgbClr val="2B2118"/>
                </a:solidFill>
                <a:latin typeface="Aptos" pitchFamily="34" charset="0"/>
                <a:ea typeface="Aptos" pitchFamily="34" charset="-122"/>
                <a:cs typeface="Aptos" pitchFamily="34" charset="-120"/>
              </a:rPr>
              <a:t>Earthly praise joins the redeemed host.</a:t>
            </a:r>
            <a:endParaRPr lang="en-US" sz="1800" dirty="0"/>
          </a:p>
        </p:txBody>
      </p:sp>
      <p:sp>
        <p:nvSpPr>
          <p:cNvPr id="11" name="Text 9"/>
          <p:cNvSpPr/>
          <p:nvPr/>
        </p:nvSpPr>
        <p:spPr>
          <a:xfrm>
            <a:off x="8046720" y="6547104"/>
            <a:ext cx="2971800" cy="164592"/>
          </a:xfrm>
          <a:prstGeom prst="rect">
            <a:avLst/>
          </a:prstGeom>
          <a:noFill/>
          <a:ln/>
        </p:spPr>
        <p:txBody>
          <a:bodyPr wrap="square" lIns="0" tIns="0" rIns="0" bIns="0" rtlCol="0" anchor="ctr"/>
          <a:lstStyle/>
          <a:p>
            <a:pPr algn="r" indent="0" marL="0">
              <a:buNone/>
            </a:pPr>
            <a:r>
              <a:rPr lang="en-US" sz="750" dirty="0">
                <a:solidFill>
                  <a:srgbClr val="8A6A39"/>
                </a:solidFill>
                <a:latin typeface="Aptos" pitchFamily="34" charset="0"/>
                <a:ea typeface="Aptos" pitchFamily="34" charset="-122"/>
                <a:cs typeface="Aptos" pitchFamily="34" charset="-120"/>
              </a:rPr>
              <a:t>Eschatological praise</a:t>
            </a:r>
            <a:endParaRPr lang="en-US" sz="750" dirty="0"/>
          </a:p>
        </p:txBody>
      </p:sp>
      <p:sp>
        <p:nvSpPr>
          <p:cNvPr id="25" name="Slide Number Placeholder 0"/>
          <p:cNvSpPr>
            <a:spLocks noGrp="1"/>
          </p:cNvSpPr>
          <p:nvPr>
            <p:ph type="sldNum" sz="quarter" idx="4294967295"/>
          </p:nvPr>
        </p:nvSpPr>
        <p:spPr>
          <a:xfrm>
            <a:off x="11064240" y="6537960"/>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8A6A39"/>
                </a:solidFill>
                <a:latin typeface="Aptos"/>
                <a:ea typeface="Aptos"/>
                <a:cs typeface="Aptos"/>
              </a:defRPr>
            </a:lvl1pPr>
          </a:lstStyle>
          <a:p>
            <a:pPr algn="l"/>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mnt/data/come_christians_assets/group_16x9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585216" y="219456"/>
            <a:ext cx="4754880" cy="201168"/>
          </a:xfrm>
          <a:prstGeom prst="rect">
            <a:avLst/>
          </a:prstGeom>
          <a:noFill/>
          <a:ln/>
        </p:spPr>
        <p:txBody>
          <a:bodyPr wrap="square" lIns="0" tIns="0" rIns="0" bIns="0" rtlCol="0" anchor="ctr"/>
          <a:lstStyle/>
          <a:p>
            <a:pPr indent="0" marL="0">
              <a:buNone/>
            </a:pPr>
            <a:r>
              <a:rPr lang="en-US" sz="850" b="1" dirty="0">
                <a:solidFill>
                  <a:srgbClr val="F1C766"/>
                </a:solidFill>
                <a:latin typeface="Aptos" pitchFamily="34" charset="0"/>
                <a:ea typeface="Aptos" pitchFamily="34" charset="-122"/>
                <a:cs typeface="Aptos" pitchFamily="34" charset="-120"/>
              </a:rPr>
              <a:t>VERSE 1</a:t>
            </a:r>
            <a:endParaRPr lang="en-US" sz="850" dirty="0"/>
          </a:p>
        </p:txBody>
      </p:sp>
      <p:sp>
        <p:nvSpPr>
          <p:cNvPr id="4" name="Text 1"/>
          <p:cNvSpPr/>
          <p:nvPr/>
        </p:nvSpPr>
        <p:spPr>
          <a:xfrm>
            <a:off x="566928" y="566928"/>
            <a:ext cx="6537960" cy="502920"/>
          </a:xfrm>
          <a:prstGeom prst="rect">
            <a:avLst/>
          </a:prstGeom>
          <a:noFill/>
          <a:ln/>
        </p:spPr>
        <p:txBody>
          <a:bodyPr wrap="square" lIns="0" tIns="0" rIns="0" bIns="0" rtlCol="0" anchor="ct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Invitation: Come and Sing</a:t>
            </a:r>
            <a:endParaRPr lang="en-US" sz="3000" dirty="0"/>
          </a:p>
        </p:txBody>
      </p:sp>
      <p:sp>
        <p:nvSpPr>
          <p:cNvPr id="5" name="Shape 2"/>
          <p:cNvSpPr/>
          <p:nvPr/>
        </p:nvSpPr>
        <p:spPr>
          <a:xfrm>
            <a:off x="585216" y="1207008"/>
            <a:ext cx="2057400" cy="0"/>
          </a:xfrm>
          <a:prstGeom prst="line">
            <a:avLst/>
          </a:prstGeom>
          <a:noFill/>
          <a:ln w="38100">
            <a:solidFill>
              <a:srgbClr val="D9A344"/>
            </a:solidFill>
            <a:prstDash val="solid"/>
          </a:ln>
        </p:spPr>
      </p:sp>
      <p:sp>
        <p:nvSpPr>
          <p:cNvPr id="6" name="Text 3"/>
          <p:cNvSpPr/>
          <p:nvPr/>
        </p:nvSpPr>
        <p:spPr>
          <a:xfrm>
            <a:off x="731520" y="1417320"/>
            <a:ext cx="5212080" cy="1325880"/>
          </a:xfrm>
          <a:prstGeom prst="rect">
            <a:avLst/>
          </a:prstGeom>
          <a:noFill/>
          <a:ln/>
        </p:spPr>
        <p:txBody>
          <a:bodyPr wrap="square" lIns="508" tIns="508" rIns="508" bIns="508" rtlCol="0" anchor="ctr">
            <a:normAutofit/>
          </a:bodyPr>
          <a:lstStyle/>
          <a:p>
            <a:pPr indent="0" marL="0">
              <a:buNone/>
            </a:pPr>
            <a:r>
              <a:rPr lang="en-US" sz="2100" dirty="0">
                <a:solidFill>
                  <a:srgbClr val="FBEFD8"/>
                </a:solidFill>
                <a:latin typeface="Aptos" pitchFamily="34" charset="0"/>
                <a:ea typeface="Aptos" pitchFamily="34" charset="-122"/>
                <a:cs typeface="Aptos" pitchFamily="34" charset="-120"/>
              </a:rPr>
              <a:t>The first verse calls the gathered church to praise Christ with both heart and voice. It is worship as participation: not watching, not merely listening, but joining.</a:t>
            </a:r>
            <a:endParaRPr lang="en-US" sz="2100" dirty="0"/>
          </a:p>
        </p:txBody>
      </p:sp>
      <p:sp>
        <p:nvSpPr>
          <p:cNvPr id="7" name="Text 4"/>
          <p:cNvSpPr/>
          <p:nvPr/>
        </p:nvSpPr>
        <p:spPr>
          <a:xfrm>
            <a:off x="822960" y="3154680"/>
            <a:ext cx="5074920" cy="2286000"/>
          </a:xfrm>
          <a:prstGeom prst="rect">
            <a:avLst/>
          </a:prstGeom>
          <a:noFill/>
          <a:ln/>
        </p:spPr>
        <p:txBody>
          <a:bodyPr wrap="square" lIns="635" tIns="635" rIns="635" bIns="635" rtlCol="0" anchor="ctr">
            <a:normAutofit/>
          </a:bodyPr>
          <a:lstStyle/>
          <a:p>
            <a:r>
              <a:rPr lang="en-US" sz="1900" dirty="0">
                <a:solidFill>
                  <a:srgbClr val="FFFFFF"/>
                </a:solidFill>
                <a:latin typeface="Aptos" pitchFamily="34" charset="0"/>
                <a:ea typeface="Aptos" pitchFamily="34" charset="-122"/>
                <a:cs typeface="Aptos" pitchFamily="34" charset="-120"/>
              </a:rPr>
              <a:t>“Come” gathers the assembly.</a:t>
            </a:r>
            <a:endParaRPr lang="en-US" sz="1900" dirty="0"/>
          </a:p>
          <a:p>
            <a:r>
              <a:rPr lang="en-US" sz="1900" dirty="0">
                <a:solidFill>
                  <a:srgbClr val="FFFFFF"/>
                </a:solidFill>
                <a:latin typeface="Aptos" pitchFamily="34" charset="0"/>
                <a:ea typeface="Aptos" pitchFamily="34" charset="-122"/>
                <a:cs typeface="Aptos" pitchFamily="34" charset="-120"/>
              </a:rPr>
              <a:t>Christ is the object of praise.</a:t>
            </a:r>
            <a:endParaRPr lang="en-US" sz="1900" dirty="0"/>
          </a:p>
          <a:p>
            <a:r>
              <a:rPr lang="en-US" sz="1900" dirty="0">
                <a:solidFill>
                  <a:srgbClr val="FFFFFF"/>
                </a:solidFill>
                <a:latin typeface="Aptos" pitchFamily="34" charset="0"/>
                <a:ea typeface="Aptos" pitchFamily="34" charset="-122"/>
                <a:cs typeface="Aptos" pitchFamily="34" charset="-120"/>
              </a:rPr>
              <a:t>Heart and voice belong together.</a:t>
            </a:r>
            <a:endParaRPr lang="en-US" sz="1900" dirty="0"/>
          </a:p>
          <a:p>
            <a:r>
              <a:rPr lang="en-US" sz="1900" dirty="0">
                <a:solidFill>
                  <a:srgbClr val="FFFFFF"/>
                </a:solidFill>
                <a:latin typeface="Aptos" pitchFamily="34" charset="0"/>
                <a:ea typeface="Aptos" pitchFamily="34" charset="-122"/>
                <a:cs typeface="Aptos" pitchFamily="34" charset="-120"/>
              </a:rPr>
              <a:t>“Amen” gives congregational assent.</a:t>
            </a:r>
            <a:endParaRPr lang="en-US" sz="1900" dirty="0"/>
          </a:p>
        </p:txBody>
      </p:sp>
      <p:sp>
        <p:nvSpPr>
          <p:cNvPr id="8" name="Shape 5"/>
          <p:cNvSpPr/>
          <p:nvPr/>
        </p:nvSpPr>
        <p:spPr>
          <a:xfrm>
            <a:off x="6583680" y="1828800"/>
            <a:ext cx="4297680" cy="1417320"/>
          </a:xfrm>
          <a:prstGeom prst="roundRect">
            <a:avLst>
              <a:gd name="adj" fmla="val 5161"/>
            </a:avLst>
          </a:prstGeom>
          <a:solidFill>
            <a:srgbClr val="FFFFFF">
              <a:alpha val="92000"/>
            </a:srgbClr>
          </a:solidFill>
          <a:ln w="13970">
            <a:solidFill>
              <a:srgbClr val="D9A344">
                <a:alpha val="80000"/>
              </a:srgbClr>
            </a:solidFill>
            <a:prstDash val="solid"/>
          </a:ln>
        </p:spPr>
      </p:sp>
      <p:sp>
        <p:nvSpPr>
          <p:cNvPr id="9" name="Text 6"/>
          <p:cNvSpPr/>
          <p:nvPr/>
        </p:nvSpPr>
        <p:spPr>
          <a:xfrm>
            <a:off x="6766560" y="1993392"/>
            <a:ext cx="3931920" cy="1124712"/>
          </a:xfrm>
          <a:prstGeom prst="rect">
            <a:avLst/>
          </a:prstGeom>
          <a:noFill/>
          <a:ln/>
        </p:spPr>
        <p:txBody>
          <a:bodyPr wrap="square" lIns="254" tIns="254" rIns="254" bIns="254" rtlCol="0" anchor="ctr">
            <a:normAutofit/>
          </a:bodyPr>
          <a:lstStyle/>
          <a:p>
            <a:pPr algn="ctr" indent="0" marL="0">
              <a:buNone/>
            </a:pPr>
            <a:r>
              <a:rPr lang="en-US" sz="2400" b="1" i="1" dirty="0">
                <a:solidFill>
                  <a:srgbClr val="5B351E"/>
                </a:solidFill>
                <a:latin typeface="Aptos Display" pitchFamily="34" charset="0"/>
                <a:ea typeface="Aptos Display" pitchFamily="34" charset="-122"/>
                <a:cs typeface="Aptos Display" pitchFamily="34" charset="-120"/>
              </a:rPr>
              <a:t>Praise is a shared Christian vocation.</a:t>
            </a:r>
            <a:endParaRPr lang="en-US" sz="2400" dirty="0"/>
          </a:p>
        </p:txBody>
      </p:sp>
      <p:sp>
        <p:nvSpPr>
          <p:cNvPr id="10" name="Text 7"/>
          <p:cNvSpPr/>
          <p:nvPr/>
        </p:nvSpPr>
        <p:spPr>
          <a:xfrm>
            <a:off x="8046720" y="6547104"/>
            <a:ext cx="2971800" cy="164592"/>
          </a:xfrm>
          <a:prstGeom prst="rect">
            <a:avLst/>
          </a:prstGeom>
          <a:noFill/>
          <a:ln/>
        </p:spPr>
        <p:txBody>
          <a:bodyPr wrap="square" lIns="0" tIns="0" rIns="0" bIns="0" rtlCol="0" anchor="ctr"/>
          <a:lstStyle/>
          <a:p>
            <a:pPr algn="r" indent="0" marL="0">
              <a:buNone/>
            </a:pPr>
            <a:r>
              <a:rPr lang="en-US" sz="750" dirty="0">
                <a:solidFill>
                  <a:srgbClr val="8A6A39"/>
                </a:solidFill>
                <a:latin typeface="Aptos" pitchFamily="34" charset="0"/>
                <a:ea typeface="Aptos" pitchFamily="34" charset="-122"/>
                <a:cs typeface="Aptos" pitchFamily="34" charset="-120"/>
              </a:rPr>
              <a:t>Teaching point: gathered worship</a:t>
            </a:r>
            <a:endParaRPr lang="en-US" sz="750" dirty="0"/>
          </a:p>
        </p:txBody>
      </p:sp>
      <p:sp>
        <p:nvSpPr>
          <p:cNvPr id="25" name="Slide Number Placeholder 0"/>
          <p:cNvSpPr>
            <a:spLocks noGrp="1"/>
          </p:cNvSpPr>
          <p:nvPr>
            <p:ph type="sldNum" sz="quarter" idx="4294967295"/>
          </p:nvPr>
        </p:nvSpPr>
        <p:spPr>
          <a:xfrm>
            <a:off x="11064240" y="6537960"/>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8A6A39"/>
                </a:solidFill>
                <a:latin typeface="Aptos"/>
                <a:ea typeface="Aptos"/>
                <a:cs typeface="Aptos"/>
              </a:defRPr>
            </a:lvl1pPr>
          </a:lstStyle>
          <a:p>
            <a:pPr algn="l"/>
            <a:fld id="{F7021451-1387-4CA6-816F-3879F97B5CBC}" type="slidenum">
              <a:rPr b="0" lang="en-US"/>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85216" y="219456"/>
            <a:ext cx="4754880" cy="201168"/>
          </a:xfrm>
          <a:prstGeom prst="rect">
            <a:avLst/>
          </a:prstGeom>
          <a:noFill/>
          <a:ln/>
        </p:spPr>
        <p:txBody>
          <a:bodyPr wrap="square" lIns="0" tIns="0" rIns="0" bIns="0" rtlCol="0" anchor="ctr"/>
          <a:lstStyle/>
          <a:p>
            <a:pPr indent="0" marL="0">
              <a:buNone/>
            </a:pPr>
            <a:r>
              <a:rPr lang="en-US" sz="850" b="1" dirty="0">
                <a:solidFill>
                  <a:srgbClr val="667A38"/>
                </a:solidFill>
                <a:latin typeface="Aptos" pitchFamily="34" charset="0"/>
                <a:ea typeface="Aptos" pitchFamily="34" charset="-122"/>
                <a:cs typeface="Aptos" pitchFamily="34" charset="-120"/>
              </a:rPr>
              <a:t>VERSE 2</a:t>
            </a:r>
            <a:endParaRPr lang="en-US" sz="850" dirty="0"/>
          </a:p>
        </p:txBody>
      </p:sp>
      <p:sp>
        <p:nvSpPr>
          <p:cNvPr id="3" name="Text 1"/>
          <p:cNvSpPr/>
          <p:nvPr/>
        </p:nvSpPr>
        <p:spPr>
          <a:xfrm>
            <a:off x="566928" y="566928"/>
            <a:ext cx="6537960" cy="502920"/>
          </a:xfrm>
          <a:prstGeom prst="rect">
            <a:avLst/>
          </a:prstGeom>
          <a:noFill/>
          <a:ln/>
        </p:spPr>
        <p:txBody>
          <a:bodyPr wrap="square" lIns="0" tIns="0" rIns="0" bIns="0" rtlCol="0" anchor="ctr"/>
          <a:lstStyle/>
          <a:p>
            <a:pPr indent="0" marL="0">
              <a:buNone/>
            </a:pPr>
            <a:r>
              <a:rPr lang="en-US" sz="3000" b="1" dirty="0">
                <a:solidFill>
                  <a:srgbClr val="5B351E"/>
                </a:solidFill>
                <a:latin typeface="Aptos Display" pitchFamily="34" charset="0"/>
                <a:ea typeface="Aptos Display" pitchFamily="34" charset="-122"/>
                <a:cs typeface="Aptos Display" pitchFamily="34" charset="-120"/>
              </a:rPr>
              <a:t>Christ: King, Guide, and Friend</a:t>
            </a:r>
            <a:endParaRPr lang="en-US" sz="3000" dirty="0"/>
          </a:p>
        </p:txBody>
      </p:sp>
      <p:sp>
        <p:nvSpPr>
          <p:cNvPr id="4" name="Shape 2"/>
          <p:cNvSpPr/>
          <p:nvPr/>
        </p:nvSpPr>
        <p:spPr>
          <a:xfrm>
            <a:off x="585216" y="1207008"/>
            <a:ext cx="2057400" cy="0"/>
          </a:xfrm>
          <a:prstGeom prst="line">
            <a:avLst/>
          </a:prstGeom>
          <a:noFill/>
          <a:ln w="38100">
            <a:solidFill>
              <a:srgbClr val="D9A344"/>
            </a:solidFill>
            <a:prstDash val="solid"/>
          </a:ln>
        </p:spPr>
      </p:sp>
      <p:pic>
        <p:nvPicPr>
          <p:cNvPr id="5" name="Image 0" descr="/mnt/data/come_christians_assets/worship_16x9.jpg">    </p:cNvPr>
          <p:cNvPicPr>
            <a:picLocks noChangeAspect="1"/>
          </p:cNvPicPr>
          <p:nvPr/>
        </p:nvPicPr>
        <p:blipFill>
          <a:blip r:embed="rId1"/>
          <a:stretch>
            <a:fillRect/>
          </a:stretch>
        </p:blipFill>
        <p:spPr>
          <a:xfrm>
            <a:off x="6629400" y="1143000"/>
            <a:ext cx="4846320" cy="4709160"/>
          </a:xfrm>
          <a:prstGeom prst="rect">
            <a:avLst/>
          </a:prstGeom>
        </p:spPr>
      </p:pic>
      <p:sp>
        <p:nvSpPr>
          <p:cNvPr id="6" name="Text 3"/>
          <p:cNvSpPr/>
          <p:nvPr/>
        </p:nvSpPr>
        <p:spPr>
          <a:xfrm>
            <a:off x="749808" y="1508760"/>
            <a:ext cx="5440680" cy="3886200"/>
          </a:xfrm>
          <a:prstGeom prst="rect">
            <a:avLst/>
          </a:prstGeom>
          <a:noFill/>
          <a:ln/>
        </p:spPr>
        <p:txBody>
          <a:bodyPr wrap="square" lIns="635" tIns="635" rIns="635" bIns="635" rtlCol="0" anchor="ctr">
            <a:normAutofit/>
          </a:bodyPr>
          <a:lstStyle/>
          <a:p>
            <a:r>
              <a:rPr lang="en-US" sz="1900" dirty="0">
                <a:solidFill>
                  <a:srgbClr val="2B2118"/>
                </a:solidFill>
                <a:latin typeface="Aptos" pitchFamily="34" charset="0"/>
                <a:ea typeface="Aptos" pitchFamily="34" charset="-122"/>
                <a:cs typeface="Aptos" pitchFamily="34" charset="-120"/>
              </a:rPr>
              <a:t>The hymn celebrates more than Christ’s power; it celebrates his character.</a:t>
            </a:r>
            <a:endParaRPr lang="en-US" sz="1900" dirty="0"/>
          </a:p>
          <a:p>
            <a:r>
              <a:rPr lang="en-US" sz="1900" dirty="0">
                <a:solidFill>
                  <a:srgbClr val="2B2118"/>
                </a:solidFill>
                <a:latin typeface="Aptos" pitchFamily="34" charset="0"/>
                <a:ea typeface="Aptos" pitchFamily="34" charset="-122"/>
                <a:cs typeface="Aptos" pitchFamily="34" charset="-120"/>
              </a:rPr>
              <a:t>Christ is King: worthy of acclaim and obedience.</a:t>
            </a:r>
            <a:endParaRPr lang="en-US" sz="1900" dirty="0"/>
          </a:p>
          <a:p>
            <a:r>
              <a:rPr lang="en-US" sz="1900" dirty="0">
                <a:solidFill>
                  <a:srgbClr val="2B2118"/>
                </a:solidFill>
                <a:latin typeface="Aptos" pitchFamily="34" charset="0"/>
                <a:ea typeface="Aptos" pitchFamily="34" charset="-122"/>
                <a:cs typeface="Aptos" pitchFamily="34" charset="-120"/>
              </a:rPr>
              <a:t>Christ is Guide: faithful through the journey of life.</a:t>
            </a:r>
            <a:endParaRPr lang="en-US" sz="1900" dirty="0"/>
          </a:p>
          <a:p>
            <a:r>
              <a:rPr lang="en-US" sz="1900" dirty="0">
                <a:solidFill>
                  <a:srgbClr val="2B2118"/>
                </a:solidFill>
                <a:latin typeface="Aptos" pitchFamily="34" charset="0"/>
                <a:ea typeface="Aptos" pitchFamily="34" charset="-122"/>
                <a:cs typeface="Aptos" pitchFamily="34" charset="-120"/>
              </a:rPr>
              <a:t>Christ is Friend: near to the believer and gracious to the church.</a:t>
            </a:r>
            <a:endParaRPr lang="en-US" sz="1900" dirty="0"/>
          </a:p>
        </p:txBody>
      </p:sp>
      <p:sp>
        <p:nvSpPr>
          <p:cNvPr id="7" name="Text 4"/>
          <p:cNvSpPr/>
          <p:nvPr/>
        </p:nvSpPr>
        <p:spPr>
          <a:xfrm>
            <a:off x="8046720" y="6547104"/>
            <a:ext cx="2971800" cy="164592"/>
          </a:xfrm>
          <a:prstGeom prst="rect">
            <a:avLst/>
          </a:prstGeom>
          <a:noFill/>
          <a:ln/>
        </p:spPr>
        <p:txBody>
          <a:bodyPr wrap="square" lIns="0" tIns="0" rIns="0" bIns="0" rtlCol="0" anchor="ctr"/>
          <a:lstStyle/>
          <a:p>
            <a:pPr algn="r" indent="0" marL="0">
              <a:buNone/>
            </a:pPr>
            <a:r>
              <a:rPr lang="en-US" sz="750" dirty="0">
                <a:solidFill>
                  <a:srgbClr val="8A6A39"/>
                </a:solidFill>
                <a:latin typeface="Aptos" pitchFamily="34" charset="0"/>
                <a:ea typeface="Aptos" pitchFamily="34" charset="-122"/>
                <a:cs typeface="Aptos" pitchFamily="34" charset="-120"/>
              </a:rPr>
              <a:t>Christological emphasis</a:t>
            </a:r>
            <a:endParaRPr lang="en-US" sz="750" dirty="0"/>
          </a:p>
        </p:txBody>
      </p:sp>
      <p:sp>
        <p:nvSpPr>
          <p:cNvPr id="25" name="Slide Number Placeholder 0"/>
          <p:cNvSpPr>
            <a:spLocks noGrp="1"/>
          </p:cNvSpPr>
          <p:nvPr>
            <p:ph type="sldNum" sz="quarter" idx="4294967295"/>
          </p:nvPr>
        </p:nvSpPr>
        <p:spPr>
          <a:xfrm>
            <a:off x="11064240" y="6537960"/>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8A6A39"/>
                </a:solidFill>
                <a:latin typeface="Aptos"/>
                <a:ea typeface="Aptos"/>
                <a:cs typeface="Aptos"/>
              </a:defRPr>
            </a:lvl1pPr>
          </a:lstStyle>
          <a:p>
            <a:pPr algn="l"/>
            <a:fld id="{F7021451-1387-4CA6-816F-3879F97B5CBC}" type="slidenum">
              <a:rPr b="0" lang="en-US"/>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mnt/data/come_christians_assets/still_16x9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585216" y="219456"/>
            <a:ext cx="4754880" cy="201168"/>
          </a:xfrm>
          <a:prstGeom prst="rect">
            <a:avLst/>
          </a:prstGeom>
          <a:noFill/>
          <a:ln/>
        </p:spPr>
        <p:txBody>
          <a:bodyPr wrap="square" lIns="0" tIns="0" rIns="0" bIns="0" rtlCol="0" anchor="ctr"/>
          <a:lstStyle/>
          <a:p>
            <a:pPr indent="0" marL="0">
              <a:buNone/>
            </a:pPr>
            <a:r>
              <a:rPr lang="en-US" sz="850" b="1" dirty="0">
                <a:solidFill>
                  <a:srgbClr val="F1C766"/>
                </a:solidFill>
                <a:latin typeface="Aptos" pitchFamily="34" charset="0"/>
                <a:ea typeface="Aptos" pitchFamily="34" charset="-122"/>
                <a:cs typeface="Aptos" pitchFamily="34" charset="-120"/>
              </a:rPr>
              <a:t>VERSE 3</a:t>
            </a:r>
            <a:endParaRPr lang="en-US" sz="850" dirty="0"/>
          </a:p>
        </p:txBody>
      </p:sp>
      <p:sp>
        <p:nvSpPr>
          <p:cNvPr id="4" name="Text 1"/>
          <p:cNvSpPr/>
          <p:nvPr/>
        </p:nvSpPr>
        <p:spPr>
          <a:xfrm>
            <a:off x="566928" y="566928"/>
            <a:ext cx="6537960" cy="502920"/>
          </a:xfrm>
          <a:prstGeom prst="rect">
            <a:avLst/>
          </a:prstGeom>
          <a:noFill/>
          <a:ln/>
        </p:spPr>
        <p:txBody>
          <a:bodyPr wrap="square" lIns="0" tIns="0" rIns="0" bIns="0" rtlCol="0" anchor="ct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Praise That Outlives Death</a:t>
            </a:r>
            <a:endParaRPr lang="en-US" sz="3000" dirty="0"/>
          </a:p>
        </p:txBody>
      </p:sp>
      <p:sp>
        <p:nvSpPr>
          <p:cNvPr id="5" name="Shape 2"/>
          <p:cNvSpPr/>
          <p:nvPr/>
        </p:nvSpPr>
        <p:spPr>
          <a:xfrm>
            <a:off x="585216" y="1207008"/>
            <a:ext cx="2057400" cy="0"/>
          </a:xfrm>
          <a:prstGeom prst="line">
            <a:avLst/>
          </a:prstGeom>
          <a:noFill/>
          <a:ln w="38100">
            <a:solidFill>
              <a:srgbClr val="D9A344"/>
            </a:solidFill>
            <a:prstDash val="solid"/>
          </a:ln>
        </p:spPr>
      </p:sp>
      <p:sp>
        <p:nvSpPr>
          <p:cNvPr id="6" name="Text 3"/>
          <p:cNvSpPr/>
          <p:nvPr/>
        </p:nvSpPr>
        <p:spPr>
          <a:xfrm>
            <a:off x="822960" y="1417320"/>
            <a:ext cx="5120640" cy="1463040"/>
          </a:xfrm>
          <a:prstGeom prst="rect">
            <a:avLst/>
          </a:prstGeom>
          <a:noFill/>
          <a:ln/>
        </p:spPr>
        <p:txBody>
          <a:bodyPr wrap="square" lIns="508" tIns="508" rIns="508" bIns="508" rtlCol="0" anchor="ctr">
            <a:normAutofit/>
          </a:bodyPr>
          <a:lstStyle/>
          <a:p>
            <a:pPr indent="0" marL="0">
              <a:buNone/>
            </a:pPr>
            <a:r>
              <a:rPr lang="en-US" sz="2100" dirty="0">
                <a:solidFill>
                  <a:srgbClr val="FBEFD8"/>
                </a:solidFill>
                <a:latin typeface="Aptos" pitchFamily="34" charset="0"/>
                <a:ea typeface="Aptos" pitchFamily="34" charset="-122"/>
                <a:cs typeface="Aptos" pitchFamily="34" charset="-120"/>
              </a:rPr>
              <a:t>The final stanza opens the horizon beyond present life. The hymn teaches worshipers to sing with eternity in view: what begins in the congregation continues before the throne.</a:t>
            </a:r>
            <a:endParaRPr lang="en-US" sz="2100" dirty="0"/>
          </a:p>
        </p:txBody>
      </p:sp>
      <p:sp>
        <p:nvSpPr>
          <p:cNvPr id="7" name="Text 4"/>
          <p:cNvSpPr/>
          <p:nvPr/>
        </p:nvSpPr>
        <p:spPr>
          <a:xfrm>
            <a:off x="868680" y="3017520"/>
            <a:ext cx="5394960" cy="2468880"/>
          </a:xfrm>
          <a:prstGeom prst="rect">
            <a:avLst/>
          </a:prstGeom>
          <a:noFill/>
          <a:ln/>
        </p:spPr>
        <p:txBody>
          <a:bodyPr wrap="square" lIns="635" tIns="635" rIns="635" bIns="635" rtlCol="0" anchor="ctr">
            <a:normAutofit/>
          </a:bodyPr>
          <a:lstStyle/>
          <a:p>
            <a:r>
              <a:rPr lang="en-US" sz="1850" dirty="0">
                <a:solidFill>
                  <a:srgbClr val="FFFFFF"/>
                </a:solidFill>
                <a:latin typeface="Aptos" pitchFamily="34" charset="0"/>
                <a:ea typeface="Aptos" pitchFamily="34" charset="-122"/>
                <a:cs typeface="Aptos" pitchFamily="34" charset="-120"/>
              </a:rPr>
              <a:t>Earthly praise is temporary practice.</a:t>
            </a:r>
            <a:endParaRPr lang="en-US" sz="1850" dirty="0"/>
          </a:p>
          <a:p>
            <a:r>
              <a:rPr lang="en-US" sz="1850" dirty="0">
                <a:solidFill>
                  <a:srgbClr val="FFFFFF"/>
                </a:solidFill>
                <a:latin typeface="Aptos" pitchFamily="34" charset="0"/>
                <a:ea typeface="Aptos" pitchFamily="34" charset="-122"/>
                <a:cs typeface="Aptos" pitchFamily="34" charset="-120"/>
              </a:rPr>
              <a:t>Heavenly praise is lasting fulfillment.</a:t>
            </a:r>
            <a:endParaRPr lang="en-US" sz="1850" dirty="0"/>
          </a:p>
          <a:p>
            <a:r>
              <a:rPr lang="en-US" sz="1850" dirty="0">
                <a:solidFill>
                  <a:srgbClr val="FFFFFF"/>
                </a:solidFill>
                <a:latin typeface="Aptos" pitchFamily="34" charset="0"/>
                <a:ea typeface="Aptos" pitchFamily="34" charset="-122"/>
                <a:cs typeface="Aptos" pitchFamily="34" charset="-120"/>
              </a:rPr>
              <a:t>Christian hope gives strength to sing now.</a:t>
            </a:r>
            <a:endParaRPr lang="en-US" sz="1850" dirty="0"/>
          </a:p>
          <a:p>
            <a:r>
              <a:rPr lang="en-US" sz="1850" dirty="0">
                <a:solidFill>
                  <a:srgbClr val="FFFFFF"/>
                </a:solidFill>
                <a:latin typeface="Aptos" pitchFamily="34" charset="0"/>
                <a:ea typeface="Aptos" pitchFamily="34" charset="-122"/>
                <a:cs typeface="Aptos" pitchFamily="34" charset="-120"/>
              </a:rPr>
              <a:t>Alleluia becomes a bridge from present worship to eternal adoration.</a:t>
            </a:r>
            <a:endParaRPr lang="en-US" sz="1850" dirty="0"/>
          </a:p>
        </p:txBody>
      </p:sp>
      <p:sp>
        <p:nvSpPr>
          <p:cNvPr id="8" name="Text 5"/>
          <p:cNvSpPr/>
          <p:nvPr/>
        </p:nvSpPr>
        <p:spPr>
          <a:xfrm>
            <a:off x="8046720" y="6547104"/>
            <a:ext cx="2971800" cy="164592"/>
          </a:xfrm>
          <a:prstGeom prst="rect">
            <a:avLst/>
          </a:prstGeom>
          <a:noFill/>
          <a:ln/>
        </p:spPr>
        <p:txBody>
          <a:bodyPr wrap="square" lIns="0" tIns="0" rIns="0" bIns="0" rtlCol="0" anchor="ctr"/>
          <a:lstStyle/>
          <a:p>
            <a:pPr algn="r" indent="0" marL="0">
              <a:buNone/>
            </a:pPr>
            <a:r>
              <a:rPr lang="en-US" sz="750" dirty="0">
                <a:solidFill>
                  <a:srgbClr val="8A6A39"/>
                </a:solidFill>
                <a:latin typeface="Aptos" pitchFamily="34" charset="0"/>
                <a:ea typeface="Aptos" pitchFamily="34" charset="-122"/>
                <a:cs typeface="Aptos" pitchFamily="34" charset="-120"/>
              </a:rPr>
              <a:t>Hope and eternal worship</a:t>
            </a:r>
            <a:endParaRPr lang="en-US" sz="750" dirty="0"/>
          </a:p>
        </p:txBody>
      </p:sp>
      <p:sp>
        <p:nvSpPr>
          <p:cNvPr id="25" name="Slide Number Placeholder 0"/>
          <p:cNvSpPr>
            <a:spLocks noGrp="1"/>
          </p:cNvSpPr>
          <p:nvPr>
            <p:ph type="sldNum" sz="quarter" idx="4294967295"/>
          </p:nvPr>
        </p:nvSpPr>
        <p:spPr>
          <a:xfrm>
            <a:off x="11064240" y="6537960"/>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8A6A39"/>
                </a:solidFill>
                <a:latin typeface="Aptos"/>
                <a:ea typeface="Aptos"/>
                <a:cs typeface="Aptos"/>
              </a:defRPr>
            </a:lvl1pPr>
          </a:lstStyle>
          <a:p>
            <a:pPr algn="l"/>
            <a:fld id="{F7021451-1387-4CA6-816F-3879F97B5CBC}" type="slidenum">
              <a:rPr b="0" lang="en-US"/>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HymnInfo.com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Come, Christians, Join to Sing - Teaching Guide</dc:title>
  <dc:subject>Teaching guide for Come, Christians, Join to Sing</dc:subject>
  <dc:creator>HymnInfo</dc:creator>
  <cp:lastModifiedBy>HymnInfo</cp:lastModifiedBy>
  <cp:revision>1</cp:revision>
  <dcterms:created xsi:type="dcterms:W3CDTF">2026-06-18T04:00:43Z</dcterms:created>
  <dcterms:modified xsi:type="dcterms:W3CDTF">2026-06-18T04:00:43Z</dcterms:modified>
</cp:coreProperties>
</file>