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presProps" Target="presProps.xml"/>
  <Relationship Id="rId9" Type="http://schemas.openxmlformats.org/officeDocument/2006/relationships/viewProps" Target="viewProps.xml"/>
  <Relationship Id="rId1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4972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447675" y="495300"/>
            <a:ext cx="57150" cy="3943350"/>
          </a:xfrm>
          <a:prstGeom prst="rect">
            <a:avLst/>
          </a:prstGeom>
          <a:solidFill>
            <a:srgbClr val="C8A951">
              <a:alpha val="100000"/>
            </a:srgbClr>
          </a:solidFill>
          <a:ln w="9525">
            <a:noFill/>
          </a:ln>
        </p:spPr>
        <p:txBody>
          <a:bodyPr vertOverflow="clip" rtlCol="0" anchor="ctr"/>
          <a:lstStyle/>
          <a:p>
            <a:pPr algn="ctr"/>
            <a:r>
              <a:t/>
            </a:r>
          </a:p>
        </p:txBody>
      </p:sp>
      <p:sp>
        <p:nvSpPr>
          <p:cNvPr id="4" name="" descr=""/>
          <p:cNvSpPr/>
          <p:nvPr/>
        </p:nvSpPr>
        <p:spPr>
          <a:xfrm>
            <a:off x="7391400" y="723900"/>
            <a:ext cx="161925" cy="3190875"/>
          </a:xfrm>
          <a:prstGeom prst="rect">
            <a:avLst/>
          </a:prstGeom>
          <a:solidFill>
            <a:srgbClr val="C8A951">
              <a:alpha val="100000"/>
            </a:srgbClr>
          </a:solidFill>
          <a:ln w="9525">
            <a:noFill/>
          </a:ln>
        </p:spPr>
        <p:txBody>
          <a:bodyPr vertOverflow="clip" rtlCol="0" anchor="ctr"/>
          <a:lstStyle/>
          <a:p>
            <a:pPr algn="ctr"/>
            <a:r>
              <a:t/>
            </a:r>
          </a:p>
        </p:txBody>
      </p:sp>
      <p:sp>
        <p:nvSpPr>
          <p:cNvPr id="5" name="" descr=""/>
          <p:cNvSpPr/>
          <p:nvPr/>
        </p:nvSpPr>
        <p:spPr>
          <a:xfrm>
            <a:off x="6619875" y="1504950"/>
            <a:ext cx="1714500" cy="161925"/>
          </a:xfrm>
          <a:prstGeom prst="rect">
            <a:avLst/>
          </a:prstGeom>
          <a:solidFill>
            <a:srgbClr val="C8A951">
              <a:alpha val="100000"/>
            </a:srgbClr>
          </a:solidFill>
          <a:ln w="9525">
            <a:noFill/>
          </a:ln>
        </p:spPr>
        <p:txBody>
          <a:bodyPr vertOverflow="clip" rtlCol="0" anchor="ctr"/>
          <a:lstStyle/>
          <a:p>
            <a:pPr algn="ctr"/>
            <a:r>
              <a:t/>
            </a:r>
          </a:p>
        </p:txBody>
      </p:sp>
      <p:sp>
        <p:nvSpPr>
          <p:cNvPr id="6" name=""/>
          <p:cNvSpPr txBox="1"/>
          <p:nvPr/>
        </p:nvSpPr>
        <p:spPr>
          <a:xfrm>
            <a:off x="685800" y="1133475"/>
            <a:ext cx="5553075" cy="102870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Of the Father's Love Begotten]]></a:t>
            </a:r>
          </a:p>
        </p:txBody>
      </p:sp>
      <p:sp>
        <p:nvSpPr>
          <p:cNvPr id="7" name=""/>
          <p:cNvSpPr txBox="1"/>
          <p:nvPr/>
        </p:nvSpPr>
        <p:spPr>
          <a:xfrm>
            <a:off x="685800" y="2228850"/>
            <a:ext cx="5276850" cy="40957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i="1" strike="noStrike" sz="2000" spc="0" u="none" cap="none">
                <a:solidFill>
                  <a:srgbClr val="C8A951">
                    <a:alpha val="100000"/>
                  </a:srgbClr>
                </a:solidFill>
                <a:latin typeface="Calibri"/>
              </a:rPr>
              <a:t><![CDATA[Teaching Guide]]></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Overview]]></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Of the Father's Love Begotten is an English hymn derived from a late-antique Latin poem by Aurelius Prudentius Clemens.]]></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ts central confession is Christological: the Son belongs to God's eternal life, stands before and over creation, enters human history in the incarnation, fulfills the divine purpose announced through Scripture, and receives the worship of the church and the heavenly powers.]]></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hymn is especially valuable because it refuses to isolate Bethlehem from eternity.]]></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Christmas is presented within the larger identity and work of Christ: the one born in human flesh is also the divine Word through whom creation exists.]]></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is gives the hymn an unusual theological scale, moving from preexistence and creation to incarnation, redemption, prophecy, praise, and final doxology.]]></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Theological Reflec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hymn is a sustained confession of the person of Christ.]]></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ts language of the Son's origin in the Father belongs naturally within the classical Christian doctrine of eternal generation: the Son is begotten, not created, and his relation to the Father does not begin with the birth at Bethlehem.]]></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is is why the hymn can move from eternity and creation to incarnation without treating Christ as a creature who first comes into existence in tim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incarnation is equally essential.]]></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eternal Son assumes true human life within history.]]></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Applica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Use the hymn during Advent and Christmas to place the birth of Jesus within the larger biblical story of the eternal Word, creation, incarnation, and redemption.]]></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Pair the hymn with John 1:1-14 when teaching why historic Christianity confesses Christ as both truly divine and truly human.]]></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Let its long historical transmission encourage gratitude for the church's worship across centuries without assuming that every later textual or musical form is identical to the ancient sourc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When singing a modern arrangement, distinguish the public-domain text and plainsong melody from any separately copyrighted harmonization or edition.]]></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Use the hymn's final movement toward praise to show that Christian doctrine about Christ and the Trinity is intended to shape worship, not remain merely intellectual information.]]></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723900" y="723900"/>
            <a:ext cx="7705725" cy="3733800"/>
          </a:xfrm>
          <a:prstGeom prst="rect">
            <a:avLst/>
          </a:prstGeom>
          <a:solidFill>
            <a:srgbClr val="1E3A5F">
              <a:alpha val="100000"/>
            </a:srgbClr>
          </a:solidFill>
          <a:ln w="9525">
            <a:noFill/>
          </a:ln>
        </p:spPr>
        <p:txBody>
          <a:bodyPr vertOverflow="clip" rtlCol="0" anchor="ctr"/>
          <a:lstStyle/>
          <a:p>
            <a:pPr algn="ctr"/>
            <a:r>
              <a:t/>
            </a:r>
          </a:p>
        </p:txBody>
      </p:sp>
      <p:sp>
        <p:nvSpPr>
          <p:cNvPr id="4" name="" descr=""/>
          <p:cNvSpPr/>
          <p:nvPr/>
        </p:nvSpPr>
        <p:spPr>
          <a:xfrm>
            <a:off x="1409700" y="1181100"/>
            <a:ext cx="57150" cy="2676525"/>
          </a:xfrm>
          <a:prstGeom prst="rect">
            <a:avLst/>
          </a:prstGeom>
          <a:solidFill>
            <a:srgbClr val="C8A951">
              <a:alpha val="100000"/>
            </a:srgbClr>
          </a:solidFill>
          <a:ln w="9525">
            <a:noFill/>
          </a:ln>
        </p:spPr>
        <p:txBody>
          <a:bodyPr vertOverflow="clip" rtlCol="0" anchor="ctr"/>
          <a:lstStyle/>
          <a:p>
            <a:pPr algn="ctr"/>
            <a:r>
              <a:t/>
            </a:r>
          </a:p>
        </p:txBody>
      </p:sp>
      <p:sp>
        <p:nvSpPr>
          <p:cNvPr id="5" name=""/>
          <p:cNvSpPr txBox="1"/>
          <p:nvPr/>
        </p:nvSpPr>
        <p:spPr>
          <a:xfrm>
            <a:off x="1752600" y="1181100"/>
            <a:ext cx="5619750" cy="6191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800" spc="0" u="none" cap="none">
                <a:solidFill>
                  <a:srgbClr val="C8A951">
                    <a:alpha val="100000"/>
                  </a:srgbClr>
                </a:solidFill>
                <a:latin typeface="Calibri"/>
              </a:rPr>
              <a:t><![CDATA[Use & Share with Care]]></a:t>
            </a:r>
          </a:p>
        </p:txBody>
      </p:sp>
      <p:sp>
        <p:nvSpPr>
          <p:cNvPr id="6" name=""/>
          <p:cNvSpPr txBox="1"/>
          <p:nvPr/>
        </p:nvSpPr>
        <p:spPr>
          <a:xfrm>
            <a:off x="1752600" y="1933575"/>
            <a:ext cx="5619750" cy="16097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strike="noStrike" sz="1800" spc="0" u="none" cap="none">
                <a:solidFill>
                  <a:srgbClr val="FFFFFF">
                    <a:alpha val="100000"/>
                  </a:srgbClr>
                </a:solidFill>
                <a:latin typeface="Calibri"/>
              </a:rPr>
              <a:t><![CDATA[© HymnInfo.com. Free for personal, church, classroom, and small-group teaching use. Please do not sell, repost, or redistribute as downloadable files without permission.]]></a:t>
            </a:r>
          </a:p>
        </p:txBody>
      </p:sp>
      <p:sp>
        <p:nvSpPr>
          <p:cNvPr id="7"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8"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HymnInfo.com</Company>
  <LinksUpToDate>false</LinksUpToDate>
  <SharedDoc>false</SharedDoc>
  <HyperlinksChanged>false</HyperlinksChanged>
  <AppVersion>12.0000</AppVersion>
  <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HymnInfo.com</dc:creator>
  <cp:lastModifiedBy>HymnInfo.com</cp:lastModifiedBy>
  <dcterms:created xsi:type="dcterms:W3CDTF">2026-10-13T23:17:36Z</dcterms:created>
  <dcterms:modified xsi:type="dcterms:W3CDTF">2026-10-13T23:17:36Z</dcterms:modified>
  <dc:title>Of the Father's Love Begotten Teaching Guide</dc:title>
  <dc:description>Hymn study resource prepared by HymnInfo.com.</dc:description>
  <dc:subject>Hymn study resource</dc:subject>
  <cp:keywords>hymn study, Christian worship, church teaching, HymnInfo</cp:keywords>
  <cp:category/>
  <cp:revision/>
  <cp:contentStatus/>
</cp:coreProperties>
</file>