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erlay_title"/>
          <p:cNvSpPr/>
          <p:nvPr/>
        </p:nvSpPr>
        <p:spPr>
          <a:xfrm>
            <a:off x="594360" y="960120"/>
            <a:ext cx="5989320" cy="4480560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itle"/>
          <p:cNvSpPr txBox="1"/>
          <p:nvPr/>
        </p:nvSpPr>
        <p:spPr>
          <a:xfrm>
            <a:off x="868680" y="1234440"/>
            <a:ext cx="5394960" cy="11430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4200" b="1">
                <a:solidFill>
                  <a:srgbClr val="FFFFFF"/>
                </a:solidFill>
                <a:latin typeface="Aptos Display"/>
              </a:rPr>
              <a:t>When Morning Gilds the Skies</a:t>
            </a:r>
          </a:p>
        </p:txBody>
      </p:sp>
      <p:sp>
        <p:nvSpPr>
          <p:cNvPr id="5" name="subtitle"/>
          <p:cNvSpPr txBox="1"/>
          <p:nvPr/>
        </p:nvSpPr>
        <p:spPr>
          <a:xfrm>
            <a:off x="896112" y="2487168"/>
            <a:ext cx="521208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0">
                <a:solidFill>
                  <a:srgbClr val="F8E3B0"/>
                </a:solidFill>
                <a:latin typeface="Aptos"/>
              </a:rPr>
              <a:t>First line: When morning gilds the skies</a:t>
            </a:r>
          </a:p>
        </p:txBody>
      </p:sp>
      <p:sp>
        <p:nvSpPr>
          <p:cNvPr id="6" name="facts"/>
          <p:cNvSpPr txBox="1"/>
          <p:nvPr/>
        </p:nvSpPr>
        <p:spPr>
          <a:xfrm>
            <a:off x="896112" y="3337560"/>
            <a:ext cx="5212080" cy="7772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600" b="0">
                <a:solidFill>
                  <a:srgbClr val="FDF7E8"/>
                </a:solidFill>
                <a:latin typeface="Aptos"/>
              </a:rPr>
              <a:t>Anonymous German text • Edward Caswall, translator • Joseph Barnby, LAUDES DOMINI • Hebrews 13:15</a:t>
            </a:r>
          </a:p>
        </p:txBody>
      </p:sp>
      <p:sp>
        <p:nvSpPr>
          <p:cNvPr id="7" name="purpose"/>
          <p:cNvSpPr txBox="1"/>
          <p:nvPr/>
        </p:nvSpPr>
        <p:spPr>
          <a:xfrm>
            <a:off x="896112" y="4315968"/>
            <a:ext cx="5212080" cy="47548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A hymn study on continual, Christ-centered praise</a:t>
            </a:r>
          </a:p>
        </p:txBody>
      </p:sp>
      <p:sp>
        <p:nvSpPr>
          <p:cNvPr id="8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Opening Movement: Praise at Dawn</a:t>
            </a:r>
          </a:p>
        </p:txBody>
      </p:sp>
      <p:pic>
        <p:nvPicPr>
          <p:cNvPr id="5" name="Picture 4" descr="visual_1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Dawn becomes a call to worship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hymn begins with the morning sky as an image of renewed mercy and fresh devotion.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first act of the day is not anxiety, hurry, or self-direction, but praise of Christ.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Teaching emphasis: morning worship sets the heart’s direction before the day’s work begins.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Scripture connection: Psalm 113:3 and Psalm 34:1.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Daily Movement: Praise in Work and Prayer</a:t>
            </a:r>
          </a:p>
        </p:txBody>
      </p:sp>
      <p:pic>
        <p:nvPicPr>
          <p:cNvPr id="5" name="Picture 4" descr="visual_4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Worship follows the believer into ordinary life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hymn’s praise is not confined to a church service.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 extends into labor, conversation, prayer, struggle, and the ordinary duties of the day.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Teaching emphasis: praise disciplines the heart to remember Christ in every setting.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Scripture connection: Ephesians 5:19-20 and Hebrews 13:15.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Hardship Movement: Praise When Life Is Heavy</a:t>
            </a:r>
          </a:p>
        </p:txBody>
      </p:sp>
      <p:pic>
        <p:nvPicPr>
          <p:cNvPr id="5" name="Picture 4" descr="visual_6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Continual praise can become costly, honest, and sustaining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hymn does not reserve praise only for easy seasons.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Its repeated acclamation trains worshipers to confess Christ’s worth even when circumstances are difficult.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Teaching emphasis: praise is not denial of pain; it is trust directed toward the living Lord.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Scripture connection: the “sacrifice of praise” in Hebrews 13:15.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Final Movement: Praise in Heaven</a:t>
            </a:r>
          </a:p>
        </p:txBody>
      </p:sp>
      <p:pic>
        <p:nvPicPr>
          <p:cNvPr id="5" name="Picture 4" descr="visual_3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The song stretches from sunrise to everlasting worship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hymn lifts the congregation from present worship toward the praise of eternity.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Its vision is not private spirituality alone, but the church joining the praise of heaven.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Teaching emphasis: worship now is practice for the kingdom that is coming in fullness.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Scripture connection: Revelation 5:12-13.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erlay_section"/>
          <p:cNvSpPr/>
          <p:nvPr/>
        </p:nvSpPr>
        <p:spPr>
          <a:xfrm>
            <a:off x="502920" y="1874519"/>
            <a:ext cx="9052560" cy="1874519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_title"/>
          <p:cNvSpPr txBox="1"/>
          <p:nvPr/>
        </p:nvSpPr>
        <p:spPr>
          <a:xfrm>
            <a:off x="749808" y="2084831"/>
            <a:ext cx="8503920" cy="6858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4200" b="1">
                <a:solidFill>
                  <a:srgbClr val="FFFFFF"/>
                </a:solidFill>
                <a:latin typeface="Aptos Display"/>
              </a:rPr>
              <a:t>Theology and Music</a:t>
            </a:r>
          </a:p>
        </p:txBody>
      </p:sp>
      <p:sp>
        <p:nvSpPr>
          <p:cNvPr id="5" name="section_subtitle"/>
          <p:cNvSpPr txBox="1"/>
          <p:nvPr/>
        </p:nvSpPr>
        <p:spPr>
          <a:xfrm>
            <a:off x="777240" y="2926080"/>
            <a:ext cx="8321040" cy="512064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200" b="0">
                <a:solidFill>
                  <a:srgbClr val="F8E3B0"/>
                </a:solidFill>
                <a:latin typeface="Aptos"/>
              </a:rPr>
              <a:t>A doxological hymn shaped by Christ-centered repetition and bright congregational melody</a:t>
            </a:r>
          </a:p>
        </p:txBody>
      </p:sp>
      <p:sp>
        <p:nvSpPr>
          <p:cNvPr id="6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Theological Themes</a:t>
            </a:r>
          </a:p>
        </p:txBody>
      </p:sp>
      <p:sp>
        <p:nvSpPr>
          <p:cNvPr id="5" name="subtitle"/>
          <p:cNvSpPr txBox="1"/>
          <p:nvPr/>
        </p:nvSpPr>
        <p:spPr>
          <a:xfrm>
            <a:off x="594360" y="932688"/>
            <a:ext cx="1106424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Five themes for teaching and worship planning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94360" y="1572768"/>
            <a:ext cx="11064240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Christ-centered worship: the hymn continually directs praise toward Jesus Christ.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Daily devotion: the whole day is gathered into worship.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Persevering praise: faith keeps singing through change and trouble.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Heavenly hope: earthly song anticipates the worship of the Lamb.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Congregational witness: a church that praises Christ together teaches the gospel by its song.</a:t>
            </a:r>
          </a:p>
        </p:txBody>
      </p:sp>
      <p:sp>
        <p:nvSpPr>
          <p:cNvPr id="7" name="accent_line"/>
          <p:cNvSpPr/>
          <p:nvPr/>
        </p:nvSpPr>
        <p:spPr>
          <a:xfrm>
            <a:off x="594360" y="6190488"/>
            <a:ext cx="11064240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Literary and Musical Observations</a:t>
            </a:r>
          </a:p>
        </p:txBody>
      </p:sp>
      <p:pic>
        <p:nvPicPr>
          <p:cNvPr id="5" name="Picture 4" descr="visual_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The music gives lift to the text’s constant praise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repeated acclamation functions like a sung doxology, easy to remember and hard to forget.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hymn moves outward: morning, daily life, all creation, and heavenly praise.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LAUDES DOMINI has a clear, bright contour that supports joyful congregational singing.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tune works well as an opening hymn, morning hymn, or hymn of general praise.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Pastoral and Worship Use</a:t>
            </a:r>
          </a:p>
        </p:txBody>
      </p:sp>
      <p:pic>
        <p:nvPicPr>
          <p:cNvPr id="5" name="Picture 4" descr="visual_6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Where this hymn can serve the church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Morning worship or an opening hymn of praise.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Eastertide and services focused on the lordship of Christ.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Choir or congregation teaching on daily devotion.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Thanksgiving, testimony, or prayer services that call the church to continual praise.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Pastoral care for believers learning to praise God in ordinary and difficult days.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Teaching Questions</a:t>
            </a:r>
          </a:p>
        </p:txBody>
      </p:sp>
      <p:sp>
        <p:nvSpPr>
          <p:cNvPr id="5" name="subtitle"/>
          <p:cNvSpPr txBox="1"/>
          <p:nvPr/>
        </p:nvSpPr>
        <p:spPr>
          <a:xfrm>
            <a:off x="594360" y="932688"/>
            <a:ext cx="1106424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Use these prompts for class discussion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94360" y="1572768"/>
            <a:ext cx="11064240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What does the hymn teach about the first movement of the heart each day?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How does praise change the way Christians enter work, prayer, and hardship?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Why does the hymn keep returning to Christ rather than to general optimism?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How do Hebrews 13:15 and Revelation 5 deepen the hymn’s meaning?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What habits could help a congregation practice continual praise?</a:t>
            </a:r>
          </a:p>
        </p:txBody>
      </p:sp>
      <p:sp>
        <p:nvSpPr>
          <p:cNvPr id="7" name="accent_line"/>
          <p:cNvSpPr/>
          <p:nvPr/>
        </p:nvSpPr>
        <p:spPr>
          <a:xfrm>
            <a:off x="594360" y="6190488"/>
            <a:ext cx="11064240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Practice: A Week of Continual Praise</a:t>
            </a:r>
          </a:p>
        </p:txBody>
      </p:sp>
      <p:pic>
        <p:nvPicPr>
          <p:cNvPr id="5" name="Picture 4" descr="visual_1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Moving from lesson to habit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Morning: begin with a sentence of praise before checking messages or starting tasks.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Workday: pause once to name Christ’s faithfulness in the middle of ordinary duty.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Hardship: turn one anxious thought into a short prayer of trust.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Evening: close the day by thanking Christ for one evidence of grace.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Sunday: sing with the congregation as a rehearsal for heavenly worship.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slide_title"/>
          <p:cNvSpPr txBox="1"/>
          <p:nvPr/>
        </p:nvSpPr>
        <p:spPr>
          <a:xfrm>
            <a:off x="502920" y="384048"/>
            <a:ext cx="1042416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3200" b="1">
                <a:solidFill>
                  <a:srgbClr val="182640"/>
                </a:solidFill>
                <a:latin typeface="Aptos Display"/>
              </a:rPr>
              <a:t>Teaching Aim</a:t>
            </a:r>
          </a:p>
        </p:txBody>
      </p:sp>
      <p:sp>
        <p:nvSpPr>
          <p:cNvPr id="4" name="card"/>
          <p:cNvSpPr/>
          <p:nvPr/>
        </p:nvSpPr>
        <p:spPr>
          <a:xfrm>
            <a:off x="777240" y="1417320"/>
            <a:ext cx="2788920" cy="4069080"/>
          </a:xfrm>
          <a:prstGeom prst="rect">
            <a:avLst/>
          </a:prstGeom>
          <a:solidFill>
            <a:srgbClr val="FFFFFF"/>
          </a:solidFill>
          <a:ln>
            <a:solidFill>
              <a:srgbClr val="D8A4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ecor_icon"/>
          <p:cNvSpPr/>
          <p:nvPr/>
        </p:nvSpPr>
        <p:spPr>
          <a:xfrm>
            <a:off x="1737360" y="1691640"/>
            <a:ext cx="868680" cy="868680"/>
          </a:xfrm>
          <a:prstGeom prst="ellipse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ecor_letter"/>
          <p:cNvSpPr txBox="1"/>
          <p:nvPr/>
        </p:nvSpPr>
        <p:spPr>
          <a:xfrm>
            <a:off x="1874519" y="1847088"/>
            <a:ext cx="548640" cy="2743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1800" b="1">
                <a:solidFill>
                  <a:srgbClr val="182640"/>
                </a:solidFill>
                <a:latin typeface="Aptos"/>
              </a:rPr>
              <a:t>U</a:t>
            </a:r>
          </a:p>
        </p:txBody>
      </p:sp>
      <p:sp>
        <p:nvSpPr>
          <p:cNvPr id="7" name="head0"/>
          <p:cNvSpPr txBox="1"/>
          <p:nvPr/>
        </p:nvSpPr>
        <p:spPr>
          <a:xfrm>
            <a:off x="1033271" y="2788920"/>
            <a:ext cx="2286000" cy="4114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2200" b="1">
                <a:solidFill>
                  <a:srgbClr val="182640"/>
                </a:solidFill>
                <a:latin typeface="Aptos"/>
              </a:rPr>
              <a:t>Understand</a:t>
            </a:r>
          </a:p>
        </p:txBody>
      </p:sp>
      <p:sp>
        <p:nvSpPr>
          <p:cNvPr id="8" name="body0"/>
          <p:cNvSpPr txBox="1"/>
          <p:nvPr/>
        </p:nvSpPr>
        <p:spPr>
          <a:xfrm>
            <a:off x="1097280" y="3364992"/>
            <a:ext cx="2148840" cy="11887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1600" b="0">
                <a:solidFill>
                  <a:srgbClr val="221F1B"/>
                </a:solidFill>
                <a:latin typeface="Aptos"/>
              </a:rPr>
              <a:t>How this hymn gathers the whole day into praise of Christ.</a:t>
            </a:r>
          </a:p>
        </p:txBody>
      </p:sp>
      <p:sp>
        <p:nvSpPr>
          <p:cNvPr id="9" name="card"/>
          <p:cNvSpPr/>
          <p:nvPr/>
        </p:nvSpPr>
        <p:spPr>
          <a:xfrm>
            <a:off x="4251960" y="1417320"/>
            <a:ext cx="2788920" cy="4069080"/>
          </a:xfrm>
          <a:prstGeom prst="rect">
            <a:avLst/>
          </a:prstGeom>
          <a:solidFill>
            <a:srgbClr val="FFFFFF"/>
          </a:solidFill>
          <a:ln>
            <a:solidFill>
              <a:srgbClr val="D8A4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ecor_icon"/>
          <p:cNvSpPr/>
          <p:nvPr/>
        </p:nvSpPr>
        <p:spPr>
          <a:xfrm>
            <a:off x="5212080" y="1691640"/>
            <a:ext cx="868680" cy="868680"/>
          </a:xfrm>
          <a:prstGeom prst="ellipse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ecor_letter"/>
          <p:cNvSpPr txBox="1"/>
          <p:nvPr/>
        </p:nvSpPr>
        <p:spPr>
          <a:xfrm>
            <a:off x="5349240" y="1847088"/>
            <a:ext cx="548640" cy="2743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1800" b="1">
                <a:solidFill>
                  <a:srgbClr val="182640"/>
                </a:solidFill>
                <a:latin typeface="Aptos"/>
              </a:rPr>
              <a:t>F</a:t>
            </a:r>
          </a:p>
        </p:txBody>
      </p:sp>
      <p:sp>
        <p:nvSpPr>
          <p:cNvPr id="12" name="head1"/>
          <p:cNvSpPr txBox="1"/>
          <p:nvPr/>
        </p:nvSpPr>
        <p:spPr>
          <a:xfrm>
            <a:off x="4507992" y="2788920"/>
            <a:ext cx="2286000" cy="4114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2200" b="1">
                <a:solidFill>
                  <a:srgbClr val="182640"/>
                </a:solidFill>
                <a:latin typeface="Aptos"/>
              </a:rPr>
              <a:t>Feel</a:t>
            </a:r>
          </a:p>
        </p:txBody>
      </p:sp>
      <p:sp>
        <p:nvSpPr>
          <p:cNvPr id="13" name="body1"/>
          <p:cNvSpPr txBox="1"/>
          <p:nvPr/>
        </p:nvSpPr>
        <p:spPr>
          <a:xfrm>
            <a:off x="4572000" y="3364992"/>
            <a:ext cx="2148840" cy="11887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1600" b="0">
                <a:solidFill>
                  <a:srgbClr val="221F1B"/>
                </a:solidFill>
                <a:latin typeface="Aptos"/>
              </a:rPr>
              <a:t>The gladness and steadiness of worship rooted in Jesus.</a:t>
            </a:r>
          </a:p>
        </p:txBody>
      </p:sp>
      <p:sp>
        <p:nvSpPr>
          <p:cNvPr id="14" name="card"/>
          <p:cNvSpPr/>
          <p:nvPr/>
        </p:nvSpPr>
        <p:spPr>
          <a:xfrm>
            <a:off x="7726679" y="1417320"/>
            <a:ext cx="2788920" cy="4069080"/>
          </a:xfrm>
          <a:prstGeom prst="rect">
            <a:avLst/>
          </a:prstGeom>
          <a:solidFill>
            <a:srgbClr val="FFFFFF"/>
          </a:solidFill>
          <a:ln>
            <a:solidFill>
              <a:srgbClr val="D8A4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decor_icon"/>
          <p:cNvSpPr/>
          <p:nvPr/>
        </p:nvSpPr>
        <p:spPr>
          <a:xfrm>
            <a:off x="8686800" y="1691640"/>
            <a:ext cx="868680" cy="868680"/>
          </a:xfrm>
          <a:prstGeom prst="ellipse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ecor_letter"/>
          <p:cNvSpPr txBox="1"/>
          <p:nvPr/>
        </p:nvSpPr>
        <p:spPr>
          <a:xfrm>
            <a:off x="8823959" y="1847088"/>
            <a:ext cx="548640" cy="2743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1800" b="1">
                <a:solidFill>
                  <a:srgbClr val="182640"/>
                </a:solidFill>
                <a:latin typeface="Aptos"/>
              </a:rPr>
              <a:t>P</a:t>
            </a:r>
          </a:p>
        </p:txBody>
      </p:sp>
      <p:sp>
        <p:nvSpPr>
          <p:cNvPr id="17" name="head2"/>
          <p:cNvSpPr txBox="1"/>
          <p:nvPr/>
        </p:nvSpPr>
        <p:spPr>
          <a:xfrm>
            <a:off x="7982711" y="2788920"/>
            <a:ext cx="2286000" cy="4114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2200" b="1">
                <a:solidFill>
                  <a:srgbClr val="182640"/>
                </a:solidFill>
                <a:latin typeface="Aptos"/>
              </a:rPr>
              <a:t>Practice</a:t>
            </a:r>
          </a:p>
        </p:txBody>
      </p:sp>
      <p:sp>
        <p:nvSpPr>
          <p:cNvPr id="18" name="body2"/>
          <p:cNvSpPr txBox="1"/>
          <p:nvPr/>
        </p:nvSpPr>
        <p:spPr>
          <a:xfrm>
            <a:off x="8046719" y="3364992"/>
            <a:ext cx="2148840" cy="11887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1600" b="0">
                <a:solidFill>
                  <a:srgbClr val="221F1B"/>
                </a:solidFill>
                <a:latin typeface="Aptos"/>
              </a:rPr>
              <a:t>Begin, continue, and end the day with Christ-centered praise.</a:t>
            </a:r>
          </a:p>
        </p:txBody>
      </p:sp>
      <p:sp>
        <p:nvSpPr>
          <p:cNvPr id="1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Suggested Lesson Flow</a:t>
            </a:r>
          </a:p>
        </p:txBody>
      </p:sp>
      <p:sp>
        <p:nvSpPr>
          <p:cNvPr id="5" name="subtitle"/>
          <p:cNvSpPr txBox="1"/>
          <p:nvPr/>
        </p:nvSpPr>
        <p:spPr>
          <a:xfrm>
            <a:off x="594360" y="932688"/>
            <a:ext cx="1106424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Flexible teaching plans for different settings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94360" y="1572768"/>
            <a:ext cx="11064240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30 minutes: open with Psalm 113:3; teach hymn identity; discuss daily praise; close with prayer.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60 minutes: add historical background, Scripture comparison, hymn movement, musical notes, and group application.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Choir rehearsal: teach the text’s movement first, then sing LAUDES DOMINI with clear energy and reverence.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Worship planning: pair the hymn with a call to worship, morning prayer, or Revelation 5 reading.</a:t>
            </a:r>
          </a:p>
        </p:txBody>
      </p:sp>
      <p:sp>
        <p:nvSpPr>
          <p:cNvPr id="7" name="accent_line"/>
          <p:cNvSpPr/>
          <p:nvPr/>
        </p:nvSpPr>
        <p:spPr>
          <a:xfrm>
            <a:off x="594360" y="6190488"/>
            <a:ext cx="11064240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erlay_section"/>
          <p:cNvSpPr/>
          <p:nvPr/>
        </p:nvSpPr>
        <p:spPr>
          <a:xfrm>
            <a:off x="502920" y="1874519"/>
            <a:ext cx="9052560" cy="1874519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_title"/>
          <p:cNvSpPr txBox="1"/>
          <p:nvPr/>
        </p:nvSpPr>
        <p:spPr>
          <a:xfrm>
            <a:off x="749808" y="2084831"/>
            <a:ext cx="8503920" cy="6858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4200" b="1">
                <a:solidFill>
                  <a:srgbClr val="FFFFFF"/>
                </a:solidFill>
                <a:latin typeface="Aptos Display"/>
              </a:rPr>
              <a:t>Closing Summary and Prayer</a:t>
            </a:r>
          </a:p>
        </p:txBody>
      </p:sp>
      <p:sp>
        <p:nvSpPr>
          <p:cNvPr id="5" name="section_subtitle"/>
          <p:cNvSpPr txBox="1"/>
          <p:nvPr/>
        </p:nvSpPr>
        <p:spPr>
          <a:xfrm>
            <a:off x="777240" y="2926080"/>
            <a:ext cx="8321040" cy="512064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200" b="0">
                <a:solidFill>
                  <a:srgbClr val="F8E3B0"/>
                </a:solidFill>
                <a:latin typeface="Aptos"/>
              </a:rPr>
              <a:t>Let morning praise become whole-life worship, and let earthly song anticipate heaven</a:t>
            </a:r>
          </a:p>
        </p:txBody>
      </p:sp>
      <p:sp>
        <p:nvSpPr>
          <p:cNvPr id="6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Closing Summary</a:t>
            </a:r>
          </a:p>
        </p:txBody>
      </p:sp>
      <p:pic>
        <p:nvPicPr>
          <p:cNvPr id="5" name="Picture 4" descr="visual_4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From dawn to eternity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This hymn teaches the church to praise Christ at the beginning of the day and through every hour that follows.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Its repeated center is not mood, culture, or circumstance, but the worthiness of Jesus Christ.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congregation that sings it learns to join daily devotion with the endless praise of heaven.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Prayer: Lord Jesus Christ, receive our praise in the morning, sustain it through the day, and bring it to fullness in your kingdom. Amen.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6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erlay"/>
          <p:cNvSpPr/>
          <p:nvPr/>
        </p:nvSpPr>
        <p:spPr>
          <a:xfrm>
            <a:off x="914400" y="1188720"/>
            <a:ext cx="10287000" cy="4206240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itle"/>
          <p:cNvSpPr txBox="1"/>
          <p:nvPr/>
        </p:nvSpPr>
        <p:spPr>
          <a:xfrm>
            <a:off x="1234440" y="1627632"/>
            <a:ext cx="9601200" cy="5486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  <a:latin typeface="Aptos Display"/>
              </a:rPr>
              <a:t>For Church Teaching Use</a:t>
            </a:r>
          </a:p>
        </p:txBody>
      </p:sp>
      <p:sp>
        <p:nvSpPr>
          <p:cNvPr id="5" name="notice"/>
          <p:cNvSpPr txBox="1"/>
          <p:nvPr/>
        </p:nvSpPr>
        <p:spPr>
          <a:xfrm>
            <a:off x="1600200" y="2743200"/>
            <a:ext cx="8961120" cy="12344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/>
            <a:r>
              <a:rPr sz="2000" b="0">
                <a:solidFill>
                  <a:srgbClr val="FDF7E8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6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Hymn Identity</a:t>
            </a:r>
          </a:p>
        </p:txBody>
      </p:sp>
      <p:pic>
        <p:nvPicPr>
          <p:cNvPr id="5" name="Picture 4" descr="visual_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A hymn of praise from dawn to eternity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Text: anonymous German devotional hymn, translated into English by Edward Caswall.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Later hymnals sometimes include revisions or a stanza associated with Robert Bridges.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Tune: LAUDES DOMINI by Joseph Barnby, a bright congregational tune written for this text.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Meter: usually printed as 6.6.6.6.6.6, with some hymnal variation.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Historical Background</a:t>
            </a:r>
          </a:p>
        </p:txBody>
      </p:sp>
      <p:pic>
        <p:nvPicPr>
          <p:cNvPr id="5" name="Picture 4" descr="visual_4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German devotion, English translation, and Victorian congregational song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German text is associated with the early nineteenth century and printed in a Catholic hymnal in Würzburg in 1828.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Caswall’s English translation carried the hymn into English-language congregational worship.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Barnby’s LAUDES DOMINI appeared with the text in the 1868 Appendix to Hymns Ancient and Modern.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Different hymnals select and arrange stanzas in slightly different ways, but the central praise remains clear.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Why This Hymn Matters Today</a:t>
            </a:r>
          </a:p>
        </p:txBody>
      </p:sp>
      <p:pic>
        <p:nvPicPr>
          <p:cNvPr id="5" name="Picture 4" descr="visual_5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A sturdy song for daily worship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 teaches the church to begin the day by turning attention to Christ.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 gives believers a short, memorable pattern of praise for work, prayer, hardship, and worship.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 reminds congregations that earthly praise joins the worship of heaven.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It helps worship leaders place Christ at the center of morning praise and opening worship.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erlay_section"/>
          <p:cNvSpPr/>
          <p:nvPr/>
        </p:nvSpPr>
        <p:spPr>
          <a:xfrm>
            <a:off x="502920" y="1874519"/>
            <a:ext cx="9052560" cy="1874519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_title"/>
          <p:cNvSpPr txBox="1"/>
          <p:nvPr/>
        </p:nvSpPr>
        <p:spPr>
          <a:xfrm>
            <a:off x="749808" y="2084831"/>
            <a:ext cx="8503920" cy="6858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4200" b="1">
                <a:solidFill>
                  <a:srgbClr val="FFFFFF"/>
                </a:solidFill>
                <a:latin typeface="Aptos Display"/>
              </a:rPr>
              <a:t>Scripture Foundations</a:t>
            </a:r>
          </a:p>
        </p:txBody>
      </p:sp>
      <p:sp>
        <p:nvSpPr>
          <p:cNvPr id="5" name="section_subtitle"/>
          <p:cNvSpPr txBox="1"/>
          <p:nvPr/>
        </p:nvSpPr>
        <p:spPr>
          <a:xfrm>
            <a:off x="777240" y="2926080"/>
            <a:ext cx="8321040" cy="512064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200" b="0">
                <a:solidFill>
                  <a:srgbClr val="F8E3B0"/>
                </a:solidFill>
                <a:latin typeface="Aptos"/>
              </a:rPr>
              <a:t>Continual praise through Christ, from the rising of the sun to heavenly worship</a:t>
            </a:r>
          </a:p>
        </p:txBody>
      </p:sp>
      <p:sp>
        <p:nvSpPr>
          <p:cNvPr id="6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Primary Biblical Foundation</a:t>
            </a:r>
          </a:p>
        </p:txBody>
      </p:sp>
      <p:pic>
        <p:nvPicPr>
          <p:cNvPr id="5" name="Picture 4" descr="visual_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Praise is not only a moment in worship; it is a life offered through Christ.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Hebrews 13:15 calls believers to offer a continual sacrifice of praise through Christ.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Psalm 34:1 gives the voice of daily devotion: God’s praise is to be always in the mouth of his people.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Psalm 113:3 connects the hymn’s morning image with praise from sunrise to sunset.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Ephesians 5:19-20 connects congregational singing with thanksgiving in the name of Christ.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bg_flat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_top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lide_title"/>
          <p:cNvSpPr txBox="1"/>
          <p:nvPr/>
        </p:nvSpPr>
        <p:spPr>
          <a:xfrm>
            <a:off x="502920" y="146304"/>
            <a:ext cx="960120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600" b="1">
                <a:solidFill>
                  <a:srgbClr val="FFFFFF"/>
                </a:solidFill>
                <a:latin typeface="Aptos"/>
              </a:rPr>
              <a:t>The Heavenly Horizon</a:t>
            </a:r>
          </a:p>
        </p:txBody>
      </p:sp>
      <p:pic>
        <p:nvPicPr>
          <p:cNvPr id="5" name="Picture 4" descr="visual_3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676656"/>
            <a:ext cx="3639312" cy="5897880"/>
          </a:xfrm>
          <a:prstGeom prst="rect">
            <a:avLst/>
          </a:prstGeom>
        </p:spPr>
      </p:pic>
      <p:sp>
        <p:nvSpPr>
          <p:cNvPr id="6" name="subtitle"/>
          <p:cNvSpPr txBox="1"/>
          <p:nvPr/>
        </p:nvSpPr>
        <p:spPr>
          <a:xfrm>
            <a:off x="594360" y="932688"/>
            <a:ext cx="77266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1900" b="1">
                <a:solidFill>
                  <a:srgbClr val="182640"/>
                </a:solidFill>
                <a:latin typeface="Aptos"/>
              </a:rPr>
              <a:t>The hymn looks beyond the day to eternal praise</a:t>
            </a:r>
          </a:p>
        </p:txBody>
      </p:sp>
      <p:sp>
        <p:nvSpPr>
          <p:cNvPr id="7" name="body"/>
          <p:cNvSpPr txBox="1"/>
          <p:nvPr/>
        </p:nvSpPr>
        <p:spPr>
          <a:xfrm>
            <a:off x="594360" y="1572768"/>
            <a:ext cx="7726679" cy="443484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Revelation 5 shows the Lamb receiving honor, glory, and blessing from all creation.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hymn moves from morning praise toward the worship of heaven.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Every ordinary act of praise is joined to the larger story of God’s kingdom.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100">
                <a:solidFill>
                  <a:srgbClr val="221F1B"/>
                </a:solidFill>
                <a:latin typeface="Aptos"/>
              </a:rPr>
              <a:t>The church sings now in anticipation of the day when every creature gives glory to God and the Lamb.</a:t>
            </a:r>
          </a:p>
        </p:txBody>
      </p:sp>
      <p:sp>
        <p:nvSpPr>
          <p:cNvPr id="8" name="accent_line"/>
          <p:cNvSpPr/>
          <p:nvPr/>
        </p:nvSpPr>
        <p:spPr>
          <a:xfrm>
            <a:off x="594360" y="6190488"/>
            <a:ext cx="7726679" cy="45720"/>
          </a:xfrm>
          <a:prstGeom prst="rect">
            <a:avLst/>
          </a:prstGeom>
          <a:solidFill>
            <a:srgbClr val="D8A4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5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erlay_section"/>
          <p:cNvSpPr/>
          <p:nvPr/>
        </p:nvSpPr>
        <p:spPr>
          <a:xfrm>
            <a:off x="502920" y="1874519"/>
            <a:ext cx="9052560" cy="1874519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_title"/>
          <p:cNvSpPr txBox="1"/>
          <p:nvPr/>
        </p:nvSpPr>
        <p:spPr>
          <a:xfrm>
            <a:off x="749808" y="2084831"/>
            <a:ext cx="8503920" cy="6858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4200" b="1">
                <a:solidFill>
                  <a:srgbClr val="FFFFFF"/>
                </a:solidFill>
                <a:latin typeface="Aptos Display"/>
              </a:rPr>
              <a:t>Teaching the Hymn</a:t>
            </a:r>
          </a:p>
        </p:txBody>
      </p:sp>
      <p:sp>
        <p:nvSpPr>
          <p:cNvPr id="5" name="section_subtitle"/>
          <p:cNvSpPr txBox="1"/>
          <p:nvPr/>
        </p:nvSpPr>
        <p:spPr>
          <a:xfrm>
            <a:off x="777240" y="2926080"/>
            <a:ext cx="8321040" cy="512064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2200" b="0">
                <a:solidFill>
                  <a:srgbClr val="F8E3B0"/>
                </a:solidFill>
                <a:latin typeface="Aptos"/>
              </a:rPr>
              <a:t>Trace the movement from morning devotion to whole-life praise</a:t>
            </a:r>
          </a:p>
        </p:txBody>
      </p:sp>
      <p:sp>
        <p:nvSpPr>
          <p:cNvPr id="6" name="footer_bar"/>
          <p:cNvSpPr/>
          <p:nvPr/>
        </p:nvSpPr>
        <p:spPr>
          <a:xfrm>
            <a:off x="0" y="6574536"/>
            <a:ext cx="12191695" cy="283464"/>
          </a:xfrm>
          <a:prstGeom prst="rect">
            <a:avLst/>
          </a:prstGeom>
          <a:solidFill>
            <a:srgbClr val="18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footer"/>
          <p:cNvSpPr txBox="1"/>
          <p:nvPr/>
        </p:nvSpPr>
        <p:spPr>
          <a:xfrm>
            <a:off x="411480" y="6601968"/>
            <a:ext cx="5943600" cy="20116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r>
              <a:rPr sz="800" b="0">
                <a:solidFill>
                  <a:srgbClr val="FDF7E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Morning Gilds the Skies Teaching Guide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