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by inviting participants to hear the hymn as a prayer, not merely a song. Its repeated imperative, “Breathe on me,” expresses dependence on the Spirit for life and holiness.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final stanza is eschatological. The Spirit is the giver of present life and the pledge of perfect life with God.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a summary slide. Pause and ask participants which of the four words speaks most to their current spiritual season.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worship leaders: invite the congregation to sing the first stanza softly and the final stanza with fuller confidence.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are the most actionable points from the JSON. Encourage participants to choose one practice rather than admiring all five.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provides a practical teaching plan for Sunday school, adult class, or devotional group.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End by singing the hymn or reading the first stanza slowly as a prayer of consecration.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slide to separate identity information from devotional reflection. The hymn is Anglican in origin but ecumenical in reception.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provides the interpretive lens for the whole session. The hymn begins inwardly, but never remains inward only.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Avoid overloading historical details. The important teaching point is that a theologian’s reflection became a simple congregational prayer.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the timeline as the theological spine of the hymn. The word “breath” is not decorative; it is biblical theology in miniature.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Read one or two of these passages aloud. John 20 is especially important for connecting breath with the risen Christ.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first stanza is concise discipleship theology: new life leads to reordered loves and embodied obedience.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slide to discuss sanctification. The line “to do and to endure” recognizes both active obedience and patient faithfulness.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Avoid reducing the Spirit to emotion. The fire of God is transforming love that becomes visible in holy life and witness.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breathe_assets/chapel_16x9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960120"/>
            <a:ext cx="7132320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4100" b="1" dirty="0">
                <a:solidFill>
                  <a:srgbClr val="FFF8E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BREATHE ON ME</a:t>
            </a:r>
            <a:endParaRPr lang="en-US" sz="4100" dirty="0"/>
          </a:p>
        </p:txBody>
      </p:sp>
      <p:sp>
        <p:nvSpPr>
          <p:cNvPr id="4" name="Text 1"/>
          <p:cNvSpPr/>
          <p:nvPr/>
        </p:nvSpPr>
        <p:spPr>
          <a:xfrm>
            <a:off x="640080" y="1664208"/>
            <a:ext cx="713232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900" b="1" dirty="0">
                <a:solidFill>
                  <a:srgbClr val="F0C66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BREATH OF GOD</a:t>
            </a:r>
            <a:endParaRPr lang="en-US" sz="3900" dirty="0"/>
          </a:p>
        </p:txBody>
      </p:sp>
      <p:sp>
        <p:nvSpPr>
          <p:cNvPr id="5" name="Text 2"/>
          <p:cNvSpPr/>
          <p:nvPr/>
        </p:nvSpPr>
        <p:spPr>
          <a:xfrm>
            <a:off x="685800" y="2487168"/>
            <a:ext cx="621792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FFF3D6"/>
                </a:solidFill>
              </a:rPr>
              <a:t>A teaching guide on the Holy Spirit, sanctification, and renewal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685800" y="6080760"/>
            <a:ext cx="612648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9D095"/>
                </a:solidFill>
              </a:rPr>
              <a:t>Edwin Hatch • 1878 • commonly sung to TRENTHAM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breathe_assets/still_16x9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347472"/>
            <a:ext cx="713232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8E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Final Stanza — Eternal Life</a:t>
            </a:r>
            <a:endParaRPr lang="en-US" sz="2500" dirty="0"/>
          </a:p>
        </p:txBody>
      </p:sp>
      <p:sp>
        <p:nvSpPr>
          <p:cNvPr id="4" name="Text 1"/>
          <p:cNvSpPr/>
          <p:nvPr/>
        </p:nvSpPr>
        <p:spPr>
          <a:xfrm>
            <a:off x="612648" y="804672"/>
            <a:ext cx="740664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EBD19A"/>
                </a:solidFill>
              </a:rPr>
              <a:t>Renewal that points toward God’s eternity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9738360" y="6473952"/>
            <a:ext cx="1828800" cy="16459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D6C28D"/>
                </a:solidFill>
              </a:rPr>
              <a:t>Breathe on Me Breath of God  •  10</a:t>
            </a:r>
            <a:endParaRPr lang="en-US" sz="750" dirty="0"/>
          </a:p>
        </p:txBody>
      </p:sp>
      <p:sp>
        <p:nvSpPr>
          <p:cNvPr id="6" name="Text 3"/>
          <p:cNvSpPr/>
          <p:nvPr/>
        </p:nvSpPr>
        <p:spPr>
          <a:xfrm>
            <a:off x="960120" y="1417320"/>
            <a:ext cx="9966960" cy="8229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2400" i="1" dirty="0">
                <a:solidFill>
                  <a:srgbClr val="FBE6A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“So shall I never die, but live with Thee the perfect life of Thine eternity.”</a:t>
            </a:r>
            <a:endParaRPr lang="en-US" sz="2400" dirty="0"/>
          </a:p>
        </p:txBody>
      </p:sp>
      <p:sp>
        <p:nvSpPr>
          <p:cNvPr id="7" name="Shape 4"/>
          <p:cNvSpPr/>
          <p:nvPr/>
        </p:nvSpPr>
        <p:spPr>
          <a:xfrm>
            <a:off x="1097280" y="3063240"/>
            <a:ext cx="9601200" cy="1828800"/>
          </a:xfrm>
          <a:prstGeom prst="roundRect">
            <a:avLst>
              <a:gd name="adj" fmla="val 4000"/>
            </a:avLst>
          </a:prstGeom>
          <a:solidFill>
            <a:srgbClr val="271D13">
              <a:alpha val="88000"/>
            </a:srgbClr>
          </a:solidFill>
          <a:ln w="12700">
            <a:solidFill>
              <a:srgbClr val="D6B86A">
                <a:alpha val="3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417320" y="3337560"/>
            <a:ext cx="8915400" cy="12344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r>
              <a:rPr lang="en-US" sz="1600" dirty="0">
                <a:solidFill>
                  <a:srgbClr val="FFF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Spirit’s renewal is not temporary inspiration but participation in God’s life.</a:t>
            </a:r>
            <a:endParaRPr lang="en-US" sz="1600" dirty="0"/>
          </a:p>
          <a:p>
            <a:r>
              <a:rPr lang="en-US" sz="1600" dirty="0">
                <a:solidFill>
                  <a:srgbClr val="FFF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Present sanctification anticipates final communion with God.</a:t>
            </a:r>
            <a:endParaRPr lang="en-US" sz="1600" dirty="0"/>
          </a:p>
          <a:p>
            <a:r>
              <a:rPr lang="en-US" sz="1600" dirty="0">
                <a:solidFill>
                  <a:srgbClr val="FFF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Christian hope is not escape from holiness, but completion in holiness.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breathe_assets/chapel_16x9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347472"/>
            <a:ext cx="713232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8E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Theology in Four Words</a:t>
            </a:r>
            <a:endParaRPr lang="en-US" sz="2500" dirty="0"/>
          </a:p>
        </p:txBody>
      </p:sp>
      <p:sp>
        <p:nvSpPr>
          <p:cNvPr id="4" name="Text 1"/>
          <p:cNvSpPr/>
          <p:nvPr/>
        </p:nvSpPr>
        <p:spPr>
          <a:xfrm>
            <a:off x="612648" y="804672"/>
            <a:ext cx="740664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EBD19A"/>
                </a:solidFill>
              </a:rPr>
              <a:t>Life • Purity • Love • Mission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9738360" y="6473952"/>
            <a:ext cx="1828800" cy="16459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D6C28D"/>
                </a:solidFill>
              </a:rPr>
              <a:t>Breathe on Me Breath of God  •  11</a:t>
            </a:r>
            <a:endParaRPr lang="en-US" sz="750" dirty="0"/>
          </a:p>
        </p:txBody>
      </p:sp>
      <p:sp>
        <p:nvSpPr>
          <p:cNvPr id="6" name="Text 3"/>
          <p:cNvSpPr/>
          <p:nvPr/>
        </p:nvSpPr>
        <p:spPr>
          <a:xfrm>
            <a:off x="868680" y="1828800"/>
            <a:ext cx="2331720" cy="32004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F2C66D"/>
                </a:solidFill>
              </a:rPr>
              <a:t>Life</a:t>
            </a:r>
            <a:endParaRPr lang="en-US" sz="2300" dirty="0"/>
          </a:p>
        </p:txBody>
      </p:sp>
      <p:sp>
        <p:nvSpPr>
          <p:cNvPr id="7" name="Shape 4"/>
          <p:cNvSpPr/>
          <p:nvPr/>
        </p:nvSpPr>
        <p:spPr>
          <a:xfrm>
            <a:off x="1188720" y="2286000"/>
            <a:ext cx="1691640" cy="0"/>
          </a:xfrm>
          <a:prstGeom prst="line">
            <a:avLst/>
          </a:prstGeom>
          <a:noFill/>
          <a:ln w="16510">
            <a:solidFill>
              <a:srgbClr val="D8B45E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14400" y="2606040"/>
            <a:ext cx="2240280" cy="1371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350" dirty="0">
                <a:solidFill>
                  <a:srgbClr val="FFF8E8"/>
                </a:solidFill>
              </a:rPr>
              <a:t>The Spirit gives new life where human strength cannot.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3657600" y="1828800"/>
            <a:ext cx="2331720" cy="32004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F2C66D"/>
                </a:solidFill>
              </a:rPr>
              <a:t>Purity</a:t>
            </a:r>
            <a:endParaRPr lang="en-US" sz="2300" dirty="0"/>
          </a:p>
        </p:txBody>
      </p:sp>
      <p:sp>
        <p:nvSpPr>
          <p:cNvPr id="10" name="Shape 7"/>
          <p:cNvSpPr/>
          <p:nvPr/>
        </p:nvSpPr>
        <p:spPr>
          <a:xfrm>
            <a:off x="3977640" y="2286000"/>
            <a:ext cx="1691640" cy="0"/>
          </a:xfrm>
          <a:prstGeom prst="line">
            <a:avLst/>
          </a:prstGeom>
          <a:noFill/>
          <a:ln w="16510">
            <a:solidFill>
              <a:srgbClr val="D8B45E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3703320" y="2606040"/>
            <a:ext cx="2240280" cy="1371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350" dirty="0">
                <a:solidFill>
                  <a:srgbClr val="FFF8E8"/>
                </a:solidFill>
              </a:rPr>
              <a:t>The Spirit purifies the heart and aligns the will.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446520" y="1828800"/>
            <a:ext cx="2331720" cy="32004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F2C66D"/>
                </a:solidFill>
              </a:rPr>
              <a:t>Love</a:t>
            </a:r>
            <a:endParaRPr lang="en-US" sz="2300" dirty="0"/>
          </a:p>
        </p:txBody>
      </p:sp>
      <p:sp>
        <p:nvSpPr>
          <p:cNvPr id="13" name="Shape 10"/>
          <p:cNvSpPr/>
          <p:nvPr/>
        </p:nvSpPr>
        <p:spPr>
          <a:xfrm>
            <a:off x="6766560" y="2286000"/>
            <a:ext cx="1691640" cy="0"/>
          </a:xfrm>
          <a:prstGeom prst="line">
            <a:avLst/>
          </a:prstGeom>
          <a:noFill/>
          <a:ln w="16510">
            <a:solidFill>
              <a:srgbClr val="D8B45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492240" y="2606040"/>
            <a:ext cx="2240280" cy="1371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350" dirty="0">
                <a:solidFill>
                  <a:srgbClr val="FFF8E8"/>
                </a:solidFill>
              </a:rPr>
              <a:t>The Spirit forms Christlike affection and desire.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9235440" y="1828800"/>
            <a:ext cx="2331720" cy="32004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F2C66D"/>
                </a:solidFill>
              </a:rPr>
              <a:t>Mission</a:t>
            </a:r>
            <a:endParaRPr lang="en-US" sz="2300" dirty="0"/>
          </a:p>
        </p:txBody>
      </p:sp>
      <p:sp>
        <p:nvSpPr>
          <p:cNvPr id="16" name="Shape 13"/>
          <p:cNvSpPr/>
          <p:nvPr/>
        </p:nvSpPr>
        <p:spPr>
          <a:xfrm>
            <a:off x="9555480" y="2286000"/>
            <a:ext cx="1691640" cy="0"/>
          </a:xfrm>
          <a:prstGeom prst="line">
            <a:avLst/>
          </a:prstGeom>
          <a:noFill/>
          <a:ln w="16510">
            <a:solidFill>
              <a:srgbClr val="D8B45E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9281160" y="2606040"/>
            <a:ext cx="2240280" cy="1371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350" dirty="0">
                <a:solidFill>
                  <a:srgbClr val="FFF8E8"/>
                </a:solidFill>
              </a:rPr>
              <a:t>The Spirit sends renewed people into faithful service.</a:t>
            </a:r>
            <a:endParaRPr lang="en-US" sz="13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breathe_assets/group_16x9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347472"/>
            <a:ext cx="713232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8E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Musical &amp; Liturgical Notes</a:t>
            </a:r>
            <a:endParaRPr lang="en-US" sz="2500" dirty="0"/>
          </a:p>
        </p:txBody>
      </p:sp>
      <p:sp>
        <p:nvSpPr>
          <p:cNvPr id="4" name="Text 1"/>
          <p:cNvSpPr/>
          <p:nvPr/>
        </p:nvSpPr>
        <p:spPr>
          <a:xfrm>
            <a:off x="612648" y="804672"/>
            <a:ext cx="740664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EBD19A"/>
                </a:solidFill>
              </a:rPr>
              <a:t>Singing TRENTHAM as prayer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9738360" y="6473952"/>
            <a:ext cx="1828800" cy="16459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D6C28D"/>
                </a:solidFill>
              </a:rPr>
              <a:t>Breathe on Me Breath of God  •  12</a:t>
            </a:r>
            <a:endParaRPr lang="en-US" sz="750" dirty="0"/>
          </a:p>
        </p:txBody>
      </p:sp>
      <p:sp>
        <p:nvSpPr>
          <p:cNvPr id="6" name="Shape 3"/>
          <p:cNvSpPr/>
          <p:nvPr/>
        </p:nvSpPr>
        <p:spPr>
          <a:xfrm>
            <a:off x="777240" y="1234440"/>
            <a:ext cx="5257800" cy="4800600"/>
          </a:xfrm>
          <a:prstGeom prst="roundRect">
            <a:avLst>
              <a:gd name="adj" fmla="val 1524"/>
            </a:avLst>
          </a:prstGeom>
          <a:solidFill>
            <a:srgbClr val="271D13">
              <a:alpha val="93000"/>
            </a:srgbClr>
          </a:solidFill>
          <a:ln w="12700">
            <a:solidFill>
              <a:srgbClr val="D6B86A">
                <a:alpha val="3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051560" y="1536192"/>
            <a:ext cx="4663440" cy="4069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r>
              <a:rPr lang="en-US" sz="1440" dirty="0">
                <a:solidFill>
                  <a:srgbClr val="FFF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Common tune: TRENTHAM by Robert Jackson.</a:t>
            </a:r>
            <a:endParaRPr lang="en-US" sz="1440" dirty="0"/>
          </a:p>
          <a:p>
            <a:r>
              <a:rPr lang="en-US" sz="1440" dirty="0">
                <a:solidFill>
                  <a:srgbClr val="FFF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Gentle, balanced, and contemplative melodic shape.</a:t>
            </a:r>
            <a:endParaRPr lang="en-US" sz="1440" dirty="0"/>
          </a:p>
          <a:p>
            <a:r>
              <a:rPr lang="en-US" sz="1440" dirty="0">
                <a:solidFill>
                  <a:srgbClr val="FFF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sung with reverence and a flowing pulse, not dragged or over-sentimentalized.</a:t>
            </a:r>
            <a:endParaRPr lang="en-US" sz="1440" dirty="0"/>
          </a:p>
          <a:p>
            <a:r>
              <a:rPr lang="en-US" sz="1440" dirty="0">
                <a:solidFill>
                  <a:srgbClr val="FFF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Especially suitable for Pentecost, renewal, retreats, confirmation, and times of dedication.</a:t>
            </a:r>
            <a:endParaRPr lang="en-US" sz="1440" dirty="0"/>
          </a:p>
        </p:txBody>
      </p:sp>
      <p:sp>
        <p:nvSpPr>
          <p:cNvPr id="8" name="Shape 5"/>
          <p:cNvSpPr/>
          <p:nvPr/>
        </p:nvSpPr>
        <p:spPr>
          <a:xfrm>
            <a:off x="6419088" y="2148840"/>
            <a:ext cx="54864" cy="141732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583680" y="2194560"/>
            <a:ext cx="4114800" cy="12344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700" i="1" dirty="0">
                <a:solidFill>
                  <a:srgbClr val="FFF8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music should leave room for prayerful breathing.</a:t>
            </a:r>
            <a:endParaRPr lang="en-US" sz="17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breathe_assets/group_16x9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347472"/>
            <a:ext cx="713232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8E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Pastoral Application</a:t>
            </a:r>
            <a:endParaRPr lang="en-US" sz="2500" dirty="0"/>
          </a:p>
        </p:txBody>
      </p:sp>
      <p:sp>
        <p:nvSpPr>
          <p:cNvPr id="4" name="Text 1"/>
          <p:cNvSpPr/>
          <p:nvPr/>
        </p:nvSpPr>
        <p:spPr>
          <a:xfrm>
            <a:off x="612648" y="804672"/>
            <a:ext cx="740664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EBD19A"/>
                </a:solidFill>
              </a:rPr>
              <a:t>From hymn study to Spirit-shaped living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9738360" y="6473952"/>
            <a:ext cx="1828800" cy="16459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D6C28D"/>
                </a:solidFill>
              </a:rPr>
              <a:t>Breathe on Me Breath of God  •  13</a:t>
            </a:r>
            <a:endParaRPr lang="en-US" sz="750" dirty="0"/>
          </a:p>
        </p:txBody>
      </p:sp>
      <p:sp>
        <p:nvSpPr>
          <p:cNvPr id="6" name="Shape 3"/>
          <p:cNvSpPr/>
          <p:nvPr/>
        </p:nvSpPr>
        <p:spPr>
          <a:xfrm>
            <a:off x="822960" y="1161288"/>
            <a:ext cx="10607040" cy="5074920"/>
          </a:xfrm>
          <a:prstGeom prst="roundRect">
            <a:avLst>
              <a:gd name="adj" fmla="val 1441"/>
            </a:avLst>
          </a:prstGeom>
          <a:solidFill>
            <a:srgbClr val="271D13">
              <a:alpha val="94000"/>
            </a:srgbClr>
          </a:solidFill>
          <a:ln w="12700">
            <a:solidFill>
              <a:srgbClr val="D6B86A">
                <a:alpha val="3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143000" y="1508760"/>
            <a:ext cx="9875520" cy="43434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r>
              <a:rPr lang="en-US" sz="1600" dirty="0">
                <a:solidFill>
                  <a:srgbClr val="FFF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Begin each day by inviting the Spirit to shape your thoughts, desires, and actions.</a:t>
            </a:r>
            <a:endParaRPr lang="en-US" sz="1600" dirty="0"/>
          </a:p>
          <a:p>
            <a:r>
              <a:rPr lang="en-US" sz="1600" dirty="0">
                <a:solidFill>
                  <a:srgbClr val="FFF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 areas that need renewal rather than hiding them behind religious busyness.</a:t>
            </a:r>
            <a:endParaRPr lang="en-US" sz="1600" dirty="0"/>
          </a:p>
          <a:p>
            <a:r>
              <a:rPr lang="en-US" sz="1600" dirty="0">
                <a:solidFill>
                  <a:srgbClr val="FFF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Practice Scripture meditation and worship as attentiveness to the Spirit.</a:t>
            </a:r>
            <a:endParaRPr lang="en-US" sz="1600" dirty="0"/>
          </a:p>
          <a:p>
            <a:r>
              <a:rPr lang="en-US" sz="1600" dirty="0">
                <a:solidFill>
                  <a:srgbClr val="FFF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how inward renewal should become outward service and witness.</a:t>
            </a:r>
            <a:endParaRPr lang="en-US" sz="1600" dirty="0"/>
          </a:p>
          <a:p>
            <a:r>
              <a:rPr lang="en-US" sz="1600" dirty="0">
                <a:solidFill>
                  <a:srgbClr val="FFF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Pray corporately for renewed spiritual vitality in the church.</a:t>
            </a:r>
            <a:endParaRPr lang="en-US" sz="1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breathe_assets/still_16x9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347472"/>
            <a:ext cx="713232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8E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Suggested Teaching Flow</a:t>
            </a:r>
            <a:endParaRPr lang="en-US" sz="2500" dirty="0"/>
          </a:p>
        </p:txBody>
      </p:sp>
      <p:sp>
        <p:nvSpPr>
          <p:cNvPr id="4" name="Text 1"/>
          <p:cNvSpPr/>
          <p:nvPr/>
        </p:nvSpPr>
        <p:spPr>
          <a:xfrm>
            <a:off x="612648" y="804672"/>
            <a:ext cx="740664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EBD19A"/>
                </a:solidFill>
              </a:rPr>
              <a:t>60-minute guide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9738360" y="6473952"/>
            <a:ext cx="1828800" cy="16459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D6C28D"/>
                </a:solidFill>
              </a:rPr>
              <a:t>Breathe on Me Breath of God  •  14</a:t>
            </a:r>
            <a:endParaRPr lang="en-US" sz="750" dirty="0"/>
          </a:p>
        </p:txBody>
      </p:sp>
      <p:sp>
        <p:nvSpPr>
          <p:cNvPr id="6" name="Shape 3"/>
          <p:cNvSpPr/>
          <p:nvPr/>
        </p:nvSpPr>
        <p:spPr>
          <a:xfrm>
            <a:off x="914400" y="1170432"/>
            <a:ext cx="10012680" cy="5166360"/>
          </a:xfrm>
          <a:prstGeom prst="roundRect">
            <a:avLst>
              <a:gd name="adj" fmla="val 1416"/>
            </a:avLst>
          </a:prstGeom>
          <a:solidFill>
            <a:srgbClr val="271D13">
              <a:alpha val="94000"/>
            </a:srgbClr>
          </a:solidFill>
          <a:ln w="12700">
            <a:solidFill>
              <a:srgbClr val="D6B86A">
                <a:alpha val="3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280160" y="1463040"/>
            <a:ext cx="9235440" cy="45262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r>
              <a:rPr lang="en-US" sz="1540" dirty="0">
                <a:solidFill>
                  <a:srgbClr val="FFF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— Opening prayer and hymn title reflection</a:t>
            </a:r>
            <a:endParaRPr lang="en-US" sz="1540" dirty="0"/>
          </a:p>
          <a:p>
            <a:r>
              <a:rPr lang="en-US" sz="1540" dirty="0">
                <a:solidFill>
                  <a:srgbClr val="FFF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— Historical background and hymn identity</a:t>
            </a:r>
            <a:endParaRPr lang="en-US" sz="1540" dirty="0"/>
          </a:p>
          <a:p>
            <a:r>
              <a:rPr lang="en-US" sz="1540" dirty="0">
                <a:solidFill>
                  <a:srgbClr val="FFF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15 min — Biblical breath motif: Genesis, Ezekiel, John, Acts</a:t>
            </a:r>
            <a:endParaRPr lang="en-US" sz="1540" dirty="0"/>
          </a:p>
          <a:p>
            <a:r>
              <a:rPr lang="en-US" sz="1540" dirty="0">
                <a:solidFill>
                  <a:srgbClr val="FFF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15 min — Stanza-by-stanza theological study</a:t>
            </a:r>
            <a:endParaRPr lang="en-US" sz="1540" dirty="0"/>
          </a:p>
          <a:p>
            <a:r>
              <a:rPr lang="en-US" sz="1540" dirty="0">
                <a:solidFill>
                  <a:srgbClr val="FFF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— Discussion and personal application</a:t>
            </a:r>
            <a:endParaRPr lang="en-US" sz="1540" dirty="0"/>
          </a:p>
          <a:p>
            <a:r>
              <a:rPr lang="en-US" sz="1540" dirty="0">
                <a:solidFill>
                  <a:srgbClr val="FFF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— Closing prayer: “Breathe on me, Breath of God”</a:t>
            </a:r>
            <a:endParaRPr lang="en-US" sz="154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breathe_assets/chapel_16x9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347472"/>
            <a:ext cx="713232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8E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Closing Prayer</a:t>
            </a:r>
            <a:endParaRPr lang="en-US" sz="2500" dirty="0"/>
          </a:p>
        </p:txBody>
      </p:sp>
      <p:sp>
        <p:nvSpPr>
          <p:cNvPr id="4" name="Text 1"/>
          <p:cNvSpPr/>
          <p:nvPr/>
        </p:nvSpPr>
        <p:spPr>
          <a:xfrm>
            <a:off x="612648" y="804672"/>
            <a:ext cx="740664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EBD19A"/>
                </a:solidFill>
              </a:rPr>
              <a:t>A hymn to be prayed as well as sung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9738360" y="6473952"/>
            <a:ext cx="1828800" cy="16459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D6C28D"/>
                </a:solidFill>
              </a:rPr>
              <a:t>Breathe on Me Breath of God  •  15</a:t>
            </a:r>
            <a:endParaRPr lang="en-US" sz="750" dirty="0"/>
          </a:p>
        </p:txBody>
      </p:sp>
      <p:sp>
        <p:nvSpPr>
          <p:cNvPr id="6" name="Text 3"/>
          <p:cNvSpPr/>
          <p:nvPr/>
        </p:nvSpPr>
        <p:spPr>
          <a:xfrm>
            <a:off x="1188720" y="1554480"/>
            <a:ext cx="9692640" cy="21031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2700" i="1" dirty="0">
                <a:solidFill>
                  <a:srgbClr val="FFF8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Breathe on us, Breath of God.</a:t>
            </a:r>
            <a:endParaRPr lang="en-US" sz="2700" dirty="0"/>
          </a:p>
          <a:p>
            <a:pPr algn="ctr" indent="0" marL="0">
              <a:buNone/>
            </a:pPr>
            <a:r>
              <a:rPr lang="en-US" sz="2700" i="1" dirty="0">
                <a:solidFill>
                  <a:srgbClr val="FFF8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Fill us with life anew.</a:t>
            </a:r>
            <a:endParaRPr lang="en-US" sz="2700" dirty="0"/>
          </a:p>
          <a:p>
            <a:pPr algn="ctr" indent="0" marL="0">
              <a:buNone/>
            </a:pPr>
            <a:r>
              <a:rPr lang="en-US" sz="2700" i="1" dirty="0">
                <a:solidFill>
                  <a:srgbClr val="FFF8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Teach us to love what You love,</a:t>
            </a:r>
            <a:endParaRPr lang="en-US" sz="2700" dirty="0"/>
          </a:p>
          <a:p>
            <a:pPr algn="ctr" indent="0" marL="0">
              <a:buNone/>
            </a:pPr>
            <a:r>
              <a:rPr lang="en-US" sz="2700" i="1" dirty="0">
                <a:solidFill>
                  <a:srgbClr val="FFF8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and to do what You would do.</a:t>
            </a:r>
            <a:endParaRPr lang="en-US" sz="2700" dirty="0"/>
          </a:p>
        </p:txBody>
      </p:sp>
      <p:sp>
        <p:nvSpPr>
          <p:cNvPr id="7" name="Text 4"/>
          <p:cNvSpPr/>
          <p:nvPr/>
        </p:nvSpPr>
        <p:spPr>
          <a:xfrm>
            <a:off x="5212080" y="4251960"/>
            <a:ext cx="182880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2C66D"/>
                </a:solidFill>
              </a:rPr>
              <a:t>Amen.</a:t>
            </a: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breathe_assets/still_16x9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347472"/>
            <a:ext cx="713232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8E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Hymn at a Glance</a:t>
            </a:r>
            <a:endParaRPr lang="en-US" sz="2500" dirty="0"/>
          </a:p>
        </p:txBody>
      </p:sp>
      <p:sp>
        <p:nvSpPr>
          <p:cNvPr id="4" name="Text 1"/>
          <p:cNvSpPr/>
          <p:nvPr/>
        </p:nvSpPr>
        <p:spPr>
          <a:xfrm>
            <a:off x="612648" y="804672"/>
            <a:ext cx="740664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EBD19A"/>
                </a:solidFill>
              </a:rPr>
              <a:t>Identity, voices, and core emphasis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9738360" y="6473952"/>
            <a:ext cx="1828800" cy="16459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D6C28D"/>
                </a:solidFill>
              </a:rPr>
              <a:t>Breathe on Me Breath of God  •  2</a:t>
            </a:r>
            <a:endParaRPr lang="en-US" sz="750" dirty="0"/>
          </a:p>
        </p:txBody>
      </p:sp>
      <p:sp>
        <p:nvSpPr>
          <p:cNvPr id="6" name="Shape 3"/>
          <p:cNvSpPr/>
          <p:nvPr/>
        </p:nvSpPr>
        <p:spPr>
          <a:xfrm>
            <a:off x="594360" y="1261872"/>
            <a:ext cx="4754880" cy="4297680"/>
          </a:xfrm>
          <a:prstGeom prst="roundRect">
            <a:avLst>
              <a:gd name="adj" fmla="val 1702"/>
            </a:avLst>
          </a:prstGeom>
          <a:solidFill>
            <a:srgbClr val="271D13">
              <a:alpha val="92000"/>
            </a:srgbClr>
          </a:solidFill>
          <a:ln w="12700">
            <a:solidFill>
              <a:srgbClr val="D6B86A">
                <a:alpha val="3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22960" y="1508760"/>
            <a:ext cx="4297680" cy="3749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FFF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First line: Breathe on me breath of God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FFF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Year: 1878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FFF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Text: Edwin Hatch (1835-1889)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FFF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Tune: TRENTHAM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FFF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Composer: Robert Jackson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FFF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Primary themes: Holy Spirit, sanctification, holiness, prayer, Pentecost, mission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5824728" y="1828800"/>
            <a:ext cx="54864" cy="210312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989320" y="1874520"/>
            <a:ext cx="5029200" cy="19202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700" i="1" dirty="0">
                <a:solidFill>
                  <a:srgbClr val="FFF8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hymn that asks God not merely to improve our behavior, but to breathe new life into the whole person.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breathe_assets/chapel_16x9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347472"/>
            <a:ext cx="713232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8E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Teaching Thesis</a:t>
            </a:r>
            <a:endParaRPr lang="en-US" sz="2500" dirty="0"/>
          </a:p>
        </p:txBody>
      </p:sp>
      <p:sp>
        <p:nvSpPr>
          <p:cNvPr id="4" name="Text 1"/>
          <p:cNvSpPr/>
          <p:nvPr/>
        </p:nvSpPr>
        <p:spPr>
          <a:xfrm>
            <a:off x="612648" y="804672"/>
            <a:ext cx="740664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EBD19A"/>
                </a:solidFill>
              </a:rPr>
              <a:t>The inner life before outward action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9738360" y="6473952"/>
            <a:ext cx="1828800" cy="16459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D6C28D"/>
                </a:solidFill>
              </a:rPr>
              <a:t>Breathe on Me Breath of God  •  3</a:t>
            </a:r>
            <a:endParaRPr lang="en-US" sz="750" dirty="0"/>
          </a:p>
        </p:txBody>
      </p:sp>
      <p:sp>
        <p:nvSpPr>
          <p:cNvPr id="6" name="Text 3"/>
          <p:cNvSpPr/>
          <p:nvPr/>
        </p:nvSpPr>
        <p:spPr>
          <a:xfrm>
            <a:off x="914400" y="1508760"/>
            <a:ext cx="9509760" cy="15544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FFF8E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Spirit renews the believer from within so that love, obedience, holiness, and mission become the fruit of God’s life in us.</a:t>
            </a:r>
            <a:endParaRPr lang="en-US" sz="2900" dirty="0"/>
          </a:p>
        </p:txBody>
      </p:sp>
      <p:sp>
        <p:nvSpPr>
          <p:cNvPr id="7" name="Shape 4"/>
          <p:cNvSpPr/>
          <p:nvPr/>
        </p:nvSpPr>
        <p:spPr>
          <a:xfrm>
            <a:off x="914400" y="3886200"/>
            <a:ext cx="9509760" cy="1143000"/>
          </a:xfrm>
          <a:prstGeom prst="roundRect">
            <a:avLst>
              <a:gd name="adj" fmla="val 6400"/>
            </a:avLst>
          </a:prstGeom>
          <a:solidFill>
            <a:srgbClr val="271D13">
              <a:alpha val="82000"/>
            </a:srgbClr>
          </a:solidFill>
          <a:ln w="12700">
            <a:solidFill>
              <a:srgbClr val="D6B86A">
                <a:alpha val="3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143000" y="4069080"/>
            <a:ext cx="8961120" cy="8046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r>
              <a:rPr lang="en-US" sz="1450" dirty="0">
                <a:solidFill>
                  <a:srgbClr val="FFF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 self-improvement alone, but spiritual new birth and renewal.</a:t>
            </a:r>
            <a:endParaRPr lang="en-US" sz="1450" dirty="0"/>
          </a:p>
          <a:p>
            <a:r>
              <a:rPr lang="en-US" sz="1450" dirty="0">
                <a:solidFill>
                  <a:srgbClr val="FFF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 religious activity alone, but love and obedience formed by the Spirit.</a:t>
            </a:r>
            <a:endParaRPr lang="en-US" sz="1450" dirty="0"/>
          </a:p>
          <a:p>
            <a:r>
              <a:rPr lang="en-US" sz="1450" dirty="0">
                <a:solidFill>
                  <a:srgbClr val="FFF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 private experience alone, but Spirit-shaped service and witness.</a:t>
            </a:r>
            <a:endParaRPr lang="en-US" sz="14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breathe_assets/still_16x9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347472"/>
            <a:ext cx="713232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8E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Historical Background</a:t>
            </a:r>
            <a:endParaRPr lang="en-US" sz="2500" dirty="0"/>
          </a:p>
        </p:txBody>
      </p:sp>
      <p:sp>
        <p:nvSpPr>
          <p:cNvPr id="4" name="Text 1"/>
          <p:cNvSpPr/>
          <p:nvPr/>
        </p:nvSpPr>
        <p:spPr>
          <a:xfrm>
            <a:off x="612648" y="804672"/>
            <a:ext cx="740664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EBD19A"/>
                </a:solidFill>
              </a:rPr>
              <a:t>Edwin Hatch and a prayer for spiritual renewal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9738360" y="6473952"/>
            <a:ext cx="1828800" cy="16459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D6C28D"/>
                </a:solidFill>
              </a:rPr>
              <a:t>Breathe on Me Breath of God  •  4</a:t>
            </a:r>
            <a:endParaRPr lang="en-US" sz="750" dirty="0"/>
          </a:p>
        </p:txBody>
      </p:sp>
      <p:sp>
        <p:nvSpPr>
          <p:cNvPr id="6" name="Shape 3"/>
          <p:cNvSpPr/>
          <p:nvPr/>
        </p:nvSpPr>
        <p:spPr>
          <a:xfrm>
            <a:off x="685800" y="1143000"/>
            <a:ext cx="5349240" cy="4892040"/>
          </a:xfrm>
          <a:prstGeom prst="roundRect">
            <a:avLst>
              <a:gd name="adj" fmla="val 1495"/>
            </a:avLst>
          </a:prstGeom>
          <a:solidFill>
            <a:srgbClr val="271D13">
              <a:alpha val="94000"/>
            </a:srgbClr>
          </a:solidFill>
          <a:ln w="12700">
            <a:solidFill>
              <a:srgbClr val="D6B86A">
                <a:alpha val="3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960120" y="1444752"/>
            <a:ext cx="4800600" cy="42519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r>
              <a:rPr lang="en-US" sz="1450" dirty="0">
                <a:solidFill>
                  <a:srgbClr val="FFF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Written by Edwin Hatch in 1878.</a:t>
            </a:r>
            <a:endParaRPr lang="en-US" sz="1450" dirty="0"/>
          </a:p>
          <a:p>
            <a:r>
              <a:rPr lang="en-US" sz="1450" dirty="0">
                <a:solidFill>
                  <a:srgbClr val="FFF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Hatch was an Anglican priest, theologian, and professor known for early Christian history.</a:t>
            </a:r>
            <a:endParaRPr lang="en-US" sz="1450" dirty="0"/>
          </a:p>
          <a:p>
            <a:r>
              <a:rPr lang="en-US" sz="1450" dirty="0">
                <a:solidFill>
                  <a:srgbClr val="FFF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First privately printed, then publicly published in Henry Allon’s The Congregational Psalmist in 1886.</a:t>
            </a:r>
            <a:endParaRPr lang="en-US" sz="1450" dirty="0"/>
          </a:p>
          <a:p>
            <a:r>
              <a:rPr lang="en-US" sz="1450" dirty="0">
                <a:solidFill>
                  <a:srgbClr val="FFF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Its enduring power comes from simplicity joined to deep pneumatology.</a:t>
            </a:r>
            <a:endParaRPr lang="en-US" sz="1450" dirty="0"/>
          </a:p>
        </p:txBody>
      </p:sp>
      <p:sp>
        <p:nvSpPr>
          <p:cNvPr id="8" name="Shape 5"/>
          <p:cNvSpPr/>
          <p:nvPr/>
        </p:nvSpPr>
        <p:spPr>
          <a:xfrm>
            <a:off x="6464808" y="2057400"/>
            <a:ext cx="54864" cy="169164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29400" y="2103120"/>
            <a:ext cx="4069080" cy="15087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700" i="1" dirty="0">
                <a:solidFill>
                  <a:srgbClr val="FFF8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scholar’s hymn that became a worshiper’s prayer.</a:t>
            </a:r>
            <a:endParaRPr lang="en-US" sz="1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breathe_assets/chapel_16x9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347472"/>
            <a:ext cx="713232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8E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Biblical Breath Motif</a:t>
            </a:r>
            <a:endParaRPr lang="en-US" sz="2500" dirty="0"/>
          </a:p>
        </p:txBody>
      </p:sp>
      <p:sp>
        <p:nvSpPr>
          <p:cNvPr id="4" name="Text 1"/>
          <p:cNvSpPr/>
          <p:nvPr/>
        </p:nvSpPr>
        <p:spPr>
          <a:xfrm>
            <a:off x="612648" y="804672"/>
            <a:ext cx="740664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EBD19A"/>
                </a:solidFill>
              </a:rPr>
              <a:t>Creation • restoration • resurrection • mission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9738360" y="6473952"/>
            <a:ext cx="1828800" cy="16459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D6C28D"/>
                </a:solidFill>
              </a:rPr>
              <a:t>Breathe on Me Breath of God  •  5</a:t>
            </a:r>
            <a:endParaRPr lang="en-US" sz="750" dirty="0"/>
          </a:p>
        </p:txBody>
      </p:sp>
      <p:sp>
        <p:nvSpPr>
          <p:cNvPr id="6" name="Shape 3"/>
          <p:cNvSpPr/>
          <p:nvPr/>
        </p:nvSpPr>
        <p:spPr>
          <a:xfrm>
            <a:off x="1234440" y="3657600"/>
            <a:ext cx="9418320" cy="0"/>
          </a:xfrm>
          <a:prstGeom prst="line">
            <a:avLst/>
          </a:prstGeom>
          <a:noFill/>
          <a:ln w="27940">
            <a:solidFill>
              <a:srgbClr val="D8B45E"/>
            </a:solidFill>
            <a:prstDash val="solid"/>
            <a:headEnd type="none"/>
            <a:tailEnd type="triangle"/>
          </a:ln>
        </p:spPr>
      </p:sp>
      <p:sp>
        <p:nvSpPr>
          <p:cNvPr id="7" name="Shape 4"/>
          <p:cNvSpPr/>
          <p:nvPr/>
        </p:nvSpPr>
        <p:spPr>
          <a:xfrm>
            <a:off x="822960" y="3246120"/>
            <a:ext cx="731520" cy="731520"/>
          </a:xfrm>
          <a:prstGeom prst="ellipse">
            <a:avLst/>
          </a:prstGeom>
          <a:solidFill>
            <a:srgbClr val="D8B45E"/>
          </a:solidFill>
          <a:ln w="12700">
            <a:solidFill>
              <a:srgbClr val="F7E8B3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02920" y="2514600"/>
            <a:ext cx="137160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7D98C"/>
                </a:solidFill>
              </a:rPr>
              <a:t>Genesis 2:7</a:t>
            </a:r>
            <a:endParaRPr lang="en-US" sz="1050" dirty="0"/>
          </a:p>
        </p:txBody>
      </p:sp>
      <p:sp>
        <p:nvSpPr>
          <p:cNvPr id="9" name="Text 6"/>
          <p:cNvSpPr/>
          <p:nvPr/>
        </p:nvSpPr>
        <p:spPr>
          <a:xfrm>
            <a:off x="137160" y="4160520"/>
            <a:ext cx="2057400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FFF8E8"/>
                </a:solidFill>
              </a:rPr>
              <a:t>Breath gives life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3017520" y="3246120"/>
            <a:ext cx="731520" cy="731520"/>
          </a:xfrm>
          <a:prstGeom prst="ellipse">
            <a:avLst/>
          </a:prstGeom>
          <a:solidFill>
            <a:srgbClr val="D8B45E"/>
          </a:solidFill>
          <a:ln w="12700">
            <a:solidFill>
              <a:srgbClr val="F7E8B3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2697480" y="2514600"/>
            <a:ext cx="137160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7D98C"/>
                </a:solidFill>
              </a:rPr>
              <a:t>Ezekiel 37</a:t>
            </a:r>
            <a:endParaRPr lang="en-US" sz="1050" dirty="0"/>
          </a:p>
        </p:txBody>
      </p:sp>
      <p:sp>
        <p:nvSpPr>
          <p:cNvPr id="12" name="Text 9"/>
          <p:cNvSpPr/>
          <p:nvPr/>
        </p:nvSpPr>
        <p:spPr>
          <a:xfrm>
            <a:off x="2331720" y="4160520"/>
            <a:ext cx="2057400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FFF8E8"/>
                </a:solidFill>
              </a:rPr>
              <a:t>Breath restores the dead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5212080" y="3246120"/>
            <a:ext cx="731520" cy="731520"/>
          </a:xfrm>
          <a:prstGeom prst="ellipse">
            <a:avLst/>
          </a:prstGeom>
          <a:solidFill>
            <a:srgbClr val="D8B45E"/>
          </a:solidFill>
          <a:ln w="12700">
            <a:solidFill>
              <a:srgbClr val="F7E8B3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892040" y="2514600"/>
            <a:ext cx="137160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7D98C"/>
                </a:solidFill>
              </a:rPr>
              <a:t>John 20:22</a:t>
            </a:r>
            <a:endParaRPr lang="en-US" sz="1050" dirty="0"/>
          </a:p>
        </p:txBody>
      </p:sp>
      <p:sp>
        <p:nvSpPr>
          <p:cNvPr id="15" name="Text 12"/>
          <p:cNvSpPr/>
          <p:nvPr/>
        </p:nvSpPr>
        <p:spPr>
          <a:xfrm>
            <a:off x="4526280" y="4160520"/>
            <a:ext cx="2057400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FFF8E8"/>
                </a:solidFill>
              </a:rPr>
              <a:t>The risen Christ breathes the Spirit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7406640" y="3246120"/>
            <a:ext cx="731520" cy="731520"/>
          </a:xfrm>
          <a:prstGeom prst="ellipse">
            <a:avLst/>
          </a:prstGeom>
          <a:solidFill>
            <a:srgbClr val="D8B45E"/>
          </a:solidFill>
          <a:ln w="12700">
            <a:solidFill>
              <a:srgbClr val="F7E8B3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7086600" y="2514600"/>
            <a:ext cx="137160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7D98C"/>
                </a:solidFill>
              </a:rPr>
              <a:t>Acts 2</a:t>
            </a:r>
            <a:endParaRPr lang="en-US" sz="1050" dirty="0"/>
          </a:p>
        </p:txBody>
      </p:sp>
      <p:sp>
        <p:nvSpPr>
          <p:cNvPr id="18" name="Text 15"/>
          <p:cNvSpPr/>
          <p:nvPr/>
        </p:nvSpPr>
        <p:spPr>
          <a:xfrm>
            <a:off x="6720840" y="4160520"/>
            <a:ext cx="2057400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FFF8E8"/>
                </a:solidFill>
              </a:rPr>
              <a:t>The Spirit empowers witness</a:t>
            </a:r>
            <a:endParaRPr lang="en-US" sz="1250" dirty="0"/>
          </a:p>
        </p:txBody>
      </p:sp>
      <p:sp>
        <p:nvSpPr>
          <p:cNvPr id="19" name="Text 16"/>
          <p:cNvSpPr/>
          <p:nvPr/>
        </p:nvSpPr>
        <p:spPr>
          <a:xfrm>
            <a:off x="1097280" y="1417320"/>
            <a:ext cx="9738360" cy="7772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900" dirty="0">
                <a:solidFill>
                  <a:srgbClr val="FFF8E8"/>
                </a:solidFill>
              </a:rPr>
              <a:t>The hymn stands in a whole-Bible story: God breathes life into creation, restores the lifeless, sends the risen church, and empowers mission.</a:t>
            </a:r>
            <a:endParaRPr lang="en-US" sz="1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breathe_assets/still_16x9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347472"/>
            <a:ext cx="713232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8E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Scripture Foundations</a:t>
            </a:r>
            <a:endParaRPr lang="en-US" sz="2500" dirty="0"/>
          </a:p>
        </p:txBody>
      </p:sp>
      <p:sp>
        <p:nvSpPr>
          <p:cNvPr id="4" name="Text 1"/>
          <p:cNvSpPr/>
          <p:nvPr/>
        </p:nvSpPr>
        <p:spPr>
          <a:xfrm>
            <a:off x="612648" y="804672"/>
            <a:ext cx="740664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EBD19A"/>
                </a:solidFill>
              </a:rPr>
              <a:t>Texts that illuminate the hymn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9738360" y="6473952"/>
            <a:ext cx="1828800" cy="16459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D6C28D"/>
                </a:solidFill>
              </a:rPr>
              <a:t>Breathe on Me Breath of God  •  6</a:t>
            </a:r>
            <a:endParaRPr lang="en-US" sz="750" dirty="0"/>
          </a:p>
        </p:txBody>
      </p:sp>
      <p:sp>
        <p:nvSpPr>
          <p:cNvPr id="6" name="Shape 3"/>
          <p:cNvSpPr/>
          <p:nvPr/>
        </p:nvSpPr>
        <p:spPr>
          <a:xfrm>
            <a:off x="594360" y="1170432"/>
            <a:ext cx="10927080" cy="5074920"/>
          </a:xfrm>
          <a:prstGeom prst="roundRect">
            <a:avLst>
              <a:gd name="adj" fmla="val 1441"/>
            </a:avLst>
          </a:prstGeom>
          <a:solidFill>
            <a:srgbClr val="271D13">
              <a:alpha val="95000"/>
            </a:srgbClr>
          </a:solidFill>
          <a:ln w="12700">
            <a:solidFill>
              <a:srgbClr val="D6B86A">
                <a:alpha val="3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960120" y="1481328"/>
            <a:ext cx="10241280" cy="42519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r>
              <a:rPr lang="en-US" sz="1700" dirty="0">
                <a:solidFill>
                  <a:srgbClr val="FFF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Genesis 2:7 — God breathes life into humanity.</a:t>
            </a:r>
            <a:endParaRPr lang="en-US" sz="1700" dirty="0"/>
          </a:p>
          <a:p>
            <a:r>
              <a:rPr lang="en-US" sz="1700" dirty="0">
                <a:solidFill>
                  <a:srgbClr val="FFF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Ezekiel 37:5-6 — The breath of God restores the lifeless.</a:t>
            </a:r>
            <a:endParaRPr lang="en-US" sz="1700" dirty="0"/>
          </a:p>
          <a:p>
            <a:r>
              <a:rPr lang="en-US" sz="1700" dirty="0">
                <a:solidFill>
                  <a:srgbClr val="FFF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John 20:21-22 — The risen Christ breathes the Holy Spirit on his disciples.</a:t>
            </a:r>
            <a:endParaRPr lang="en-US" sz="1700" dirty="0"/>
          </a:p>
          <a:p>
            <a:r>
              <a:rPr lang="en-US" sz="1700" dirty="0">
                <a:solidFill>
                  <a:srgbClr val="FFF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Acts 2:1-4 — Pentecost empowers the church for witness.</a:t>
            </a:r>
            <a:endParaRPr lang="en-US" sz="1700" dirty="0"/>
          </a:p>
          <a:p>
            <a:r>
              <a:rPr lang="en-US" sz="1700" dirty="0">
                <a:solidFill>
                  <a:srgbClr val="FFF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 Corinthians 3:18 — The Spirit transforms believers into Christ’s likeness.</a:t>
            </a:r>
            <a:endParaRPr lang="en-US" sz="1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breathe_assets/chapel_16x9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347472"/>
            <a:ext cx="713232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8E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Stanza 1 — New Life</a:t>
            </a:r>
            <a:endParaRPr lang="en-US" sz="2500" dirty="0"/>
          </a:p>
        </p:txBody>
      </p:sp>
      <p:sp>
        <p:nvSpPr>
          <p:cNvPr id="4" name="Text 1"/>
          <p:cNvSpPr/>
          <p:nvPr/>
        </p:nvSpPr>
        <p:spPr>
          <a:xfrm>
            <a:off x="612648" y="804672"/>
            <a:ext cx="740664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EBD19A"/>
                </a:solidFill>
              </a:rPr>
              <a:t>“Fill me with life anew”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9738360" y="6473952"/>
            <a:ext cx="1828800" cy="16459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D6C28D"/>
                </a:solidFill>
              </a:rPr>
              <a:t>Breathe on Me Breath of God  •  7</a:t>
            </a:r>
            <a:endParaRPr lang="en-US" sz="750" dirty="0"/>
          </a:p>
        </p:txBody>
      </p:sp>
      <p:sp>
        <p:nvSpPr>
          <p:cNvPr id="6" name="Shape 3"/>
          <p:cNvSpPr/>
          <p:nvPr/>
        </p:nvSpPr>
        <p:spPr>
          <a:xfrm>
            <a:off x="704088" y="1298448"/>
            <a:ext cx="54864" cy="224028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>
                <a:alpha val="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68680" y="1344168"/>
            <a:ext cx="5029200" cy="20574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700" i="1" dirty="0">
                <a:solidFill>
                  <a:srgbClr val="FFF8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Breathe on me, Breath of God,</a:t>
            </a:r>
            <a:endParaRPr lang="en-US" sz="1700" dirty="0"/>
          </a:p>
          <a:p>
            <a:pPr indent="0" marL="0">
              <a:buNone/>
            </a:pPr>
            <a:r>
              <a:rPr lang="en-US" sz="1700" i="1" dirty="0">
                <a:solidFill>
                  <a:srgbClr val="FFF8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fill me with life anew,</a:t>
            </a:r>
            <a:endParaRPr lang="en-US" sz="1700" dirty="0"/>
          </a:p>
          <a:p>
            <a:pPr indent="0" marL="0">
              <a:buNone/>
            </a:pPr>
            <a:r>
              <a:rPr lang="en-US" sz="1700" i="1" dirty="0">
                <a:solidFill>
                  <a:srgbClr val="FFF8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that I may love what Thou dost love,</a:t>
            </a:r>
            <a:endParaRPr lang="en-US" sz="1700" dirty="0"/>
          </a:p>
          <a:p>
            <a:pPr indent="0" marL="0">
              <a:buNone/>
            </a:pPr>
            <a:r>
              <a:rPr lang="en-US" sz="1700" i="1" dirty="0">
                <a:solidFill>
                  <a:srgbClr val="FFF8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and do what Thou wouldst do.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6400800" y="1307592"/>
            <a:ext cx="4480560" cy="4160520"/>
          </a:xfrm>
          <a:prstGeom prst="roundRect">
            <a:avLst>
              <a:gd name="adj" fmla="val 1758"/>
            </a:avLst>
          </a:prstGeom>
          <a:solidFill>
            <a:srgbClr val="271D13">
              <a:alpha val="91000"/>
            </a:srgbClr>
          </a:solidFill>
          <a:ln w="12700">
            <a:solidFill>
              <a:srgbClr val="D6B86A">
                <a:alpha val="3500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29400" y="1600200"/>
            <a:ext cx="3977640" cy="34290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r>
              <a:rPr lang="en-US" sz="1450" dirty="0">
                <a:solidFill>
                  <a:srgbClr val="FFF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Renewal begins with receiving divine life.</a:t>
            </a:r>
            <a:endParaRPr lang="en-US" sz="1450" dirty="0"/>
          </a:p>
          <a:p>
            <a:r>
              <a:rPr lang="en-US" sz="1450" dirty="0">
                <a:solidFill>
                  <a:srgbClr val="FFF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Spirit reshapes affection: “love what Thou dost love.”</a:t>
            </a:r>
            <a:endParaRPr lang="en-US" sz="1450" dirty="0"/>
          </a:p>
          <a:p>
            <a:r>
              <a:rPr lang="en-US" sz="1450" dirty="0">
                <a:solidFill>
                  <a:srgbClr val="FFF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Spirit reshapes action: “do what Thou wouldst do.”</a:t>
            </a:r>
            <a:endParaRPr lang="en-US" sz="1450" dirty="0"/>
          </a:p>
          <a:p>
            <a:r>
              <a:rPr lang="en-US" sz="1450" dirty="0">
                <a:solidFill>
                  <a:srgbClr val="FFF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Christlike desire and obedience.</a:t>
            </a:r>
            <a:endParaRPr lang="en-US" sz="14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breathe_assets/still_16x9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347472"/>
            <a:ext cx="713232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8E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Stanza 2 — Purified Will</a:t>
            </a:r>
            <a:endParaRPr lang="en-US" sz="2500" dirty="0"/>
          </a:p>
        </p:txBody>
      </p:sp>
      <p:sp>
        <p:nvSpPr>
          <p:cNvPr id="4" name="Text 1"/>
          <p:cNvSpPr/>
          <p:nvPr/>
        </p:nvSpPr>
        <p:spPr>
          <a:xfrm>
            <a:off x="612648" y="804672"/>
            <a:ext cx="740664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EBD19A"/>
                </a:solidFill>
              </a:rPr>
              <a:t>“Until my heart is pure”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9738360" y="6473952"/>
            <a:ext cx="1828800" cy="16459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D6C28D"/>
                </a:solidFill>
              </a:rPr>
              <a:t>Breathe on Me Breath of God  •  8</a:t>
            </a:r>
            <a:endParaRPr lang="en-US" sz="750" dirty="0"/>
          </a:p>
        </p:txBody>
      </p:sp>
      <p:sp>
        <p:nvSpPr>
          <p:cNvPr id="6" name="Shape 3"/>
          <p:cNvSpPr/>
          <p:nvPr/>
        </p:nvSpPr>
        <p:spPr>
          <a:xfrm>
            <a:off x="777240" y="1280160"/>
            <a:ext cx="4206240" cy="4480560"/>
          </a:xfrm>
          <a:prstGeom prst="roundRect">
            <a:avLst>
              <a:gd name="adj" fmla="val 1739"/>
            </a:avLst>
          </a:prstGeom>
          <a:solidFill>
            <a:srgbClr val="271D13">
              <a:alpha val="94000"/>
            </a:srgbClr>
          </a:solidFill>
          <a:ln w="12700">
            <a:solidFill>
              <a:srgbClr val="D6B86A">
                <a:alpha val="3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024128" y="1600200"/>
            <a:ext cx="3657600" cy="34290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indent="0" marL="0">
              <a:buNone/>
            </a:pPr>
            <a:r>
              <a:rPr lang="en-US" sz="1900" dirty="0">
                <a:solidFill>
                  <a:srgbClr val="FFF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hymn does not ask for emotional uplift alone. It asks for a purified heart and a will joined to God’s will — to do and to endure.</a:t>
            </a:r>
            <a:endParaRPr lang="en-US" sz="1900" dirty="0"/>
          </a:p>
        </p:txBody>
      </p:sp>
      <p:sp>
        <p:nvSpPr>
          <p:cNvPr id="8" name="Shape 5"/>
          <p:cNvSpPr/>
          <p:nvPr/>
        </p:nvSpPr>
        <p:spPr>
          <a:xfrm>
            <a:off x="5733288" y="1828800"/>
            <a:ext cx="54864" cy="182880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897880" y="1874520"/>
            <a:ext cx="4572000" cy="16459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700" i="1" dirty="0">
                <a:solidFill>
                  <a:srgbClr val="FFF8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Holiness means more than avoiding evil; it is learning to will what God wills.</a:t>
            </a:r>
            <a:endParaRPr lang="en-US" sz="17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breathe_assets/chapel_16x9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347472"/>
            <a:ext cx="713232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8E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Stanza 3 — Divine Fire</a:t>
            </a:r>
            <a:endParaRPr lang="en-US" sz="2500" dirty="0"/>
          </a:p>
        </p:txBody>
      </p:sp>
      <p:sp>
        <p:nvSpPr>
          <p:cNvPr id="4" name="Text 1"/>
          <p:cNvSpPr/>
          <p:nvPr/>
        </p:nvSpPr>
        <p:spPr>
          <a:xfrm>
            <a:off x="612648" y="804672"/>
            <a:ext cx="740664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EBD19A"/>
                </a:solidFill>
              </a:rPr>
              <a:t>Love that glows with the Spirit’s life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9738360" y="6473952"/>
            <a:ext cx="1828800" cy="16459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D6C28D"/>
                </a:solidFill>
              </a:rPr>
              <a:t>Breathe on Me Breath of God  •  9</a:t>
            </a:r>
            <a:endParaRPr lang="en-US" sz="750" dirty="0"/>
          </a:p>
        </p:txBody>
      </p:sp>
      <p:sp>
        <p:nvSpPr>
          <p:cNvPr id="6" name="Shape 3"/>
          <p:cNvSpPr/>
          <p:nvPr/>
        </p:nvSpPr>
        <p:spPr>
          <a:xfrm>
            <a:off x="704088" y="1353312"/>
            <a:ext cx="54864" cy="205740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>
                <a:alpha val="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68680" y="1399032"/>
            <a:ext cx="4937760" cy="18745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700" i="1" dirty="0">
                <a:solidFill>
                  <a:srgbClr val="FFF8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Till I am wholly Thine,</a:t>
            </a:r>
            <a:endParaRPr lang="en-US" sz="1700" dirty="0"/>
          </a:p>
          <a:p>
            <a:pPr indent="0" marL="0">
              <a:buNone/>
            </a:pPr>
            <a:r>
              <a:rPr lang="en-US" sz="1700" i="1" dirty="0">
                <a:solidFill>
                  <a:srgbClr val="FFF8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until this earthly part of me</a:t>
            </a:r>
            <a:endParaRPr lang="en-US" sz="1700" dirty="0"/>
          </a:p>
          <a:p>
            <a:pPr indent="0" marL="0">
              <a:buNone/>
            </a:pPr>
            <a:r>
              <a:rPr lang="en-US" sz="1700" i="1" dirty="0">
                <a:solidFill>
                  <a:srgbClr val="FFF8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glows with Thy fire divine.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6355080" y="1325880"/>
            <a:ext cx="4572000" cy="4343400"/>
          </a:xfrm>
          <a:prstGeom prst="roundRect">
            <a:avLst>
              <a:gd name="adj" fmla="val 1684"/>
            </a:avLst>
          </a:prstGeom>
          <a:solidFill>
            <a:srgbClr val="271D13">
              <a:alpha val="92000"/>
            </a:srgbClr>
          </a:solidFill>
          <a:ln w="12700">
            <a:solidFill>
              <a:srgbClr val="D6B86A">
                <a:alpha val="3500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29400" y="1600200"/>
            <a:ext cx="3977640" cy="37033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r>
              <a:rPr lang="en-US" sz="1460" dirty="0">
                <a:solidFill>
                  <a:srgbClr val="FFF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“Wholly Thine” names consecration.</a:t>
            </a:r>
            <a:endParaRPr lang="en-US" sz="1460" dirty="0"/>
          </a:p>
          <a:p>
            <a:r>
              <a:rPr lang="en-US" sz="1460" dirty="0">
                <a:solidFill>
                  <a:srgbClr val="FFF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Fire suggests love, purity, zeal, and Spirit-empowered witness.</a:t>
            </a:r>
            <a:endParaRPr lang="en-US" sz="1460" dirty="0"/>
          </a:p>
          <a:p>
            <a:r>
              <a:rPr lang="en-US" sz="1460" dirty="0">
                <a:solidFill>
                  <a:srgbClr val="FFF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hymn connects personal holiness with Pentecost-shaped mission.</a:t>
            </a:r>
            <a:endParaRPr lang="en-US" sz="1460" dirty="0"/>
          </a:p>
          <a:p>
            <a:r>
              <a:rPr lang="en-US" sz="1460" dirty="0">
                <a:solidFill>
                  <a:srgbClr val="FFF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Spirit makes the ordinary life radiant with God’s presence.</a:t>
            </a:r>
            <a:endParaRPr lang="en-US" sz="146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HymnInfo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Breathe on Me Breath of God Teaching Guide</dc:title>
  <dc:subject>Teaching guide for Breathe on Me Breath of God</dc:subject>
  <dc:creator>OpenAI</dc:creator>
  <cp:lastModifiedBy>OpenAI</cp:lastModifiedBy>
  <cp:revision>1</cp:revision>
  <dcterms:created xsi:type="dcterms:W3CDTF">2026-06-16T23:11:21Z</dcterms:created>
  <dcterms:modified xsi:type="dcterms:W3CDTF">2026-06-16T23:11:21Z</dcterms:modified>
</cp:coreProperties>
</file>