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594360" y="777240"/>
            <a:ext cx="6492240" cy="4983480"/>
          </a:xfrm>
          <a:prstGeom prst="rect">
            <a:avLst/>
          </a:prstGeom>
          <a:solidFill>
            <a:srgbClr val="1223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1188720"/>
            <a:ext cx="5943600" cy="1371600"/>
          </a:xfrm>
          <a:prstGeom prst="rect">
            <a:avLst/>
          </a:prstGeom>
          <a:noFill/>
        </p:spPr>
        <p:txBody>
          <a:bodyPr wrap="none">
            <a:spAutoFit/>
          </a:bodyPr>
          <a:lstStyle/>
          <a:p>
            <a:pPr>
              <a:defRPr sz="4400" b="1">
                <a:solidFill>
                  <a:srgbClr val="F8F1DD"/>
                </a:solidFill>
                <a:latin typeface="Georgia"/>
              </a:defRPr>
            </a:pPr>
            <a:r>
              <a:t>For the Beauty of the Earth</a:t>
            </a:r>
          </a:p>
        </p:txBody>
      </p:sp>
      <p:sp>
        <p:nvSpPr>
          <p:cNvPr id="5" name="TextBox 4"/>
          <p:cNvSpPr txBox="1"/>
          <p:nvPr/>
        </p:nvSpPr>
        <p:spPr>
          <a:xfrm>
            <a:off x="914400" y="2743200"/>
            <a:ext cx="5394960" cy="1188720"/>
          </a:xfrm>
          <a:prstGeom prst="rect">
            <a:avLst/>
          </a:prstGeom>
          <a:noFill/>
        </p:spPr>
        <p:txBody>
          <a:bodyPr wrap="none">
            <a:spAutoFit/>
          </a:bodyPr>
          <a:lstStyle/>
          <a:p>
            <a:pPr>
              <a:defRPr sz="1700">
                <a:solidFill>
                  <a:srgbClr val="F5E9C0"/>
                </a:solidFill>
                <a:latin typeface="Aptos"/>
              </a:defRPr>
            </a:pPr>
            <a:r>
              <a:t>First line: For the beauty of the earth</a:t>
            </a:r>
            <a:br/>
            <a:r>
              <a:t>Folliott Sandford Pierpoint • Conrad Kocher • 1864</a:t>
            </a:r>
          </a:p>
        </p:txBody>
      </p:sp>
      <p:sp>
        <p:nvSpPr>
          <p:cNvPr id="6" name="Rounded Rectangle 5"/>
          <p:cNvSpPr/>
          <p:nvPr/>
        </p:nvSpPr>
        <p:spPr>
          <a:xfrm>
            <a:off x="914400" y="4069080"/>
            <a:ext cx="5303520" cy="749808"/>
          </a:xfrm>
          <a:prstGeom prst="roundRect">
            <a:avLst/>
          </a:prstGeom>
          <a:solidFill>
            <a:srgbClr val="5B5D35"/>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F8F1DD"/>
                </a:solidFill>
                <a:latin typeface="Aptos"/>
              </a:defRPr>
            </a:pPr>
            <a:r>
              <a:t>A hymn of creation, thanksgiving, and worshipful gratitude.</a:t>
            </a:r>
          </a:p>
        </p:txBody>
      </p:sp>
      <p:sp>
        <p:nvSpPr>
          <p:cNvPr id="7" name="TextBox 6"/>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Stanza Study: Human Love as a Gift</a:t>
            </a:r>
          </a:p>
        </p:txBody>
      </p:sp>
      <p:sp>
        <p:nvSpPr>
          <p:cNvPr id="4" name="Rounded Rectangle 3"/>
          <p:cNvSpPr/>
          <p:nvPr/>
        </p:nvSpPr>
        <p:spPr>
          <a:xfrm>
            <a:off x="822960" y="1234440"/>
            <a:ext cx="5120640" cy="1371600"/>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2A3426"/>
                </a:solidFill>
                <a:latin typeface="Aptos"/>
              </a:defRPr>
            </a:pPr>
            <a:r>
              <a:t>The hymn moves from creation to community. Family, friendship, and gentle affections are received as gifts from God.</a:t>
            </a:r>
          </a:p>
        </p:txBody>
      </p:sp>
      <p:sp>
        <p:nvSpPr>
          <p:cNvPr id="5" name="Rounded Rectangle 4"/>
          <p:cNvSpPr/>
          <p:nvPr/>
        </p:nvSpPr>
        <p:spPr>
          <a:xfrm>
            <a:off x="822960" y="2971800"/>
            <a:ext cx="5120640" cy="1508760"/>
          </a:xfrm>
          <a:prstGeom prst="roundRect">
            <a:avLst/>
          </a:prstGeom>
          <a:solidFill>
            <a:srgbClr val="EEE0B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2A3426"/>
                </a:solidFill>
                <a:latin typeface="Aptos"/>
              </a:defRPr>
            </a:pPr>
            <a:r>
              <a:t>Pastoral angle</a:t>
            </a:r>
          </a:p>
          <a:p>
            <a:pPr>
              <a:spcAft>
                <a:spcPts val="600"/>
              </a:spcAft>
              <a:defRPr sz="1700">
                <a:solidFill>
                  <a:srgbClr val="2A3426"/>
                </a:solidFill>
                <a:latin typeface="Aptos"/>
              </a:defRPr>
            </a:pPr>
            <a:r>
              <a:t>Thanksgiving should become tenderness. Gratitude for people leads to patience, forgiveness, and generous love.</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Gathering the Gifts into Praise</a:t>
            </a:r>
          </a:p>
        </p:txBody>
      </p:sp>
      <p:sp>
        <p:nvSpPr>
          <p:cNvPr id="4" name="Rounded Rectangle 3"/>
          <p:cNvSpPr/>
          <p:nvPr/>
        </p:nvSpPr>
        <p:spPr>
          <a:xfrm>
            <a:off x="822960" y="1325880"/>
            <a:ext cx="5074920" cy="1417320"/>
          </a:xfrm>
          <a:prstGeom prst="roundRect">
            <a:avLst/>
          </a:prstGeom>
          <a:solidFill>
            <a:srgbClr val="243724"/>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900">
                <a:solidFill>
                  <a:srgbClr val="F8F1DD"/>
                </a:solidFill>
                <a:latin typeface="Aptos"/>
              </a:defRPr>
            </a:pPr>
            <a:r>
              <a:t>The repeated response turns each blessing back toward God: “Lord of all.” Thanksgiving becomes worship.</a:t>
            </a:r>
          </a:p>
        </p:txBody>
      </p:sp>
      <p:sp>
        <p:nvSpPr>
          <p:cNvPr id="5" name="Rounded Rectangle 4"/>
          <p:cNvSpPr/>
          <p:nvPr/>
        </p:nvSpPr>
        <p:spPr>
          <a:xfrm>
            <a:off x="822960" y="3154680"/>
            <a:ext cx="5074920" cy="1417320"/>
          </a:xfrm>
          <a:prstGeom prst="roundRect">
            <a:avLst/>
          </a:prstGeom>
          <a:solidFill>
            <a:srgbClr val="4E4B2A"/>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F8F1DD"/>
                </a:solidFill>
                <a:latin typeface="Aptos"/>
              </a:defRPr>
            </a:pPr>
            <a:r>
              <a:t>The hymn finally gathers “every perfect gift” and teaches the church to receive both human and divine graces with humble joy.</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Theological Themes</a:t>
            </a:r>
          </a:p>
        </p:txBody>
      </p:sp>
      <p:sp>
        <p:nvSpPr>
          <p:cNvPr id="4" name="Rounded Rectangle 3"/>
          <p:cNvSpPr/>
          <p:nvPr/>
        </p:nvSpPr>
        <p:spPr>
          <a:xfrm>
            <a:off x="685800" y="12344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Creation</a:t>
            </a:r>
          </a:p>
          <a:p>
            <a:pPr>
              <a:spcAft>
                <a:spcPts val="600"/>
              </a:spcAft>
              <a:defRPr sz="1500">
                <a:solidFill>
                  <a:srgbClr val="2A3426"/>
                </a:solidFill>
                <a:latin typeface="Aptos"/>
              </a:defRPr>
            </a:pPr>
            <a:r>
              <a:t>The world is made good by God.</a:t>
            </a:r>
          </a:p>
        </p:txBody>
      </p:sp>
      <p:sp>
        <p:nvSpPr>
          <p:cNvPr id="5" name="Rounded Rectangle 4"/>
          <p:cNvSpPr/>
          <p:nvPr/>
        </p:nvSpPr>
        <p:spPr>
          <a:xfrm>
            <a:off x="4389120" y="12344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Providence</a:t>
            </a:r>
          </a:p>
          <a:p>
            <a:pPr>
              <a:spcAft>
                <a:spcPts val="600"/>
              </a:spcAft>
              <a:defRPr sz="1500">
                <a:solidFill>
                  <a:srgbClr val="2A3426"/>
                </a:solidFill>
                <a:latin typeface="Aptos"/>
              </a:defRPr>
            </a:pPr>
            <a:r>
              <a:t>Life is sustained by divine care.</a:t>
            </a:r>
          </a:p>
        </p:txBody>
      </p:sp>
      <p:sp>
        <p:nvSpPr>
          <p:cNvPr id="6" name="Rounded Rectangle 5"/>
          <p:cNvSpPr/>
          <p:nvPr/>
        </p:nvSpPr>
        <p:spPr>
          <a:xfrm>
            <a:off x="8092440" y="12344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Thanksgiving</a:t>
            </a:r>
          </a:p>
          <a:p>
            <a:pPr>
              <a:spcAft>
                <a:spcPts val="600"/>
              </a:spcAft>
              <a:defRPr sz="1500">
                <a:solidFill>
                  <a:srgbClr val="2A3426"/>
                </a:solidFill>
                <a:latin typeface="Aptos"/>
              </a:defRPr>
            </a:pPr>
            <a:r>
              <a:t>Gratitude is worship in daily form.</a:t>
            </a:r>
          </a:p>
        </p:txBody>
      </p:sp>
      <p:sp>
        <p:nvSpPr>
          <p:cNvPr id="7" name="Rounded Rectangle 6"/>
          <p:cNvSpPr/>
          <p:nvPr/>
        </p:nvSpPr>
        <p:spPr>
          <a:xfrm>
            <a:off x="685800" y="30632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Community</a:t>
            </a:r>
          </a:p>
          <a:p>
            <a:pPr>
              <a:spcAft>
                <a:spcPts val="600"/>
              </a:spcAft>
              <a:defRPr sz="1500">
                <a:solidFill>
                  <a:srgbClr val="2A3426"/>
                </a:solidFill>
                <a:latin typeface="Aptos"/>
              </a:defRPr>
            </a:pPr>
            <a:r>
              <a:t>Human love is a holy gift.</a:t>
            </a:r>
          </a:p>
        </p:txBody>
      </p:sp>
      <p:sp>
        <p:nvSpPr>
          <p:cNvPr id="8" name="Rounded Rectangle 7"/>
          <p:cNvSpPr/>
          <p:nvPr/>
        </p:nvSpPr>
        <p:spPr>
          <a:xfrm>
            <a:off x="4389120" y="30632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Christ</a:t>
            </a:r>
          </a:p>
          <a:p>
            <a:pPr>
              <a:spcAft>
                <a:spcPts val="600"/>
              </a:spcAft>
              <a:defRPr sz="1500">
                <a:solidFill>
                  <a:srgbClr val="2A3426"/>
                </a:solidFill>
                <a:latin typeface="Aptos"/>
              </a:defRPr>
            </a:pPr>
            <a:r>
              <a:t>All things exist through and for him.</a:t>
            </a:r>
          </a:p>
        </p:txBody>
      </p:sp>
      <p:sp>
        <p:nvSpPr>
          <p:cNvPr id="9" name="Rounded Rectangle 8"/>
          <p:cNvSpPr/>
          <p:nvPr/>
        </p:nvSpPr>
        <p:spPr>
          <a:xfrm>
            <a:off x="8092440" y="3063240"/>
            <a:ext cx="3200400" cy="1234440"/>
          </a:xfrm>
          <a:prstGeom prst="roundRect">
            <a:avLst/>
          </a:prstGeom>
          <a:solidFill>
            <a:srgbClr val="FFFBE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500">
                <a:solidFill>
                  <a:srgbClr val="2A3426"/>
                </a:solidFill>
                <a:latin typeface="Aptos"/>
              </a:defRPr>
            </a:pPr>
            <a:r>
              <a:t>Stewardship</a:t>
            </a:r>
          </a:p>
          <a:p>
            <a:pPr>
              <a:spcAft>
                <a:spcPts val="600"/>
              </a:spcAft>
              <a:defRPr sz="1500">
                <a:solidFill>
                  <a:srgbClr val="2A3426"/>
                </a:solidFill>
                <a:latin typeface="Aptos"/>
              </a:defRPr>
            </a:pPr>
            <a:r>
              <a:t>Received gifts call for faithful care.</a:t>
            </a:r>
          </a:p>
        </p:txBody>
      </p:sp>
      <p:sp>
        <p:nvSpPr>
          <p:cNvPr id="10" name="TextBox 9"/>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Literary and Musical Observations</a:t>
            </a:r>
          </a:p>
        </p:txBody>
      </p:sp>
      <p:sp>
        <p:nvSpPr>
          <p:cNvPr id="4" name="Rounded Rectangle 3"/>
          <p:cNvSpPr/>
          <p:nvPr/>
        </p:nvSpPr>
        <p:spPr>
          <a:xfrm>
            <a:off x="731520" y="1280160"/>
            <a:ext cx="5852160" cy="3291840"/>
          </a:xfrm>
          <a:prstGeom prst="roundRect">
            <a:avLst/>
          </a:prstGeom>
          <a:solidFill>
            <a:srgbClr val="FFFAEC"/>
          </a:solidFill>
          <a:ln>
            <a:solidFill>
              <a:srgbClr val="DCC68D"/>
            </a:solidFill>
          </a:ln>
        </p:spPr>
        <p:style>
          <a:lnRef idx="1">
            <a:schemeClr val="accent1"/>
          </a:lnRef>
          <a:fillRef idx="3">
            <a:schemeClr val="accent1"/>
          </a:fillRef>
          <a:effectRef idx="2">
            <a:schemeClr val="accent1"/>
          </a:effectRef>
          <a:fontRef idx="minor">
            <a:schemeClr val="lt1"/>
          </a:fontRef>
        </p:style>
        <p:txBody>
          <a:bodyPr rtlCol="0" anchor="ctr" wrap="square" lIns="228600" rIns="164592" tIns="146304"/>
          <a:lstStyle/>
          <a:p>
            <a:pPr algn="ctr">
              <a:spcAft>
                <a:spcPts val="700"/>
              </a:spcAft>
              <a:defRPr sz="1700">
                <a:solidFill>
                  <a:srgbClr val="2D392A"/>
                </a:solidFill>
                <a:latin typeface="Aptos"/>
              </a:defRPr>
            </a:pPr>
            <a:r>
              <a:t>• The text moves outward and inward: earth and sky, then senses, relationships, and worship.</a:t>
            </a:r>
          </a:p>
          <a:p>
            <a:pPr>
              <a:spcAft>
                <a:spcPts val="700"/>
              </a:spcAft>
              <a:defRPr sz="1700">
                <a:solidFill>
                  <a:srgbClr val="2D392A"/>
                </a:solidFill>
                <a:latin typeface="Aptos"/>
              </a:defRPr>
            </a:pPr>
            <a:r>
              <a:t>• The repeated closing line gives the congregation a simple doxological anchor.</a:t>
            </a:r>
          </a:p>
          <a:p>
            <a:pPr>
              <a:spcAft>
                <a:spcPts val="700"/>
              </a:spcAft>
              <a:defRPr sz="1700">
                <a:solidFill>
                  <a:srgbClr val="2D392A"/>
                </a:solidFill>
                <a:latin typeface="Aptos"/>
              </a:defRPr>
            </a:pPr>
            <a:r>
              <a:t>• DIX has a balanced, flowing shape that supports joyful gratitude without rushing.</a:t>
            </a:r>
          </a:p>
          <a:p>
            <a:pPr>
              <a:spcAft>
                <a:spcPts val="700"/>
              </a:spcAft>
              <a:defRPr sz="1700">
                <a:solidFill>
                  <a:srgbClr val="2D392A"/>
                </a:solidFill>
                <a:latin typeface="Aptos"/>
              </a:defRPr>
            </a:pPr>
            <a:r>
              <a:t>• A moderate tempo lets the words remain clear and prayerful.</a:t>
            </a:r>
          </a:p>
        </p:txBody>
      </p:sp>
      <p:sp>
        <p:nvSpPr>
          <p:cNvPr id="5" name="Rounded Rectangle 4"/>
          <p:cNvSpPr/>
          <p:nvPr/>
        </p:nvSpPr>
        <p:spPr>
          <a:xfrm>
            <a:off x="6949440" y="2011680"/>
            <a:ext cx="4206240" cy="1645920"/>
          </a:xfrm>
          <a:prstGeom prst="roundRect">
            <a:avLst/>
          </a:prstGeom>
          <a:solidFill>
            <a:srgbClr val="384A30"/>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F8F1DD"/>
                </a:solidFill>
                <a:latin typeface="Aptos"/>
              </a:defRPr>
            </a:pPr>
            <a:r>
              <a:t>Choir note</a:t>
            </a:r>
          </a:p>
          <a:p>
            <a:pPr>
              <a:spcAft>
                <a:spcPts val="600"/>
              </a:spcAft>
              <a:defRPr sz="1700">
                <a:solidFill>
                  <a:srgbClr val="F8F1DD"/>
                </a:solidFill>
                <a:latin typeface="Aptos"/>
              </a:defRPr>
            </a:pPr>
            <a:r>
              <a:t>Shape each stanza with warmth, leaving space for the repeated response to feel like a true offering.</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Pastoral and Worship Use</a:t>
            </a:r>
          </a:p>
        </p:txBody>
      </p:sp>
      <p:sp>
        <p:nvSpPr>
          <p:cNvPr id="4" name="Rounded Rectangle 3"/>
          <p:cNvSpPr/>
          <p:nvPr/>
        </p:nvSpPr>
        <p:spPr>
          <a:xfrm>
            <a:off x="777240" y="1280160"/>
            <a:ext cx="5394960" cy="1417320"/>
          </a:xfrm>
          <a:prstGeom prst="roundRect">
            <a:avLst/>
          </a:prstGeom>
          <a:solidFill>
            <a:srgbClr val="283B2B"/>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F8F1DD"/>
                </a:solidFill>
                <a:latin typeface="Aptos"/>
              </a:defRPr>
            </a:pPr>
            <a:r>
              <a:t>Suitable occasions</a:t>
            </a:r>
          </a:p>
          <a:p>
            <a:pPr>
              <a:spcAft>
                <a:spcPts val="600"/>
              </a:spcAft>
              <a:defRPr sz="1700">
                <a:solidFill>
                  <a:srgbClr val="F8F1DD"/>
                </a:solidFill>
                <a:latin typeface="Aptos"/>
              </a:defRPr>
            </a:pPr>
            <a:r>
              <a:t>Thanksgiving • Harvest • Creation care • Family services • General praise • Communion services that emphasize gratitude</a:t>
            </a:r>
          </a:p>
        </p:txBody>
      </p:sp>
      <p:sp>
        <p:nvSpPr>
          <p:cNvPr id="5" name="Rounded Rectangle 4"/>
          <p:cNvSpPr/>
          <p:nvPr/>
        </p:nvSpPr>
        <p:spPr>
          <a:xfrm>
            <a:off x="777240" y="3017520"/>
            <a:ext cx="5394960" cy="1920240"/>
          </a:xfrm>
          <a:prstGeom prst="roundRect">
            <a:avLst/>
          </a:prstGeom>
          <a:solidFill>
            <a:srgbClr val="FFFAEC"/>
          </a:solidFill>
          <a:ln>
            <a:solidFill>
              <a:srgbClr val="DCC68D"/>
            </a:solidFill>
          </a:ln>
        </p:spPr>
        <p:style>
          <a:lnRef idx="1">
            <a:schemeClr val="accent1"/>
          </a:lnRef>
          <a:fillRef idx="3">
            <a:schemeClr val="accent1"/>
          </a:fillRef>
          <a:effectRef idx="2">
            <a:schemeClr val="accent1"/>
          </a:effectRef>
          <a:fontRef idx="minor">
            <a:schemeClr val="lt1"/>
          </a:fontRef>
        </p:style>
        <p:txBody>
          <a:bodyPr rtlCol="0" anchor="ctr" wrap="square" lIns="228600" rIns="164592" tIns="146304"/>
          <a:lstStyle/>
          <a:p>
            <a:pPr algn="ctr">
              <a:spcAft>
                <a:spcPts val="700"/>
              </a:spcAft>
              <a:defRPr sz="1600">
                <a:solidFill>
                  <a:srgbClr val="2D392A"/>
                </a:solidFill>
                <a:latin typeface="Aptos"/>
              </a:defRPr>
            </a:pPr>
            <a:r>
              <a:t>• What gifts of God do you most often overlook?</a:t>
            </a:r>
          </a:p>
          <a:p>
            <a:pPr>
              <a:spcAft>
                <a:spcPts val="700"/>
              </a:spcAft>
              <a:defRPr sz="1600">
                <a:solidFill>
                  <a:srgbClr val="2D392A"/>
                </a:solidFill>
                <a:latin typeface="Aptos"/>
              </a:defRPr>
            </a:pPr>
            <a:r>
              <a:t>• How can beauty lead to worship rather than distraction?</a:t>
            </a:r>
          </a:p>
          <a:p>
            <a:pPr>
              <a:spcAft>
                <a:spcPts val="700"/>
              </a:spcAft>
              <a:defRPr sz="1600">
                <a:solidFill>
                  <a:srgbClr val="2D392A"/>
                </a:solidFill>
                <a:latin typeface="Aptos"/>
              </a:defRPr>
            </a:pPr>
            <a:r>
              <a:t>• How might gratitude change the way a church cares for people and creation?</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Suggested Lesson Flow</a:t>
            </a:r>
          </a:p>
        </p:txBody>
      </p:sp>
      <p:sp>
        <p:nvSpPr>
          <p:cNvPr id="4" name="Rounded Rectangle 3"/>
          <p:cNvSpPr/>
          <p:nvPr/>
        </p:nvSpPr>
        <p:spPr>
          <a:xfrm>
            <a:off x="731520" y="1188720"/>
            <a:ext cx="4754880" cy="3154680"/>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2A3426"/>
                </a:solidFill>
                <a:latin typeface="Aptos"/>
              </a:defRPr>
            </a:pPr>
            <a:r>
              <a:t>30 minutes</a:t>
            </a:r>
          </a:p>
          <a:p>
            <a:pPr>
              <a:spcAft>
                <a:spcPts val="600"/>
              </a:spcAft>
              <a:defRPr sz="1600">
                <a:solidFill>
                  <a:srgbClr val="2A3426"/>
                </a:solidFill>
                <a:latin typeface="Aptos"/>
              </a:defRPr>
            </a:pPr>
            <a:r>
              <a:t>1. Read Psalm 19:1 and James 1:17</a:t>
            </a:r>
          </a:p>
          <a:p>
            <a:pPr>
              <a:spcAft>
                <a:spcPts val="600"/>
              </a:spcAft>
              <a:defRPr sz="1600">
                <a:solidFill>
                  <a:srgbClr val="2A3426"/>
                </a:solidFill>
                <a:latin typeface="Aptos"/>
              </a:defRPr>
            </a:pPr>
            <a:r>
              <a:t>2. Brief hymn background</a:t>
            </a:r>
          </a:p>
          <a:p>
            <a:pPr>
              <a:spcAft>
                <a:spcPts val="600"/>
              </a:spcAft>
              <a:defRPr sz="1600">
                <a:solidFill>
                  <a:srgbClr val="2A3426"/>
                </a:solidFill>
                <a:latin typeface="Aptos"/>
              </a:defRPr>
            </a:pPr>
            <a:r>
              <a:t>3. Stanza walk-through</a:t>
            </a:r>
          </a:p>
          <a:p>
            <a:pPr>
              <a:spcAft>
                <a:spcPts val="600"/>
              </a:spcAft>
              <a:defRPr sz="1600">
                <a:solidFill>
                  <a:srgbClr val="2A3426"/>
                </a:solidFill>
                <a:latin typeface="Aptos"/>
              </a:defRPr>
            </a:pPr>
            <a:r>
              <a:t>4. One gratitude practice for the week</a:t>
            </a:r>
          </a:p>
        </p:txBody>
      </p:sp>
      <p:sp>
        <p:nvSpPr>
          <p:cNvPr id="5" name="Rounded Rectangle 4"/>
          <p:cNvSpPr/>
          <p:nvPr/>
        </p:nvSpPr>
        <p:spPr>
          <a:xfrm>
            <a:off x="5989320" y="1188720"/>
            <a:ext cx="5120640" cy="3154680"/>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2A3426"/>
                </a:solidFill>
                <a:latin typeface="Aptos"/>
              </a:defRPr>
            </a:pPr>
            <a:r>
              <a:t>60 minutes</a:t>
            </a:r>
          </a:p>
          <a:p>
            <a:pPr>
              <a:spcAft>
                <a:spcPts val="600"/>
              </a:spcAft>
              <a:defRPr sz="1600">
                <a:solidFill>
                  <a:srgbClr val="2A3426"/>
                </a:solidFill>
                <a:latin typeface="Aptos"/>
              </a:defRPr>
            </a:pPr>
            <a:r>
              <a:t>1. Opening reflection on beauty</a:t>
            </a:r>
          </a:p>
          <a:p>
            <a:pPr>
              <a:spcAft>
                <a:spcPts val="600"/>
              </a:spcAft>
              <a:defRPr sz="1600">
                <a:solidFill>
                  <a:srgbClr val="2A3426"/>
                </a:solidFill>
                <a:latin typeface="Aptos"/>
              </a:defRPr>
            </a:pPr>
            <a:r>
              <a:t>2. Creation and providence in Scripture</a:t>
            </a:r>
          </a:p>
          <a:p>
            <a:pPr>
              <a:spcAft>
                <a:spcPts val="600"/>
              </a:spcAft>
              <a:defRPr sz="1600">
                <a:solidFill>
                  <a:srgbClr val="2A3426"/>
                </a:solidFill>
                <a:latin typeface="Aptos"/>
              </a:defRPr>
            </a:pPr>
            <a:r>
              <a:t>3. Stanza-by-stanza discussion</a:t>
            </a:r>
          </a:p>
          <a:p>
            <a:pPr>
              <a:spcAft>
                <a:spcPts val="600"/>
              </a:spcAft>
              <a:defRPr sz="1600">
                <a:solidFill>
                  <a:srgbClr val="2A3426"/>
                </a:solidFill>
                <a:latin typeface="Aptos"/>
              </a:defRPr>
            </a:pPr>
            <a:r>
              <a:t>4. Worship-planning conversation</a:t>
            </a:r>
          </a:p>
          <a:p>
            <a:pPr>
              <a:spcAft>
                <a:spcPts val="600"/>
              </a:spcAft>
              <a:defRPr sz="1600">
                <a:solidFill>
                  <a:srgbClr val="2A3426"/>
                </a:solidFill>
                <a:latin typeface="Aptos"/>
              </a:defRPr>
            </a:pPr>
            <a:r>
              <a:t>5. Closing prayer of thanksgiving</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Closing Summary and Prayer</a:t>
            </a:r>
          </a:p>
        </p:txBody>
      </p:sp>
      <p:sp>
        <p:nvSpPr>
          <p:cNvPr id="4" name="Rounded Rectangle 3"/>
          <p:cNvSpPr/>
          <p:nvPr/>
        </p:nvSpPr>
        <p:spPr>
          <a:xfrm>
            <a:off x="777240" y="1143000"/>
            <a:ext cx="5394960" cy="1645920"/>
          </a:xfrm>
          <a:prstGeom prst="roundRect">
            <a:avLst/>
          </a:prstGeom>
          <a:solidFill>
            <a:srgbClr val="243627"/>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F8F1DD"/>
                </a:solidFill>
                <a:latin typeface="Aptos"/>
              </a:defRPr>
            </a:pPr>
            <a:r>
              <a:t>Summary</a:t>
            </a:r>
          </a:p>
          <a:p>
            <a:pPr>
              <a:spcAft>
                <a:spcPts val="600"/>
              </a:spcAft>
              <a:defRPr sz="1700">
                <a:solidFill>
                  <a:srgbClr val="F8F1DD"/>
                </a:solidFill>
                <a:latin typeface="Aptos"/>
              </a:defRPr>
            </a:pPr>
            <a:r>
              <a:t>God’s gifts surround us: creation, time, senses, relationships, and grace. The hymn teaches the church to receive them with wonder and return them as praise.</a:t>
            </a:r>
          </a:p>
        </p:txBody>
      </p:sp>
      <p:sp>
        <p:nvSpPr>
          <p:cNvPr id="5" name="Rounded Rectangle 4"/>
          <p:cNvSpPr/>
          <p:nvPr/>
        </p:nvSpPr>
        <p:spPr>
          <a:xfrm>
            <a:off x="777240" y="3063240"/>
            <a:ext cx="5394960" cy="1783080"/>
          </a:xfrm>
          <a:prstGeom prst="roundRect">
            <a:avLst/>
          </a:prstGeom>
          <a:solidFill>
            <a:srgbClr val="4D4A2A"/>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700">
                <a:solidFill>
                  <a:srgbClr val="F8F1DD"/>
                </a:solidFill>
                <a:latin typeface="Aptos"/>
              </a:defRPr>
            </a:pPr>
            <a:r>
              <a:t>Prayer</a:t>
            </a:r>
          </a:p>
          <a:p>
            <a:pPr>
              <a:spcAft>
                <a:spcPts val="600"/>
              </a:spcAft>
              <a:defRPr sz="1700">
                <a:solidFill>
                  <a:srgbClr val="F8F1DD"/>
                </a:solidFill>
                <a:latin typeface="Aptos"/>
              </a:defRPr>
            </a:pPr>
            <a:r>
              <a:t>Lord of all, open our eyes to your goodness. Teach us to notice your gifts, cherish your creation, love our neighbors, and raise our lives as grateful praise through Jesus Christ. Amen.</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For Teaching Use</a:t>
            </a:r>
          </a:p>
        </p:txBody>
      </p:sp>
      <p:sp>
        <p:nvSpPr>
          <p:cNvPr id="4" name="Rounded Rectangle 3"/>
          <p:cNvSpPr/>
          <p:nvPr/>
        </p:nvSpPr>
        <p:spPr>
          <a:xfrm>
            <a:off x="1097280" y="2194560"/>
            <a:ext cx="9784080" cy="1325880"/>
          </a:xfrm>
          <a:prstGeom prst="roundRect">
            <a:avLst/>
          </a:prstGeom>
          <a:solidFill>
            <a:srgbClr val="223224"/>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 HymnInfo.com. Free for personal, church, classroom, and small-group teaching use. Please do not sell, repost, or redistribute as downloadable files without permission.</a:t>
            </a:r>
          </a:p>
        </p:txBody>
      </p:sp>
      <p:sp>
        <p:nvSpPr>
          <p:cNvPr id="5" name="TextBox 4"/>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Teaching Aim</a:t>
            </a:r>
          </a:p>
        </p:txBody>
      </p:sp>
      <p:sp>
        <p:nvSpPr>
          <p:cNvPr id="4" name="Oval 3"/>
          <p:cNvSpPr/>
          <p:nvPr/>
        </p:nvSpPr>
        <p:spPr>
          <a:xfrm>
            <a:off x="1143000" y="1828800"/>
            <a:ext cx="1005840" cy="1005840"/>
          </a:xfrm>
          <a:prstGeom prst="ellipse">
            <a:avLst/>
          </a:prstGeom>
          <a:solidFill>
            <a:srgbClr val="DEAB4B"/>
          </a:solidFill>
          <a:ln>
            <a:solidFill>
              <a:srgbClr val="FFF4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88720" y="1984248"/>
            <a:ext cx="914400" cy="548640"/>
          </a:xfrm>
          <a:prstGeom prst="rect">
            <a:avLst/>
          </a:prstGeom>
          <a:noFill/>
        </p:spPr>
        <p:txBody>
          <a:bodyPr wrap="none">
            <a:spAutoFit/>
          </a:bodyPr>
          <a:lstStyle/>
          <a:p>
            <a:pPr algn="ctr">
              <a:defRPr sz="2400" b="1">
                <a:solidFill>
                  <a:srgbClr val="212D20"/>
                </a:solidFill>
              </a:defRPr>
            </a:pPr>
            <a:r>
              <a:t>1</a:t>
            </a:r>
          </a:p>
        </p:txBody>
      </p:sp>
      <p:sp>
        <p:nvSpPr>
          <p:cNvPr id="6" name="TextBox 5"/>
          <p:cNvSpPr txBox="1"/>
          <p:nvPr/>
        </p:nvSpPr>
        <p:spPr>
          <a:xfrm>
            <a:off x="822960" y="2971800"/>
            <a:ext cx="1645920" cy="411480"/>
          </a:xfrm>
          <a:prstGeom prst="rect">
            <a:avLst/>
          </a:prstGeom>
          <a:noFill/>
        </p:spPr>
        <p:txBody>
          <a:bodyPr wrap="none">
            <a:spAutoFit/>
          </a:bodyPr>
          <a:lstStyle/>
          <a:p>
            <a:pPr algn="ctr">
              <a:defRPr sz="1300" b="1">
                <a:solidFill>
                  <a:srgbClr val="F8F1DD"/>
                </a:solidFill>
              </a:defRPr>
            </a:pPr>
            <a:r>
              <a:t>Understand</a:t>
            </a:r>
          </a:p>
        </p:txBody>
      </p:sp>
      <p:sp>
        <p:nvSpPr>
          <p:cNvPr id="7" name="Rounded Rectangle 6"/>
          <p:cNvSpPr/>
          <p:nvPr/>
        </p:nvSpPr>
        <p:spPr>
          <a:xfrm>
            <a:off x="594360" y="3383280"/>
            <a:ext cx="2148840" cy="960120"/>
          </a:xfrm>
          <a:prstGeom prst="roundRect">
            <a:avLst/>
          </a:prstGeom>
          <a:solidFill>
            <a:srgbClr val="1E3222"/>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Creation is a gift that points to God.</a:t>
            </a:r>
          </a:p>
        </p:txBody>
      </p:sp>
      <p:sp>
        <p:nvSpPr>
          <p:cNvPr id="8" name="Oval 7"/>
          <p:cNvSpPr/>
          <p:nvPr/>
        </p:nvSpPr>
        <p:spPr>
          <a:xfrm>
            <a:off x="4754880" y="1828800"/>
            <a:ext cx="1005840" cy="1005840"/>
          </a:xfrm>
          <a:prstGeom prst="ellipse">
            <a:avLst/>
          </a:prstGeom>
          <a:solidFill>
            <a:srgbClr val="DEAB4B"/>
          </a:solidFill>
          <a:ln>
            <a:solidFill>
              <a:srgbClr val="FFF4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800600" y="1984248"/>
            <a:ext cx="914400" cy="548640"/>
          </a:xfrm>
          <a:prstGeom prst="rect">
            <a:avLst/>
          </a:prstGeom>
          <a:noFill/>
        </p:spPr>
        <p:txBody>
          <a:bodyPr wrap="none">
            <a:spAutoFit/>
          </a:bodyPr>
          <a:lstStyle/>
          <a:p>
            <a:pPr algn="ctr">
              <a:defRPr sz="2400" b="1">
                <a:solidFill>
                  <a:srgbClr val="212D20"/>
                </a:solidFill>
              </a:defRPr>
            </a:pPr>
            <a:r>
              <a:t>2</a:t>
            </a:r>
          </a:p>
        </p:txBody>
      </p:sp>
      <p:sp>
        <p:nvSpPr>
          <p:cNvPr id="10" name="TextBox 9"/>
          <p:cNvSpPr txBox="1"/>
          <p:nvPr/>
        </p:nvSpPr>
        <p:spPr>
          <a:xfrm>
            <a:off x="4434840" y="2971800"/>
            <a:ext cx="1645920" cy="411480"/>
          </a:xfrm>
          <a:prstGeom prst="rect">
            <a:avLst/>
          </a:prstGeom>
          <a:noFill/>
        </p:spPr>
        <p:txBody>
          <a:bodyPr wrap="none">
            <a:spAutoFit/>
          </a:bodyPr>
          <a:lstStyle/>
          <a:p>
            <a:pPr algn="ctr">
              <a:defRPr sz="1300" b="1">
                <a:solidFill>
                  <a:srgbClr val="F8F1DD"/>
                </a:solidFill>
              </a:defRPr>
            </a:pPr>
            <a:r>
              <a:t>Feel</a:t>
            </a:r>
          </a:p>
        </p:txBody>
      </p:sp>
      <p:sp>
        <p:nvSpPr>
          <p:cNvPr id="11" name="Rounded Rectangle 10"/>
          <p:cNvSpPr/>
          <p:nvPr/>
        </p:nvSpPr>
        <p:spPr>
          <a:xfrm>
            <a:off x="4206240" y="3383280"/>
            <a:ext cx="2148840" cy="960120"/>
          </a:xfrm>
          <a:prstGeom prst="roundRect">
            <a:avLst/>
          </a:prstGeom>
          <a:solidFill>
            <a:srgbClr val="1E3222"/>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Gratitude for beauty, love, and grace.</a:t>
            </a:r>
          </a:p>
        </p:txBody>
      </p:sp>
      <p:sp>
        <p:nvSpPr>
          <p:cNvPr id="12" name="Oval 11"/>
          <p:cNvSpPr/>
          <p:nvPr/>
        </p:nvSpPr>
        <p:spPr>
          <a:xfrm>
            <a:off x="8366760" y="1828800"/>
            <a:ext cx="1005840" cy="1005840"/>
          </a:xfrm>
          <a:prstGeom prst="ellipse">
            <a:avLst/>
          </a:prstGeom>
          <a:solidFill>
            <a:srgbClr val="DEAB4B"/>
          </a:solidFill>
          <a:ln>
            <a:solidFill>
              <a:srgbClr val="FFF4C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0" y="1984248"/>
            <a:ext cx="914400" cy="548640"/>
          </a:xfrm>
          <a:prstGeom prst="rect">
            <a:avLst/>
          </a:prstGeom>
          <a:noFill/>
        </p:spPr>
        <p:txBody>
          <a:bodyPr wrap="none">
            <a:spAutoFit/>
          </a:bodyPr>
          <a:lstStyle/>
          <a:p>
            <a:pPr algn="ctr">
              <a:defRPr sz="2400" b="1">
                <a:solidFill>
                  <a:srgbClr val="212D20"/>
                </a:solidFill>
              </a:defRPr>
            </a:pPr>
            <a:r>
              <a:t>3</a:t>
            </a:r>
          </a:p>
        </p:txBody>
      </p:sp>
      <p:sp>
        <p:nvSpPr>
          <p:cNvPr id="14" name="TextBox 13"/>
          <p:cNvSpPr txBox="1"/>
          <p:nvPr/>
        </p:nvSpPr>
        <p:spPr>
          <a:xfrm>
            <a:off x="8046720" y="2971800"/>
            <a:ext cx="1645920" cy="411480"/>
          </a:xfrm>
          <a:prstGeom prst="rect">
            <a:avLst/>
          </a:prstGeom>
          <a:noFill/>
        </p:spPr>
        <p:txBody>
          <a:bodyPr wrap="none">
            <a:spAutoFit/>
          </a:bodyPr>
          <a:lstStyle/>
          <a:p>
            <a:pPr algn="ctr">
              <a:defRPr sz="1300" b="1">
                <a:solidFill>
                  <a:srgbClr val="F8F1DD"/>
                </a:solidFill>
              </a:defRPr>
            </a:pPr>
            <a:r>
              <a:t>Practice</a:t>
            </a:r>
          </a:p>
        </p:txBody>
      </p:sp>
      <p:sp>
        <p:nvSpPr>
          <p:cNvPr id="15" name="Rounded Rectangle 14"/>
          <p:cNvSpPr/>
          <p:nvPr/>
        </p:nvSpPr>
        <p:spPr>
          <a:xfrm>
            <a:off x="7818120" y="3383280"/>
            <a:ext cx="2148840" cy="960120"/>
          </a:xfrm>
          <a:prstGeom prst="roundRect">
            <a:avLst/>
          </a:prstGeom>
          <a:solidFill>
            <a:srgbClr val="1E3222"/>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Turn daily blessings into praise.</a:t>
            </a:r>
          </a:p>
        </p:txBody>
      </p:sp>
      <p:sp>
        <p:nvSpPr>
          <p:cNvPr id="16" name="TextBox 1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Hymn Identity</a:t>
            </a:r>
          </a:p>
        </p:txBody>
      </p:sp>
      <p:sp>
        <p:nvSpPr>
          <p:cNvPr id="4" name="Rounded Rectangle 3"/>
          <p:cNvSpPr/>
          <p:nvPr/>
        </p:nvSpPr>
        <p:spPr>
          <a:xfrm>
            <a:off x="777240" y="1188720"/>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Title</a:t>
            </a:r>
          </a:p>
        </p:txBody>
      </p:sp>
      <p:sp>
        <p:nvSpPr>
          <p:cNvPr id="5" name="Rounded Rectangle 4"/>
          <p:cNvSpPr/>
          <p:nvPr/>
        </p:nvSpPr>
        <p:spPr>
          <a:xfrm>
            <a:off x="2834640" y="1188720"/>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For the Beauty of the Earth</a:t>
            </a:r>
          </a:p>
        </p:txBody>
      </p:sp>
      <p:sp>
        <p:nvSpPr>
          <p:cNvPr id="6" name="Rounded Rectangle 5"/>
          <p:cNvSpPr/>
          <p:nvPr/>
        </p:nvSpPr>
        <p:spPr>
          <a:xfrm>
            <a:off x="777240" y="1874519"/>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First line</a:t>
            </a:r>
          </a:p>
        </p:txBody>
      </p:sp>
      <p:sp>
        <p:nvSpPr>
          <p:cNvPr id="7" name="Rounded Rectangle 6"/>
          <p:cNvSpPr/>
          <p:nvPr/>
        </p:nvSpPr>
        <p:spPr>
          <a:xfrm>
            <a:off x="2834640" y="1874519"/>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For the beauty of the earth</a:t>
            </a:r>
          </a:p>
        </p:txBody>
      </p:sp>
      <p:sp>
        <p:nvSpPr>
          <p:cNvPr id="8" name="Rounded Rectangle 7"/>
          <p:cNvSpPr/>
          <p:nvPr/>
        </p:nvSpPr>
        <p:spPr>
          <a:xfrm>
            <a:off x="777240" y="2560320"/>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Text</a:t>
            </a:r>
          </a:p>
        </p:txBody>
      </p:sp>
      <p:sp>
        <p:nvSpPr>
          <p:cNvPr id="9" name="Rounded Rectangle 8"/>
          <p:cNvSpPr/>
          <p:nvPr/>
        </p:nvSpPr>
        <p:spPr>
          <a:xfrm>
            <a:off x="2834640" y="2560320"/>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Folliott Sandford Pierpoint, 1864</a:t>
            </a:r>
          </a:p>
        </p:txBody>
      </p:sp>
      <p:sp>
        <p:nvSpPr>
          <p:cNvPr id="10" name="Rounded Rectangle 9"/>
          <p:cNvSpPr/>
          <p:nvPr/>
        </p:nvSpPr>
        <p:spPr>
          <a:xfrm>
            <a:off x="777240" y="3246120"/>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Tune</a:t>
            </a:r>
          </a:p>
        </p:txBody>
      </p:sp>
      <p:sp>
        <p:nvSpPr>
          <p:cNvPr id="11" name="Rounded Rectangle 10"/>
          <p:cNvSpPr/>
          <p:nvPr/>
        </p:nvSpPr>
        <p:spPr>
          <a:xfrm>
            <a:off x="2834640" y="3246120"/>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DIX, adapted from Conrad Kocher</a:t>
            </a:r>
          </a:p>
        </p:txBody>
      </p:sp>
      <p:sp>
        <p:nvSpPr>
          <p:cNvPr id="12" name="Rounded Rectangle 11"/>
          <p:cNvSpPr/>
          <p:nvPr/>
        </p:nvSpPr>
        <p:spPr>
          <a:xfrm>
            <a:off x="777240" y="3931920"/>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Meter</a:t>
            </a:r>
          </a:p>
        </p:txBody>
      </p:sp>
      <p:sp>
        <p:nvSpPr>
          <p:cNvPr id="13" name="Rounded Rectangle 12"/>
          <p:cNvSpPr/>
          <p:nvPr/>
        </p:nvSpPr>
        <p:spPr>
          <a:xfrm>
            <a:off x="2834640" y="3931920"/>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7.7.7.7.7.7</a:t>
            </a:r>
          </a:p>
        </p:txBody>
      </p:sp>
      <p:sp>
        <p:nvSpPr>
          <p:cNvPr id="14" name="Rounded Rectangle 13"/>
          <p:cNvSpPr/>
          <p:nvPr/>
        </p:nvSpPr>
        <p:spPr>
          <a:xfrm>
            <a:off x="777240" y="4617720"/>
            <a:ext cx="1920240" cy="438912"/>
          </a:xfrm>
          <a:prstGeom prst="roundRect">
            <a:avLst/>
          </a:prstGeom>
          <a:solidFill>
            <a:srgbClr val="43603E"/>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300">
                <a:solidFill>
                  <a:srgbClr val="F8F1DD"/>
                </a:solidFill>
                <a:latin typeface="Aptos"/>
              </a:defRPr>
            </a:pPr>
            <a:r>
              <a:t>Core theme</a:t>
            </a:r>
          </a:p>
        </p:txBody>
      </p:sp>
      <p:sp>
        <p:nvSpPr>
          <p:cNvPr id="15" name="Rounded Rectangle 14"/>
          <p:cNvSpPr/>
          <p:nvPr/>
        </p:nvSpPr>
        <p:spPr>
          <a:xfrm>
            <a:off x="2834640" y="4617720"/>
            <a:ext cx="7863840" cy="438912"/>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400">
                <a:solidFill>
                  <a:srgbClr val="212D20"/>
                </a:solidFill>
                <a:latin typeface="Aptos"/>
              </a:defRPr>
            </a:pPr>
            <a:r>
              <a:t>Thanksgiving for creation and every good gift</a:t>
            </a:r>
          </a:p>
        </p:txBody>
      </p:sp>
      <p:sp>
        <p:nvSpPr>
          <p:cNvPr id="16" name="TextBox 15"/>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Historical Background</a:t>
            </a:r>
          </a:p>
        </p:txBody>
      </p:sp>
      <p:sp>
        <p:nvSpPr>
          <p:cNvPr id="4" name="Rounded Rectangle 3"/>
          <p:cNvSpPr/>
          <p:nvPr/>
        </p:nvSpPr>
        <p:spPr>
          <a:xfrm>
            <a:off x="822960" y="1417320"/>
            <a:ext cx="5623560" cy="3429000"/>
          </a:xfrm>
          <a:prstGeom prst="roundRect">
            <a:avLst/>
          </a:prstGeom>
          <a:solidFill>
            <a:srgbClr val="FFFAEC"/>
          </a:solidFill>
          <a:ln>
            <a:solidFill>
              <a:srgbClr val="DCC68D"/>
            </a:solidFill>
          </a:ln>
        </p:spPr>
        <p:style>
          <a:lnRef idx="1">
            <a:schemeClr val="accent1"/>
          </a:lnRef>
          <a:fillRef idx="3">
            <a:schemeClr val="accent1"/>
          </a:fillRef>
          <a:effectRef idx="2">
            <a:schemeClr val="accent1"/>
          </a:effectRef>
          <a:fontRef idx="minor">
            <a:schemeClr val="lt1"/>
          </a:fontRef>
        </p:style>
        <p:txBody>
          <a:bodyPr rtlCol="0" anchor="ctr" wrap="square" lIns="228600" rIns="164592" tIns="146304"/>
          <a:lstStyle/>
          <a:p>
            <a:pPr algn="ctr">
              <a:spcAft>
                <a:spcPts val="700"/>
              </a:spcAft>
              <a:defRPr sz="1700">
                <a:solidFill>
                  <a:srgbClr val="2D392A"/>
                </a:solidFill>
                <a:latin typeface="Aptos"/>
              </a:defRPr>
            </a:pPr>
            <a:r>
              <a:t>• Folliott Sandford Pierpoint wrote the text in 1864 while living in Bath, England.</a:t>
            </a:r>
          </a:p>
          <a:p>
            <a:pPr>
              <a:spcAft>
                <a:spcPts val="700"/>
              </a:spcAft>
              <a:defRPr sz="1700">
                <a:solidFill>
                  <a:srgbClr val="2D392A"/>
                </a:solidFill>
                <a:latin typeface="Aptos"/>
              </a:defRPr>
            </a:pPr>
            <a:r>
              <a:t>• The hymn first appeared in Lyra Eucharistica, a collection connected with Holy Communion.</a:t>
            </a:r>
          </a:p>
          <a:p>
            <a:pPr>
              <a:spcAft>
                <a:spcPts val="700"/>
              </a:spcAft>
              <a:defRPr sz="1700">
                <a:solidFill>
                  <a:srgbClr val="2D392A"/>
                </a:solidFill>
                <a:latin typeface="Aptos"/>
              </a:defRPr>
            </a:pPr>
            <a:r>
              <a:t>• Over time it became widely used as a hymn of thanksgiving and general praise.</a:t>
            </a:r>
          </a:p>
          <a:p>
            <a:pPr>
              <a:spcAft>
                <a:spcPts val="700"/>
              </a:spcAft>
              <a:defRPr sz="1700">
                <a:solidFill>
                  <a:srgbClr val="2D392A"/>
                </a:solidFill>
                <a:latin typeface="Aptos"/>
              </a:defRPr>
            </a:pPr>
            <a:r>
              <a:t>• DIX, associated with Conrad Kocher, gives the text a graceful and memorable congregational setting.</a:t>
            </a:r>
          </a:p>
        </p:txBody>
      </p:sp>
      <p:pic>
        <p:nvPicPr>
          <p:cNvPr id="5" name="Picture 4" descr="visual5.jpg"/>
          <p:cNvPicPr>
            <a:picLocks noChangeAspect="1"/>
          </p:cNvPicPr>
          <p:nvPr/>
        </p:nvPicPr>
        <p:blipFill>
          <a:blip r:embed="rId3"/>
          <a:stretch>
            <a:fillRect/>
          </a:stretch>
        </p:blipFill>
        <p:spPr>
          <a:xfrm>
            <a:off x="6903720" y="1417320"/>
            <a:ext cx="4343400" cy="3429000"/>
          </a:xfrm>
          <a:prstGeom prst="rect">
            <a:avLst/>
          </a:prstGeom>
        </p:spPr>
      </p:pic>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Why This Hymn Matters Today</a:t>
            </a:r>
          </a:p>
        </p:txBody>
      </p:sp>
      <p:sp>
        <p:nvSpPr>
          <p:cNvPr id="4" name="Rounded Rectangle 3"/>
          <p:cNvSpPr/>
          <p:nvPr/>
        </p:nvSpPr>
        <p:spPr>
          <a:xfrm>
            <a:off x="822960" y="1600200"/>
            <a:ext cx="3246120" cy="2468880"/>
          </a:xfrm>
          <a:prstGeom prst="roundRect">
            <a:avLst/>
          </a:prstGeom>
          <a:solidFill>
            <a:srgbClr val="263D2A"/>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A grateful imagination</a:t>
            </a:r>
          </a:p>
          <a:p>
            <a:pPr>
              <a:spcAft>
                <a:spcPts val="600"/>
              </a:spcAft>
              <a:defRPr sz="1600">
                <a:solidFill>
                  <a:srgbClr val="F8F1DD"/>
                </a:solidFill>
                <a:latin typeface="Aptos"/>
              </a:defRPr>
            </a:pPr>
            <a:r>
              <a:t>It trains worshipers to name God’s gifts rather than rush past them.</a:t>
            </a:r>
          </a:p>
        </p:txBody>
      </p:sp>
      <p:sp>
        <p:nvSpPr>
          <p:cNvPr id="5" name="Rounded Rectangle 4"/>
          <p:cNvSpPr/>
          <p:nvPr/>
        </p:nvSpPr>
        <p:spPr>
          <a:xfrm>
            <a:off x="4526280" y="1600200"/>
            <a:ext cx="3246120" cy="2468880"/>
          </a:xfrm>
          <a:prstGeom prst="roundRect">
            <a:avLst/>
          </a:prstGeom>
          <a:solidFill>
            <a:srgbClr val="263D2A"/>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A whole-life praise</a:t>
            </a:r>
          </a:p>
          <a:p>
            <a:pPr>
              <a:spcAft>
                <a:spcPts val="600"/>
              </a:spcAft>
              <a:defRPr sz="1600">
                <a:solidFill>
                  <a:srgbClr val="F8F1DD"/>
                </a:solidFill>
                <a:latin typeface="Aptos"/>
              </a:defRPr>
            </a:pPr>
            <a:r>
              <a:t>It joins earth, sky, love, friendship, senses, and worship into thanksgiving.</a:t>
            </a:r>
          </a:p>
        </p:txBody>
      </p:sp>
      <p:sp>
        <p:nvSpPr>
          <p:cNvPr id="6" name="Rounded Rectangle 5"/>
          <p:cNvSpPr/>
          <p:nvPr/>
        </p:nvSpPr>
        <p:spPr>
          <a:xfrm>
            <a:off x="8229600" y="1600200"/>
            <a:ext cx="3246120" cy="2468880"/>
          </a:xfrm>
          <a:prstGeom prst="roundRect">
            <a:avLst/>
          </a:prstGeom>
          <a:solidFill>
            <a:srgbClr val="263D2A"/>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F8F1DD"/>
                </a:solidFill>
                <a:latin typeface="Aptos"/>
              </a:defRPr>
            </a:pPr>
            <a:r>
              <a:t>A pastoral corrective</a:t>
            </a:r>
          </a:p>
          <a:p>
            <a:pPr>
              <a:spcAft>
                <a:spcPts val="600"/>
              </a:spcAft>
              <a:defRPr sz="1600">
                <a:solidFill>
                  <a:srgbClr val="F8F1DD"/>
                </a:solidFill>
                <a:latin typeface="Aptos"/>
              </a:defRPr>
            </a:pPr>
            <a:r>
              <a:t>It helps anxious or distracted hearts recover wonder before God.</a:t>
            </a:r>
          </a:p>
        </p:txBody>
      </p:sp>
      <p:sp>
        <p:nvSpPr>
          <p:cNvPr id="7" name="TextBox 6"/>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Biblical Foundation</a:t>
            </a:r>
          </a:p>
        </p:txBody>
      </p:sp>
      <p:sp>
        <p:nvSpPr>
          <p:cNvPr id="4" name="Rounded Rectangle 3"/>
          <p:cNvSpPr/>
          <p:nvPr/>
        </p:nvSpPr>
        <p:spPr>
          <a:xfrm>
            <a:off x="868680" y="1234440"/>
            <a:ext cx="5486400" cy="3977639"/>
          </a:xfrm>
          <a:prstGeom prst="roundRect">
            <a:avLst/>
          </a:prstGeom>
          <a:solidFill>
            <a:srgbClr val="FFFAEC"/>
          </a:solidFill>
          <a:ln>
            <a:solidFill>
              <a:srgbClr val="DCC68D"/>
            </a:solidFill>
          </a:ln>
        </p:spPr>
        <p:style>
          <a:lnRef idx="1">
            <a:schemeClr val="accent1"/>
          </a:lnRef>
          <a:fillRef idx="3">
            <a:schemeClr val="accent1"/>
          </a:fillRef>
          <a:effectRef idx="2">
            <a:schemeClr val="accent1"/>
          </a:effectRef>
          <a:fontRef idx="minor">
            <a:schemeClr val="lt1"/>
          </a:fontRef>
        </p:style>
        <p:txBody>
          <a:bodyPr rtlCol="0" anchor="ctr" wrap="square" lIns="228600" rIns="164592" tIns="146304"/>
          <a:lstStyle/>
          <a:p>
            <a:pPr algn="ctr">
              <a:spcAft>
                <a:spcPts val="700"/>
              </a:spcAft>
              <a:defRPr sz="1600">
                <a:solidFill>
                  <a:srgbClr val="2D392A"/>
                </a:solidFill>
                <a:latin typeface="Aptos"/>
              </a:defRPr>
            </a:pPr>
            <a:r>
              <a:t>• Genesis 1:31 — creation is declared very good.</a:t>
            </a:r>
          </a:p>
          <a:p>
            <a:pPr>
              <a:spcAft>
                <a:spcPts val="700"/>
              </a:spcAft>
              <a:defRPr sz="1600">
                <a:solidFill>
                  <a:srgbClr val="2D392A"/>
                </a:solidFill>
                <a:latin typeface="Aptos"/>
              </a:defRPr>
            </a:pPr>
            <a:r>
              <a:t>• Psalm 19:1 — the heavens declare God’s glory.</a:t>
            </a:r>
          </a:p>
          <a:p>
            <a:pPr>
              <a:spcAft>
                <a:spcPts val="700"/>
              </a:spcAft>
              <a:defRPr sz="1600">
                <a:solidFill>
                  <a:srgbClr val="2D392A"/>
                </a:solidFill>
                <a:latin typeface="Aptos"/>
              </a:defRPr>
            </a:pPr>
            <a:r>
              <a:t>• Psalm 104:24 — the earth is full of God’s riches.</a:t>
            </a:r>
          </a:p>
          <a:p>
            <a:pPr>
              <a:spcAft>
                <a:spcPts val="700"/>
              </a:spcAft>
              <a:defRPr sz="1600">
                <a:solidFill>
                  <a:srgbClr val="2D392A"/>
                </a:solidFill>
                <a:latin typeface="Aptos"/>
              </a:defRPr>
            </a:pPr>
            <a:r>
              <a:t>• James 1:17 — every good and perfect gift comes from above.</a:t>
            </a:r>
          </a:p>
          <a:p>
            <a:pPr>
              <a:spcAft>
                <a:spcPts val="700"/>
              </a:spcAft>
              <a:defRPr sz="1600">
                <a:solidFill>
                  <a:srgbClr val="2D392A"/>
                </a:solidFill>
                <a:latin typeface="Aptos"/>
              </a:defRPr>
            </a:pPr>
            <a:r>
              <a:t>• Colossians 1:16 — all things were created through Christ and for Christ.</a:t>
            </a:r>
          </a:p>
        </p:txBody>
      </p:sp>
      <p:sp>
        <p:nvSpPr>
          <p:cNvPr id="5" name="Rounded Rectangle 4"/>
          <p:cNvSpPr/>
          <p:nvPr/>
        </p:nvSpPr>
        <p:spPr>
          <a:xfrm>
            <a:off x="6720840" y="1828800"/>
            <a:ext cx="4389120" cy="1920240"/>
          </a:xfrm>
          <a:prstGeom prst="roundRect">
            <a:avLst/>
          </a:prstGeom>
          <a:solidFill>
            <a:srgbClr val="464926"/>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F8F1DD"/>
                </a:solidFill>
                <a:latin typeface="Aptos"/>
              </a:defRPr>
            </a:pPr>
            <a:r>
              <a:t>Teaching emphasis</a:t>
            </a:r>
          </a:p>
          <a:p>
            <a:pPr>
              <a:spcAft>
                <a:spcPts val="600"/>
              </a:spcAft>
              <a:defRPr sz="1800">
                <a:solidFill>
                  <a:srgbClr val="F8F1DD"/>
                </a:solidFill>
                <a:latin typeface="Aptos"/>
              </a:defRPr>
            </a:pPr>
            <a:r>
              <a:t>The hymn does not worship nature. It receives nature as a gift and returns praise to the Lord of all.</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Stanza Study: Beauty that Becomes Praise</a:t>
            </a:r>
          </a:p>
        </p:txBody>
      </p:sp>
      <p:sp>
        <p:nvSpPr>
          <p:cNvPr id="4" name="Rounded Rectangle 3"/>
          <p:cNvSpPr/>
          <p:nvPr/>
        </p:nvSpPr>
        <p:spPr>
          <a:xfrm>
            <a:off x="731520" y="1371600"/>
            <a:ext cx="5394960" cy="1417320"/>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2A3426"/>
                </a:solidFill>
                <a:latin typeface="Aptos"/>
              </a:defRPr>
            </a:pPr>
            <a:r>
              <a:t>The opening movement names earth, sky, and surrounding love as gifts. The proper response is not possession but gratitude.</a:t>
            </a:r>
          </a:p>
        </p:txBody>
      </p:sp>
      <p:sp>
        <p:nvSpPr>
          <p:cNvPr id="5" name="Rounded Rectangle 4"/>
          <p:cNvSpPr/>
          <p:nvPr/>
        </p:nvSpPr>
        <p:spPr>
          <a:xfrm>
            <a:off x="731520" y="3108960"/>
            <a:ext cx="2560320" cy="960120"/>
          </a:xfrm>
          <a:prstGeom prst="roundRect">
            <a:avLst/>
          </a:prstGeom>
          <a:solidFill>
            <a:srgbClr val="EDE1B9"/>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2A3426"/>
                </a:solidFill>
                <a:latin typeface="Aptos"/>
              </a:defRPr>
            </a:pPr>
            <a:r>
              <a:t>Scripture connection</a:t>
            </a:r>
          </a:p>
          <a:p>
            <a:pPr>
              <a:spcAft>
                <a:spcPts val="600"/>
              </a:spcAft>
              <a:defRPr sz="1600">
                <a:solidFill>
                  <a:srgbClr val="2A3426"/>
                </a:solidFill>
                <a:latin typeface="Aptos"/>
              </a:defRPr>
            </a:pPr>
            <a:r>
              <a:t>Psalm 19:1; Genesis 1:31</a:t>
            </a:r>
          </a:p>
        </p:txBody>
      </p:sp>
      <p:sp>
        <p:nvSpPr>
          <p:cNvPr id="6" name="Rounded Rectangle 5"/>
          <p:cNvSpPr/>
          <p:nvPr/>
        </p:nvSpPr>
        <p:spPr>
          <a:xfrm>
            <a:off x="3611880" y="3108960"/>
            <a:ext cx="3200400" cy="960120"/>
          </a:xfrm>
          <a:prstGeom prst="roundRect">
            <a:avLst/>
          </a:prstGeom>
          <a:solidFill>
            <a:srgbClr val="EDE1B9"/>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600">
                <a:solidFill>
                  <a:srgbClr val="2A3426"/>
                </a:solidFill>
                <a:latin typeface="Aptos"/>
              </a:defRPr>
            </a:pPr>
            <a:r>
              <a:t>Teaching emphasis</a:t>
            </a:r>
          </a:p>
          <a:p>
            <a:pPr>
              <a:spcAft>
                <a:spcPts val="600"/>
              </a:spcAft>
              <a:defRPr sz="1600">
                <a:solidFill>
                  <a:srgbClr val="2A3426"/>
                </a:solidFill>
                <a:latin typeface="Aptos"/>
              </a:defRPr>
            </a:pPr>
            <a:r>
              <a:t>Beauty is not an escape from God; it is a doorway into praise.</a:t>
            </a:r>
          </a:p>
        </p:txBody>
      </p:sp>
      <p:sp>
        <p:nvSpPr>
          <p:cNvPr id="7" name="TextBox 6"/>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_light.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212D20"/>
                </a:solidFill>
                <a:latin typeface="Georgia"/>
              </a:defRPr>
            </a:pPr>
            <a:r>
              <a:t>Stanza Study: Each Hour as a Gift</a:t>
            </a:r>
          </a:p>
        </p:txBody>
      </p:sp>
      <p:sp>
        <p:nvSpPr>
          <p:cNvPr id="4" name="Rounded Rectangle 3"/>
          <p:cNvSpPr/>
          <p:nvPr/>
        </p:nvSpPr>
        <p:spPr>
          <a:xfrm>
            <a:off x="731520" y="1325880"/>
            <a:ext cx="5120640" cy="1325880"/>
          </a:xfrm>
          <a:prstGeom prst="roundRect">
            <a:avLst/>
          </a:prstGeom>
          <a:solidFill>
            <a:srgbClr val="FFFAE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2A3426"/>
                </a:solidFill>
                <a:latin typeface="Aptos"/>
              </a:defRPr>
            </a:pPr>
            <a:r>
              <a:t>Day and night, hill and valley, tree and flower all become reminders that time and place are held in God’s care.</a:t>
            </a:r>
          </a:p>
        </p:txBody>
      </p:sp>
      <p:sp>
        <p:nvSpPr>
          <p:cNvPr id="5" name="Rounded Rectangle 4"/>
          <p:cNvSpPr/>
          <p:nvPr/>
        </p:nvSpPr>
        <p:spPr>
          <a:xfrm>
            <a:off x="731520" y="2926080"/>
            <a:ext cx="5120640" cy="1325880"/>
          </a:xfrm>
          <a:prstGeom prst="roundRect">
            <a:avLst/>
          </a:prstGeom>
          <a:solidFill>
            <a:srgbClr val="EFE7C7"/>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2A3426"/>
                </a:solidFill>
                <a:latin typeface="Aptos"/>
              </a:defRPr>
            </a:pPr>
            <a:r>
              <a:t>The stanza helps a group slow down and notice: God’s generosity is not rare; it is woven into ordinary hours.</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5F5C52"/>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11480"/>
            <a:ext cx="10789920" cy="640080"/>
          </a:xfrm>
          <a:prstGeom prst="rect">
            <a:avLst/>
          </a:prstGeom>
          <a:noFill/>
        </p:spPr>
        <p:txBody>
          <a:bodyPr wrap="none">
            <a:spAutoFit/>
          </a:bodyPr>
          <a:lstStyle/>
          <a:p>
            <a:pPr>
              <a:defRPr b="1" sz="3400">
                <a:solidFill>
                  <a:srgbClr val="F8F1DD"/>
                </a:solidFill>
                <a:latin typeface="Georgia"/>
              </a:defRPr>
            </a:pPr>
            <a:r>
              <a:t>Stanza Study: Senses, Sound, and Sight</a:t>
            </a:r>
          </a:p>
        </p:txBody>
      </p:sp>
      <p:sp>
        <p:nvSpPr>
          <p:cNvPr id="4" name="Rounded Rectangle 3"/>
          <p:cNvSpPr/>
          <p:nvPr/>
        </p:nvSpPr>
        <p:spPr>
          <a:xfrm>
            <a:off x="777240" y="1371600"/>
            <a:ext cx="5212080" cy="1417320"/>
          </a:xfrm>
          <a:prstGeom prst="roundRect">
            <a:avLst/>
          </a:prstGeom>
          <a:solidFill>
            <a:srgbClr val="253429"/>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F8F1DD"/>
                </a:solidFill>
                <a:latin typeface="Aptos"/>
              </a:defRPr>
            </a:pPr>
            <a:r>
              <a:t>Pierpoint gives thanks not only for objects of beauty, but for the human ability to receive them: ear, eye, heart, and mind.</a:t>
            </a:r>
          </a:p>
        </p:txBody>
      </p:sp>
      <p:sp>
        <p:nvSpPr>
          <p:cNvPr id="5" name="Rounded Rectangle 4"/>
          <p:cNvSpPr/>
          <p:nvPr/>
        </p:nvSpPr>
        <p:spPr>
          <a:xfrm>
            <a:off x="777240" y="3154680"/>
            <a:ext cx="5212080" cy="1325880"/>
          </a:xfrm>
          <a:prstGeom prst="roundRect">
            <a:avLst/>
          </a:prstGeom>
          <a:solidFill>
            <a:srgbClr val="494B2C"/>
          </a:solidFill>
          <a:ln>
            <a:solidFill>
              <a:srgbClr val="EEE1BE"/>
            </a:solidFill>
          </a:ln>
        </p:spPr>
        <p:style>
          <a:lnRef idx="1">
            <a:schemeClr val="accent1"/>
          </a:lnRef>
          <a:fillRef idx="3">
            <a:schemeClr val="accent1"/>
          </a:fillRef>
          <a:effectRef idx="2">
            <a:schemeClr val="accent1"/>
          </a:effectRef>
          <a:fontRef idx="minor">
            <a:schemeClr val="lt1"/>
          </a:fontRef>
        </p:style>
        <p:txBody>
          <a:bodyPr rtlCol="0" anchor="ctr" wrap="square" lIns="164592" rIns="164592" tIns="109728"/>
          <a:lstStyle/>
          <a:p>
            <a:pPr algn="ctr">
              <a:spcAft>
                <a:spcPts val="600"/>
              </a:spcAft>
              <a:defRPr sz="1800">
                <a:solidFill>
                  <a:srgbClr val="F8F1DD"/>
                </a:solidFill>
                <a:latin typeface="Aptos"/>
              </a:defRPr>
            </a:pPr>
            <a:r>
              <a:t>Teaching emphasis</a:t>
            </a:r>
          </a:p>
          <a:p>
            <a:pPr>
              <a:spcAft>
                <a:spcPts val="600"/>
              </a:spcAft>
              <a:defRPr sz="1800">
                <a:solidFill>
                  <a:srgbClr val="F8F1DD"/>
                </a:solidFill>
                <a:latin typeface="Aptos"/>
              </a:defRPr>
            </a:pPr>
            <a:r>
              <a:t>Our senses can become instruments of worship when they awaken thanksgiving instead of entitlement.</a:t>
            </a:r>
          </a:p>
        </p:txBody>
      </p:sp>
      <p:sp>
        <p:nvSpPr>
          <p:cNvPr id="6" name="TextBox 5"/>
          <p:cNvSpPr txBox="1"/>
          <p:nvPr/>
        </p:nvSpPr>
        <p:spPr>
          <a:xfrm>
            <a:off x="502920" y="6510528"/>
            <a:ext cx="7315200" cy="201168"/>
          </a:xfrm>
          <a:prstGeom prst="rect">
            <a:avLst/>
          </a:prstGeom>
          <a:noFill/>
        </p:spPr>
        <p:txBody>
          <a:bodyPr wrap="none">
            <a:spAutoFit/>
          </a:bodyPr>
          <a:lstStyle/>
          <a:p>
            <a:pPr>
              <a:defRPr sz="750">
                <a:solidFill>
                  <a:srgbClr val="E6E6DC"/>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