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shed_work_assets/crossFount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7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94360" y="594360"/>
            <a:ext cx="6355080" cy="5257800"/>
          </a:xfrm>
          <a:prstGeom prst="rect">
            <a:avLst/>
          </a:prstGeom>
          <a:solidFill>
            <a:srgbClr val="000000">
              <a:alpha val="75000"/>
            </a:srgbClr>
          </a:solidFill>
          <a:ln w="15240">
            <a:solidFill>
              <a:srgbClr val="B8874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960120"/>
            <a:ext cx="57607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 You Washed in the Blood?</a:t>
            </a:r>
            <a:endParaRPr lang="en-US" sz="3400" dirty="0"/>
          </a:p>
        </p:txBody>
      </p:sp>
      <p:sp>
        <p:nvSpPr>
          <p:cNvPr id="6" name="Shape 3"/>
          <p:cNvSpPr/>
          <p:nvPr/>
        </p:nvSpPr>
        <p:spPr>
          <a:xfrm>
            <a:off x="877824" y="2331720"/>
            <a:ext cx="1691640" cy="0"/>
          </a:xfrm>
          <a:prstGeom prst="line">
            <a:avLst/>
          </a:prstGeom>
          <a:noFill/>
          <a:ln w="27940">
            <a:solidFill>
              <a:srgbClr val="B887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77824" y="2578608"/>
            <a:ext cx="5440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i="1" dirty="0">
                <a:solidFill>
                  <a:srgbClr val="F8EE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you been to Jesus for the cleansing power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877824" y="3182112"/>
            <a:ext cx="521208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8EE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Elisha A. Hoffman • 1878 • WASHED IN THE BLOOD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F8EE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Scripture: Revelation 7:14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77824" y="4279392"/>
            <a:ext cx="54406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teaching guide on cleansing, redemption, assurance, and gospel invitation.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F3E6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Hymn-Section Study: Readiness Before God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hymn asks whether the heart is prepared to stand before the Lord.</a:t>
            </a:r>
            <a:endParaRPr lang="en-US" sz="1050" dirty="0"/>
          </a:p>
        </p:txBody>
      </p:sp>
      <p:pic>
        <p:nvPicPr>
          <p:cNvPr id="5" name="Image 0" descr="/mnt/data/washed_work_assets/f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1325880"/>
            <a:ext cx="3657600" cy="43434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94360" y="1325880"/>
            <a:ext cx="3657600" cy="4343400"/>
          </a:xfrm>
          <a:prstGeom prst="rect">
            <a:avLst/>
          </a:prstGeom>
          <a:solidFill>
            <a:srgbClr val="000000">
              <a:alpha val="18000"/>
            </a:srgbClr>
          </a:solidFill>
          <a:ln w="12700">
            <a:solidFill>
              <a:srgbClr val="B88744">
                <a:alpha val="6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617720" y="1325880"/>
            <a:ext cx="3063240" cy="1645920"/>
          </a:xfrm>
          <a:prstGeom prst="rect">
            <a:avLst>
              <a:gd name="adj" fmla="val 4444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782312" y="1463040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Assurance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4782312" y="1828800"/>
            <a:ext cx="273405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Christian readiness is not confidence in our perfection. It is confidence in Christ’s saving work.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8001000" y="1325880"/>
            <a:ext cx="3063240" cy="1645920"/>
          </a:xfrm>
          <a:prstGeom prst="rect">
            <a:avLst>
              <a:gd name="adj" fmla="val 4444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165592" y="1463040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Warning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8165592" y="1828800"/>
            <a:ext cx="273405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hymn’s questions should awaken response without becoming manipulation.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617720" y="3337560"/>
            <a:ext cx="6446520" cy="1645920"/>
          </a:xfrm>
          <a:prstGeom prst="rect">
            <a:avLst>
              <a:gd name="adj" fmla="val 4444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82312" y="3474720"/>
            <a:ext cx="6117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direction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4782312" y="3840480"/>
            <a:ext cx="611733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hearers to examine themselves, then lead them beyond themselves to the Lamb who redeems and cleanses.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2E4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Hymn-Section Study: Garments Made Clean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 garments point to forgiveness, purity, and the hope of standing among the redeemed.</a:t>
            </a:r>
            <a:endParaRPr lang="en-US" sz="1050" dirty="0"/>
          </a:p>
        </p:txBody>
      </p:sp>
      <p:pic>
        <p:nvPicPr>
          <p:cNvPr id="5" name="Image 0" descr="/mnt/data/washed_work_assets/f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0"/>
            <a:ext cx="4279392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09560" y="0"/>
            <a:ext cx="4279392" cy="6858000"/>
          </a:xfrm>
          <a:prstGeom prst="rect">
            <a:avLst/>
          </a:prstGeom>
          <a:solidFill>
            <a:srgbClr val="000000">
              <a:alpha val="18000"/>
            </a:srgbClr>
          </a:solidFill>
          <a:ln w="12700">
            <a:solidFill>
              <a:srgbClr val="B88744">
                <a:alpha val="6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85800" y="1325880"/>
            <a:ext cx="3291840" cy="2926080"/>
          </a:xfrm>
          <a:prstGeom prst="rect">
            <a:avLst>
              <a:gd name="adj" fmla="val 2500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0392" y="1463040"/>
            <a:ext cx="29626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Revelation imagery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50392" y="1828800"/>
            <a:ext cx="2962656" cy="22677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Bible speaks of robes washed and made white in the Lamb’s blood. The image is paradoxical, but its meaning is clear: Christ makes sinners clean.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297680" y="1325880"/>
            <a:ext cx="3063240" cy="2926080"/>
          </a:xfrm>
          <a:prstGeom prst="rect">
            <a:avLst>
              <a:gd name="adj" fmla="val 2500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462272" y="1463040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emphasis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4462272" y="1828800"/>
            <a:ext cx="2734056" cy="22677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stained conscience is not healed by pretending. The hymn points the wounded heart to Christ’s cleansing grace.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960120" y="4892040"/>
            <a:ext cx="713232" cy="713232"/>
          </a:xfrm>
          <a:prstGeom prst="ellipse">
            <a:avLst/>
          </a:prstGeom>
          <a:solidFill>
            <a:srgbClr val="5E1A20"/>
          </a:solidFill>
          <a:ln w="12700">
            <a:solidFill>
              <a:srgbClr val="B887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15568" y="4983480"/>
            <a:ext cx="402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58952" y="5678424"/>
            <a:ext cx="11155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5E1A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Cleansed</a:t>
            </a:r>
            <a:endParaRPr lang="en-US" sz="820" dirty="0"/>
          </a:p>
        </p:txBody>
      </p:sp>
      <p:sp>
        <p:nvSpPr>
          <p:cNvPr id="16" name="Shape 13"/>
          <p:cNvSpPr/>
          <p:nvPr/>
        </p:nvSpPr>
        <p:spPr>
          <a:xfrm>
            <a:off x="2331720" y="4892040"/>
            <a:ext cx="713232" cy="713232"/>
          </a:xfrm>
          <a:prstGeom prst="ellipse">
            <a:avLst/>
          </a:prstGeom>
          <a:solidFill>
            <a:srgbClr val="B88744"/>
          </a:solidFill>
          <a:ln w="12700">
            <a:solidFill>
              <a:srgbClr val="B8874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487168" y="4983480"/>
            <a:ext cx="402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✦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2130552" y="5678424"/>
            <a:ext cx="11155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5E1A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</a:t>
            </a:r>
            <a:endParaRPr lang="en-US" sz="820" dirty="0"/>
          </a:p>
        </p:txBody>
      </p:sp>
      <p:sp>
        <p:nvSpPr>
          <p:cNvPr id="19" name="Shape 16"/>
          <p:cNvSpPr/>
          <p:nvPr/>
        </p:nvSpPr>
        <p:spPr>
          <a:xfrm>
            <a:off x="3703320" y="4892040"/>
            <a:ext cx="713232" cy="713232"/>
          </a:xfrm>
          <a:prstGeom prst="ellipse">
            <a:avLst/>
          </a:prstGeom>
          <a:solidFill>
            <a:srgbClr val="7D242A"/>
          </a:solidFill>
          <a:ln w="12700">
            <a:solidFill>
              <a:srgbClr val="B8874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858768" y="4983480"/>
            <a:ext cx="402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3502152" y="5678424"/>
            <a:ext cx="11155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5E1A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</a:t>
            </a:r>
            <a:endParaRPr lang="en-US" sz="820" dirty="0"/>
          </a:p>
        </p:txBody>
      </p:sp>
      <p:sp>
        <p:nvSpPr>
          <p:cNvPr id="22" name="Text 19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Themes genuinely present in the hymn and its biblical foundation.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685800" y="1325880"/>
            <a:ext cx="3154680" cy="1371600"/>
          </a:xfrm>
          <a:prstGeom prst="rect">
            <a:avLst>
              <a:gd name="adj" fmla="val 5333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0392" y="1463040"/>
            <a:ext cx="2825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Atonement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50392" y="1828800"/>
            <a:ext cx="2825496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gives himself for sinners.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389120" y="1325880"/>
            <a:ext cx="3154680" cy="1371600"/>
          </a:xfrm>
          <a:prstGeom prst="rect">
            <a:avLst>
              <a:gd name="adj" fmla="val 5333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53712" y="1463040"/>
            <a:ext cx="2825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Cleansing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553712" y="1828800"/>
            <a:ext cx="2825496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is washed away by grace.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92440" y="1325880"/>
            <a:ext cx="3154680" cy="1371600"/>
          </a:xfrm>
          <a:prstGeom prst="rect">
            <a:avLst>
              <a:gd name="adj" fmla="val 5333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57032" y="1463040"/>
            <a:ext cx="2825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Redemption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257032" y="1828800"/>
            <a:ext cx="2825496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purchases freedom.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85800" y="3337560"/>
            <a:ext cx="3154680" cy="1371600"/>
          </a:xfrm>
          <a:prstGeom prst="rect">
            <a:avLst>
              <a:gd name="adj" fmla="val 5333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0392" y="3474720"/>
            <a:ext cx="2825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Invitation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50392" y="3840480"/>
            <a:ext cx="2825496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gospel calls for response.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389120" y="3337560"/>
            <a:ext cx="3154680" cy="1371600"/>
          </a:xfrm>
          <a:prstGeom prst="rect">
            <a:avLst>
              <a:gd name="adj" fmla="val 5333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53712" y="3474720"/>
            <a:ext cx="2825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Assurance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4553712" y="3840480"/>
            <a:ext cx="2825496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Confidence rests in Christ.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092440" y="3337560"/>
            <a:ext cx="3154680" cy="1371600"/>
          </a:xfrm>
          <a:prstGeom prst="rect">
            <a:avLst>
              <a:gd name="adj" fmla="val 5333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57032" y="3474720"/>
            <a:ext cx="2825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Holy living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8257032" y="3840480"/>
            <a:ext cx="2825496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Forgiven people walk in the light.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EBD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and Musical Observations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hymn’s structure supports clear gospel teaching.</a:t>
            </a:r>
            <a:endParaRPr lang="en-US" sz="1050" dirty="0"/>
          </a:p>
        </p:txBody>
      </p:sp>
      <p:pic>
        <p:nvPicPr>
          <p:cNvPr id="5" name="Image 0" descr="/mnt/data/washed_work_assets/bibleAlt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92440" y="0"/>
            <a:ext cx="4096512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092440" y="0"/>
            <a:ext cx="4096512" cy="6858000"/>
          </a:xfrm>
          <a:prstGeom prst="rect">
            <a:avLst/>
          </a:prstGeom>
          <a:solidFill>
            <a:srgbClr val="000000">
              <a:alpha val="18000"/>
            </a:srgbClr>
          </a:solidFill>
          <a:ln w="12700">
            <a:solidFill>
              <a:srgbClr val="B88744">
                <a:alpha val="6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40080" y="1234440"/>
            <a:ext cx="3383280" cy="4343400"/>
          </a:xfrm>
          <a:prstGeom prst="rect">
            <a:avLst>
              <a:gd name="adj" fmla="val 2162"/>
            </a:avLst>
          </a:prstGeom>
          <a:solidFill>
            <a:srgbClr val="FFF9EF">
              <a:alpha val="96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41248" y="1389888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Text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96112" y="1801368"/>
            <a:ext cx="2926080" cy="3657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0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around searching questions</a:t>
            </a:r>
            <a:endParaRPr lang="en-US" sz="1050" dirty="0"/>
          </a:p>
          <a:p>
            <a:r>
              <a:rPr lang="en-US" sz="10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Uses biblical images of Lamb, blood, washing, and garments</a:t>
            </a:r>
            <a:endParaRPr lang="en-US" sz="1050" dirty="0"/>
          </a:p>
          <a:p>
            <a:r>
              <a:rPr lang="en-US" sz="10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Moves from invitation to readiness and assurance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343400" y="1234440"/>
            <a:ext cx="3383280" cy="4343400"/>
          </a:xfrm>
          <a:prstGeom prst="rect">
            <a:avLst>
              <a:gd name="adj" fmla="val 2162"/>
            </a:avLst>
          </a:prstGeom>
          <a:solidFill>
            <a:srgbClr val="FFF9EF">
              <a:alpha val="96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44568" y="1389888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4599432" y="1801368"/>
            <a:ext cx="2926080" cy="3657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0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nineteenth-century gospel-song style</a:t>
            </a:r>
            <a:endParaRPr lang="en-US" sz="1050" dirty="0"/>
          </a:p>
          <a:p>
            <a:r>
              <a:rPr lang="en-US" sz="10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phrases and memorable refrain</a:t>
            </a:r>
            <a:endParaRPr lang="en-US" sz="1050" dirty="0"/>
          </a:p>
          <a:p>
            <a:r>
              <a:rPr lang="en-US" sz="10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Moderate tempo keeps the questions clear and strong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hymn where gospel invitation and assurance are central.</a:t>
            </a:r>
            <a:endParaRPr lang="en-US" sz="1050" dirty="0"/>
          </a:p>
        </p:txBody>
      </p:sp>
      <p:pic>
        <p:nvPicPr>
          <p:cNvPr id="5" name="Image 0" descr="/mnt/data/washed_work_assets/churchCros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1325880"/>
            <a:ext cx="4160520" cy="443484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1325880"/>
            <a:ext cx="4160520" cy="4434840"/>
          </a:xfrm>
          <a:prstGeom prst="rect">
            <a:avLst/>
          </a:prstGeom>
          <a:solidFill>
            <a:srgbClr val="000000">
              <a:alpha val="18000"/>
            </a:srgbClr>
          </a:solidFill>
          <a:ln w="12700">
            <a:solidFill>
              <a:srgbClr val="B88744">
                <a:alpha val="6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74920" y="1325880"/>
            <a:ext cx="2834640" cy="1920240"/>
          </a:xfrm>
          <a:prstGeom prst="rect">
            <a:avLst>
              <a:gd name="adj" fmla="val 3810"/>
            </a:avLst>
          </a:prstGeom>
          <a:solidFill>
            <a:srgbClr val="FFF9EF">
              <a:alpha val="96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276088" y="1481328"/>
            <a:ext cx="2432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Best settings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5330952" y="1892808"/>
            <a:ext cx="237744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98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Evangelistic services</a:t>
            </a:r>
            <a:endParaRPr lang="en-US" sz="980" dirty="0"/>
          </a:p>
          <a:p>
            <a:r>
              <a:rPr lang="en-US" sz="98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Baptismal reflection</a:t>
            </a:r>
            <a:endParaRPr lang="en-US" sz="980" dirty="0"/>
          </a:p>
          <a:p>
            <a:r>
              <a:rPr lang="en-US" sz="98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Testimony gatherings</a:t>
            </a:r>
            <a:endParaRPr lang="en-US" sz="980" dirty="0"/>
          </a:p>
          <a:p>
            <a:r>
              <a:rPr lang="en-US" sz="98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 on the cross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8183880" y="1325880"/>
            <a:ext cx="2834640" cy="1920240"/>
          </a:xfrm>
          <a:prstGeom prst="rect">
            <a:avLst>
              <a:gd name="adj" fmla="val 3810"/>
            </a:avLst>
          </a:prstGeom>
          <a:solidFill>
            <a:srgbClr val="FFF9EF">
              <a:alpha val="96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385048" y="1481328"/>
            <a:ext cx="2432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 with care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8439912" y="1892808"/>
            <a:ext cx="237744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98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blood imagery biblically</a:t>
            </a:r>
            <a:endParaRPr lang="en-US" sz="980" dirty="0"/>
          </a:p>
          <a:p>
            <a:r>
              <a:rPr lang="en-US" sz="98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 pressure tactics</a:t>
            </a:r>
            <a:endParaRPr lang="en-US" sz="980" dirty="0"/>
          </a:p>
          <a:p>
            <a:r>
              <a:rPr lang="en-US" sz="98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anxious hearts to Christ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5074920" y="3611880"/>
            <a:ext cx="5943600" cy="1325880"/>
          </a:xfrm>
          <a:prstGeom prst="rect">
            <a:avLst>
              <a:gd name="adj" fmla="val 5517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239512" y="3749040"/>
            <a:ext cx="56144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Worship planning note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5239512" y="4114800"/>
            <a:ext cx="56144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hymn can serve as a response after preaching, but it should be framed with Scripture and sung with reverence rather than haste.</a:t>
            </a:r>
            <a:endParaRPr lang="en-US" sz="1120" dirty="0"/>
          </a:p>
        </p:txBody>
      </p:sp>
      <p:sp>
        <p:nvSpPr>
          <p:cNvPr id="16" name="Text 13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EF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for Sunday school, choir rehearsal, or worship planning.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640080" y="1234440"/>
            <a:ext cx="5394960" cy="4526280"/>
          </a:xfrm>
          <a:prstGeom prst="rect">
            <a:avLst>
              <a:gd name="adj" fmla="val 1616"/>
            </a:avLst>
          </a:prstGeom>
          <a:solidFill>
            <a:srgbClr val="FFF9EF">
              <a:alpha val="96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389888"/>
            <a:ext cx="49926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discussion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96112" y="1801368"/>
            <a:ext cx="4937760" cy="3840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01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does the hymn ask questions instead of only making declarations?</a:t>
            </a:r>
            <a:endParaRPr lang="en-US" sz="1010" dirty="0"/>
          </a:p>
          <a:p>
            <a:r>
              <a:rPr lang="en-US" sz="101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does Revelation 7:14 explain the image of being washed?</a:t>
            </a:r>
            <a:endParaRPr lang="en-US" sz="1010" dirty="0"/>
          </a:p>
          <a:p>
            <a:r>
              <a:rPr lang="en-US" sz="101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Hebrews 9:14 teach about conscience and service?</a:t>
            </a:r>
            <a:endParaRPr lang="en-US" sz="1010" dirty="0"/>
          </a:p>
          <a:p>
            <a:r>
              <a:rPr lang="en-US" sz="101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a church invite people to Christ without manipulation?</a:t>
            </a:r>
            <a:endParaRPr lang="en-US" sz="1010" dirty="0"/>
          </a:p>
          <a:p>
            <a:r>
              <a:rPr lang="en-US" sz="101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assurance look like when someone feels unworthy?</a:t>
            </a:r>
            <a:endParaRPr lang="en-US" sz="1010" dirty="0"/>
          </a:p>
        </p:txBody>
      </p:sp>
      <p:pic>
        <p:nvPicPr>
          <p:cNvPr id="8" name="Image 0" descr="/mnt/data/washed_work_assets/f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0" y="1234440"/>
            <a:ext cx="5166360" cy="452628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400800" y="1234440"/>
            <a:ext cx="5166360" cy="4526280"/>
          </a:xfrm>
          <a:prstGeom prst="rect">
            <a:avLst/>
          </a:prstGeom>
          <a:solidFill>
            <a:srgbClr val="000000">
              <a:alpha val="18000"/>
            </a:srgbClr>
          </a:solidFill>
          <a:ln w="12700">
            <a:solidFill>
              <a:srgbClr val="B88744">
                <a:alpha val="6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believers can respond faithfully this week.</a:t>
            </a:r>
            <a:endParaRPr lang="en-US" sz="1050" dirty="0"/>
          </a:p>
        </p:txBody>
      </p:sp>
      <p:pic>
        <p:nvPicPr>
          <p:cNvPr id="5" name="Image 0" descr="/mnt/data/washed_work_assets/crossFount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25880"/>
            <a:ext cx="3703320" cy="4572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325880"/>
            <a:ext cx="3703320" cy="4572000"/>
          </a:xfrm>
          <a:prstGeom prst="rect">
            <a:avLst/>
          </a:prstGeom>
          <a:solidFill>
            <a:srgbClr val="000000">
              <a:alpha val="18000"/>
            </a:srgbClr>
          </a:solidFill>
          <a:ln w="12700">
            <a:solidFill>
              <a:srgbClr val="B88744">
                <a:alpha val="6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617720" y="1188720"/>
            <a:ext cx="2926080" cy="1325880"/>
          </a:xfrm>
          <a:prstGeom prst="rect">
            <a:avLst>
              <a:gd name="adj" fmla="val 5517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782312" y="1325880"/>
            <a:ext cx="2596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Trust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4782312" y="1691640"/>
            <a:ext cx="259689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to Christ for cleansing rather than hiding guilt.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7909560" y="1188720"/>
            <a:ext cx="2926080" cy="1325880"/>
          </a:xfrm>
          <a:prstGeom prst="rect">
            <a:avLst>
              <a:gd name="adj" fmla="val 5517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074152" y="1325880"/>
            <a:ext cx="2596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Confess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8074152" y="1691640"/>
            <a:ext cx="259689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Walk in the light through honest repentance and faith.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617720" y="2971800"/>
            <a:ext cx="2926080" cy="1325880"/>
          </a:xfrm>
          <a:prstGeom prst="rect">
            <a:avLst>
              <a:gd name="adj" fmla="val 5517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82312" y="3108960"/>
            <a:ext cx="2596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Serve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4782312" y="3474720"/>
            <a:ext cx="259689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 cleansed conscience become joyful service to God.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909560" y="2971800"/>
            <a:ext cx="2926080" cy="1325880"/>
          </a:xfrm>
          <a:prstGeom prst="rect">
            <a:avLst>
              <a:gd name="adj" fmla="val 5517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074152" y="3108960"/>
            <a:ext cx="2596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Invite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8074152" y="3474720"/>
            <a:ext cx="259689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 the gospel with clarity, humility, and compassion.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3E8D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options for leading the study.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640080" y="1234440"/>
            <a:ext cx="5349240" cy="1143000"/>
          </a:xfrm>
          <a:prstGeom prst="rect">
            <a:avLst>
              <a:gd name="adj" fmla="val 6400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371600"/>
            <a:ext cx="5020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30-minute plan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04672" y="1737360"/>
            <a:ext cx="5020056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Revelation 7:14 • Explain the hymn background • Discuss the refrain • Close with prayer.</a:t>
            </a:r>
            <a:endParaRPr lang="en-US" sz="1070" dirty="0"/>
          </a:p>
        </p:txBody>
      </p:sp>
      <p:sp>
        <p:nvSpPr>
          <p:cNvPr id="8" name="Shape 6"/>
          <p:cNvSpPr/>
          <p:nvPr/>
        </p:nvSpPr>
        <p:spPr>
          <a:xfrm>
            <a:off x="1188720" y="3108960"/>
            <a:ext cx="3931920" cy="0"/>
          </a:xfrm>
          <a:prstGeom prst="line">
            <a:avLst/>
          </a:prstGeom>
          <a:noFill/>
          <a:ln w="25400">
            <a:solidFill>
              <a:srgbClr val="B8874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743200"/>
            <a:ext cx="731520" cy="731520"/>
          </a:xfrm>
          <a:prstGeom prst="ellipse">
            <a:avLst/>
          </a:prstGeom>
          <a:solidFill>
            <a:srgbClr val="B8874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69848" y="2871216"/>
            <a:ext cx="320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3584448"/>
            <a:ext cx="1024128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</a:t>
            </a:r>
            <a:endParaRPr lang="en-US" sz="720" dirty="0"/>
          </a:p>
        </p:txBody>
      </p:sp>
      <p:sp>
        <p:nvSpPr>
          <p:cNvPr id="12" name="Shape 10"/>
          <p:cNvSpPr/>
          <p:nvPr/>
        </p:nvSpPr>
        <p:spPr>
          <a:xfrm>
            <a:off x="2392680" y="2743200"/>
            <a:ext cx="731520" cy="731520"/>
          </a:xfrm>
          <a:prstGeom prst="ellipse">
            <a:avLst/>
          </a:prstGeom>
          <a:solidFill>
            <a:srgbClr val="5E1A2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593848" y="2871216"/>
            <a:ext cx="320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072640" y="3584448"/>
            <a:ext cx="1024128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</a:t>
            </a:r>
            <a:endParaRPr lang="en-US" sz="720" dirty="0"/>
          </a:p>
        </p:txBody>
      </p:sp>
      <p:sp>
        <p:nvSpPr>
          <p:cNvPr id="15" name="Shape 13"/>
          <p:cNvSpPr/>
          <p:nvPr/>
        </p:nvSpPr>
        <p:spPr>
          <a:xfrm>
            <a:off x="3916680" y="2743200"/>
            <a:ext cx="731520" cy="731520"/>
          </a:xfrm>
          <a:prstGeom prst="ellipse">
            <a:avLst/>
          </a:prstGeom>
          <a:solidFill>
            <a:srgbClr val="B8874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7848" y="2871216"/>
            <a:ext cx="320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596640" y="3584448"/>
            <a:ext cx="1024128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</a:t>
            </a:r>
            <a:endParaRPr lang="en-US" sz="720" dirty="0"/>
          </a:p>
        </p:txBody>
      </p:sp>
      <p:sp>
        <p:nvSpPr>
          <p:cNvPr id="18" name="Shape 16"/>
          <p:cNvSpPr/>
          <p:nvPr/>
        </p:nvSpPr>
        <p:spPr>
          <a:xfrm>
            <a:off x="5440680" y="2743200"/>
            <a:ext cx="731520" cy="731520"/>
          </a:xfrm>
          <a:prstGeom prst="ellipse">
            <a:avLst/>
          </a:prstGeom>
          <a:solidFill>
            <a:srgbClr val="5E1A2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641848" y="2871216"/>
            <a:ext cx="320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120640" y="3584448"/>
            <a:ext cx="1024128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</a:t>
            </a:r>
            <a:endParaRPr lang="en-US" sz="720" dirty="0"/>
          </a:p>
        </p:txBody>
      </p:sp>
      <p:sp>
        <p:nvSpPr>
          <p:cNvPr id="21" name="Shape 19"/>
          <p:cNvSpPr/>
          <p:nvPr/>
        </p:nvSpPr>
        <p:spPr>
          <a:xfrm>
            <a:off x="6355080" y="1234440"/>
            <a:ext cx="5166360" cy="1143000"/>
          </a:xfrm>
          <a:prstGeom prst="rect">
            <a:avLst>
              <a:gd name="adj" fmla="val 6400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19672" y="1371600"/>
            <a:ext cx="4837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plan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6519672" y="1737360"/>
            <a:ext cx="4837176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1 John 1:7, Hebrews 9:14, and a fuller discussion of assurance and gospel invitation.</a:t>
            </a:r>
            <a:endParaRPr lang="en-US" sz="1070" dirty="0"/>
          </a:p>
        </p:txBody>
      </p:sp>
      <p:sp>
        <p:nvSpPr>
          <p:cNvPr id="24" name="Shape 22"/>
          <p:cNvSpPr/>
          <p:nvPr/>
        </p:nvSpPr>
        <p:spPr>
          <a:xfrm>
            <a:off x="6830568" y="3108960"/>
            <a:ext cx="3977640" cy="0"/>
          </a:xfrm>
          <a:prstGeom prst="line">
            <a:avLst/>
          </a:prstGeom>
          <a:noFill/>
          <a:ln w="25400">
            <a:solidFill>
              <a:srgbClr val="B8874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510528" y="2743200"/>
            <a:ext cx="731520" cy="731520"/>
          </a:xfrm>
          <a:prstGeom prst="ellipse">
            <a:avLst/>
          </a:prstGeom>
          <a:solidFill>
            <a:srgbClr val="B8874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711696" y="2871216"/>
            <a:ext cx="320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190488" y="3584448"/>
            <a:ext cx="1024128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Scripture</a:t>
            </a:r>
            <a:endParaRPr lang="en-US" sz="720" dirty="0"/>
          </a:p>
        </p:txBody>
      </p:sp>
      <p:sp>
        <p:nvSpPr>
          <p:cNvPr id="28" name="Shape 26"/>
          <p:cNvSpPr/>
          <p:nvPr/>
        </p:nvSpPr>
        <p:spPr>
          <a:xfrm>
            <a:off x="7664958" y="2743200"/>
            <a:ext cx="731520" cy="731520"/>
          </a:xfrm>
          <a:prstGeom prst="ellipse">
            <a:avLst/>
          </a:prstGeom>
          <a:solidFill>
            <a:srgbClr val="5E1A2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866126" y="2871216"/>
            <a:ext cx="320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344918" y="3584448"/>
            <a:ext cx="1024128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History</a:t>
            </a:r>
            <a:endParaRPr lang="en-US" sz="720" dirty="0"/>
          </a:p>
        </p:txBody>
      </p:sp>
      <p:sp>
        <p:nvSpPr>
          <p:cNvPr id="31" name="Shape 29"/>
          <p:cNvSpPr/>
          <p:nvPr/>
        </p:nvSpPr>
        <p:spPr>
          <a:xfrm>
            <a:off x="8819388" y="2743200"/>
            <a:ext cx="731520" cy="731520"/>
          </a:xfrm>
          <a:prstGeom prst="ellipse">
            <a:avLst/>
          </a:prstGeom>
          <a:solidFill>
            <a:srgbClr val="B8874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020556" y="2871216"/>
            <a:ext cx="320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499348" y="3584448"/>
            <a:ext cx="1024128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Themes</a:t>
            </a:r>
            <a:endParaRPr lang="en-US" sz="720" dirty="0"/>
          </a:p>
        </p:txBody>
      </p:sp>
      <p:sp>
        <p:nvSpPr>
          <p:cNvPr id="34" name="Shape 32"/>
          <p:cNvSpPr/>
          <p:nvPr/>
        </p:nvSpPr>
        <p:spPr>
          <a:xfrm>
            <a:off x="9973818" y="2743200"/>
            <a:ext cx="731520" cy="731520"/>
          </a:xfrm>
          <a:prstGeom prst="ellipse">
            <a:avLst/>
          </a:prstGeom>
          <a:solidFill>
            <a:srgbClr val="5E1A2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0174986" y="2871216"/>
            <a:ext cx="320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9653778" y="3584448"/>
            <a:ext cx="1024128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Music</a:t>
            </a:r>
            <a:endParaRPr lang="en-US" sz="720" dirty="0"/>
          </a:p>
        </p:txBody>
      </p:sp>
      <p:sp>
        <p:nvSpPr>
          <p:cNvPr id="37" name="Shape 35"/>
          <p:cNvSpPr/>
          <p:nvPr/>
        </p:nvSpPr>
        <p:spPr>
          <a:xfrm>
            <a:off x="11128248" y="2743200"/>
            <a:ext cx="731520" cy="731520"/>
          </a:xfrm>
          <a:prstGeom prst="ellipse">
            <a:avLst/>
          </a:prstGeom>
          <a:solidFill>
            <a:srgbClr val="B8874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1329416" y="2871216"/>
            <a:ext cx="320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10808208" y="3584448"/>
            <a:ext cx="1024128" cy="31089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Practice</a:t>
            </a:r>
            <a:endParaRPr lang="en-US" sz="720" dirty="0"/>
          </a:p>
        </p:txBody>
      </p:sp>
      <p:sp>
        <p:nvSpPr>
          <p:cNvPr id="40" name="Text 38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shed_work_assets/bibleAlt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76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822960" y="822960"/>
            <a:ext cx="6583680" cy="4343400"/>
          </a:xfrm>
          <a:prstGeom prst="rect">
            <a:avLst/>
          </a:prstGeom>
          <a:solidFill>
            <a:srgbClr val="000000">
              <a:alpha val="76000"/>
            </a:srgbClr>
          </a:solidFill>
          <a:ln w="15240">
            <a:solidFill>
              <a:srgbClr val="B8874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97280" y="114300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 and Prayer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1115568" y="1856232"/>
            <a:ext cx="1554480" cy="0"/>
          </a:xfrm>
          <a:prstGeom prst="line">
            <a:avLst/>
          </a:prstGeom>
          <a:noFill/>
          <a:ln w="25400">
            <a:solidFill>
              <a:srgbClr val="B887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15568" y="2130552"/>
            <a:ext cx="55778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F8EE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Lamb cleanses sinners, gives assurance, and calls his people to walk in the light.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115568" y="3063240"/>
            <a:ext cx="571500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Lord Jesus Christ, cleanse our hearts, quiet every fear, and teach us to trust your saving work with grateful obedience. Amen.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115568" y="5513832"/>
            <a:ext cx="90525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F8EE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660" dirty="0"/>
          </a:p>
        </p:txBody>
      </p:sp>
      <p:sp>
        <p:nvSpPr>
          <p:cNvPr id="10" name="Text 7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F3E6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shed_work_assets/bibleAlt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0" y="0"/>
            <a:ext cx="414223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046720" y="0"/>
            <a:ext cx="4142232" cy="6858000"/>
          </a:xfrm>
          <a:prstGeom prst="rect">
            <a:avLst/>
          </a:prstGeom>
          <a:solidFill>
            <a:srgbClr val="000000">
              <a:alpha val="18000"/>
            </a:srgbClr>
          </a:solidFill>
          <a:ln w="12700">
            <a:solidFill>
              <a:srgbClr val="B88744">
                <a:alpha val="6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Understand, feel, and practice the gospel message of cleansing through Christ.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914400" y="1554480"/>
            <a:ext cx="713232" cy="713232"/>
          </a:xfrm>
          <a:prstGeom prst="ellipse">
            <a:avLst/>
          </a:prstGeom>
          <a:solidFill>
            <a:srgbClr val="5E1A20"/>
          </a:solidFill>
          <a:ln w="12700">
            <a:solidFill>
              <a:srgbClr val="B8874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69848" y="1645920"/>
            <a:ext cx="402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13232" y="2340864"/>
            <a:ext cx="11155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5E1A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</a:t>
            </a:r>
            <a:endParaRPr lang="en-US" sz="820" dirty="0"/>
          </a:p>
        </p:txBody>
      </p:sp>
      <p:sp>
        <p:nvSpPr>
          <p:cNvPr id="10" name="Shape 7"/>
          <p:cNvSpPr/>
          <p:nvPr/>
        </p:nvSpPr>
        <p:spPr>
          <a:xfrm>
            <a:off x="1828800" y="1417320"/>
            <a:ext cx="5394960" cy="914400"/>
          </a:xfrm>
          <a:prstGeom prst="rect">
            <a:avLst>
              <a:gd name="adj" fmla="val 8000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993392" y="1554480"/>
            <a:ext cx="5065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image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993392" y="1920240"/>
            <a:ext cx="5065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how Revelation 7:14 and 1 John 1:7 use washing, blood, and the Lamb to describe salvation.</a:t>
            </a:r>
            <a:endParaRPr lang="en-US" sz="1070" dirty="0"/>
          </a:p>
        </p:txBody>
      </p:sp>
      <p:sp>
        <p:nvSpPr>
          <p:cNvPr id="13" name="Shape 10"/>
          <p:cNvSpPr/>
          <p:nvPr/>
        </p:nvSpPr>
        <p:spPr>
          <a:xfrm>
            <a:off x="914400" y="2926080"/>
            <a:ext cx="713232" cy="713232"/>
          </a:xfrm>
          <a:prstGeom prst="ellipse">
            <a:avLst/>
          </a:prstGeom>
          <a:solidFill>
            <a:srgbClr val="B88744"/>
          </a:solidFill>
          <a:ln w="12700">
            <a:solidFill>
              <a:srgbClr val="B887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69848" y="3017520"/>
            <a:ext cx="402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13232" y="3712464"/>
            <a:ext cx="11155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5E1A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Feel</a:t>
            </a:r>
            <a:endParaRPr lang="en-US" sz="820" dirty="0"/>
          </a:p>
        </p:txBody>
      </p:sp>
      <p:sp>
        <p:nvSpPr>
          <p:cNvPr id="16" name="Shape 13"/>
          <p:cNvSpPr/>
          <p:nvPr/>
        </p:nvSpPr>
        <p:spPr>
          <a:xfrm>
            <a:off x="1828800" y="2788920"/>
            <a:ext cx="5394960" cy="914400"/>
          </a:xfrm>
          <a:prstGeom prst="rect">
            <a:avLst>
              <a:gd name="adj" fmla="val 8000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993392" y="2926080"/>
            <a:ext cx="5065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weight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993392" y="3291840"/>
            <a:ext cx="5065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 the searching question as a gracious invitation, not as fear-based pressure.</a:t>
            </a:r>
            <a:endParaRPr lang="en-US" sz="1070" dirty="0"/>
          </a:p>
        </p:txBody>
      </p:sp>
      <p:sp>
        <p:nvSpPr>
          <p:cNvPr id="19" name="Shape 16"/>
          <p:cNvSpPr/>
          <p:nvPr/>
        </p:nvSpPr>
        <p:spPr>
          <a:xfrm>
            <a:off x="914400" y="4297680"/>
            <a:ext cx="713232" cy="713232"/>
          </a:xfrm>
          <a:prstGeom prst="ellipse">
            <a:avLst/>
          </a:prstGeom>
          <a:solidFill>
            <a:srgbClr val="7D242A"/>
          </a:solidFill>
          <a:ln w="12700">
            <a:solidFill>
              <a:srgbClr val="B8874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69848" y="4389120"/>
            <a:ext cx="4023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713232" y="5084064"/>
            <a:ext cx="11155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5E1A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Practice</a:t>
            </a:r>
            <a:endParaRPr lang="en-US" sz="820" dirty="0"/>
          </a:p>
        </p:txBody>
      </p:sp>
      <p:sp>
        <p:nvSpPr>
          <p:cNvPr id="22" name="Shape 19"/>
          <p:cNvSpPr/>
          <p:nvPr/>
        </p:nvSpPr>
        <p:spPr>
          <a:xfrm>
            <a:off x="1828800" y="4160520"/>
            <a:ext cx="5394960" cy="914400"/>
          </a:xfrm>
          <a:prstGeom prst="rect">
            <a:avLst>
              <a:gd name="adj" fmla="val 8000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993392" y="4297680"/>
            <a:ext cx="5065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Faithful response</a:t>
            </a:r>
            <a:endParaRPr lang="en-US" sz="1450" dirty="0"/>
          </a:p>
        </p:txBody>
      </p:sp>
      <p:sp>
        <p:nvSpPr>
          <p:cNvPr id="24" name="Text 21"/>
          <p:cNvSpPr/>
          <p:nvPr/>
        </p:nvSpPr>
        <p:spPr>
          <a:xfrm>
            <a:off x="1993392" y="4663440"/>
            <a:ext cx="5065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Christ, walk in the light, and serve God with a cleansed conscience.</a:t>
            </a:r>
            <a:endParaRPr lang="en-US" sz="1070" dirty="0"/>
          </a:p>
        </p:txBody>
      </p:sp>
      <p:sp>
        <p:nvSpPr>
          <p:cNvPr id="25" name="Text 22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E8D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classic American gospel song of invitation and assurance.</a:t>
            </a:r>
            <a:endParaRPr lang="en-US" sz="1050" dirty="0"/>
          </a:p>
        </p:txBody>
      </p:sp>
      <p:pic>
        <p:nvPicPr>
          <p:cNvPr id="5" name="Image 0" descr="/mnt/data/washed_work_assets/courtyar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1234440"/>
            <a:ext cx="3749040" cy="443484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94360" y="1234440"/>
            <a:ext cx="3749040" cy="4434840"/>
          </a:xfrm>
          <a:prstGeom prst="rect">
            <a:avLst/>
          </a:prstGeom>
          <a:solidFill>
            <a:srgbClr val="000000">
              <a:alpha val="18000"/>
            </a:srgbClr>
          </a:solidFill>
          <a:ln w="12700">
            <a:solidFill>
              <a:srgbClr val="B88744">
                <a:alpha val="6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617720" y="1234440"/>
            <a:ext cx="3063240" cy="841248"/>
          </a:xfrm>
          <a:prstGeom prst="rect">
            <a:avLst>
              <a:gd name="adj" fmla="val 8696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782312" y="1371600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Title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4782312" y="1737360"/>
            <a:ext cx="2734056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Blood?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7955280" y="1234440"/>
            <a:ext cx="3063240" cy="841248"/>
          </a:xfrm>
          <a:prstGeom prst="rect">
            <a:avLst>
              <a:gd name="adj" fmla="val 8696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119872" y="1371600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First line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119872" y="1737360"/>
            <a:ext cx="2734056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you been to Jesus for the cleansing power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4617720" y="2350008"/>
            <a:ext cx="3063240" cy="841248"/>
          </a:xfrm>
          <a:prstGeom prst="rect">
            <a:avLst>
              <a:gd name="adj" fmla="val 8696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82312" y="2487168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Writer and composer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4782312" y="2852928"/>
            <a:ext cx="2734056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Elisha Albright Hoffman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7955280" y="2350008"/>
            <a:ext cx="3063240" cy="841248"/>
          </a:xfrm>
          <a:prstGeom prst="rect">
            <a:avLst>
              <a:gd name="adj" fmla="val 8696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19872" y="2487168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Year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8119872" y="2852928"/>
            <a:ext cx="2734056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1878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617720" y="3465576"/>
            <a:ext cx="3063240" cy="841248"/>
          </a:xfrm>
          <a:prstGeom prst="rect">
            <a:avLst>
              <a:gd name="adj" fmla="val 8696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782312" y="3602736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Tune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4782312" y="3968496"/>
            <a:ext cx="2734056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WASHED IN THE BLOOD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7955280" y="3465576"/>
            <a:ext cx="3063240" cy="841248"/>
          </a:xfrm>
          <a:prstGeom prst="rect">
            <a:avLst>
              <a:gd name="adj" fmla="val 8696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8119872" y="3602736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Meter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119872" y="3968496"/>
            <a:ext cx="2734056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11.9.11.9 with refrain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shed_work_assets/churchCros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94360" y="1234440"/>
            <a:ext cx="7132320" cy="2926080"/>
          </a:xfrm>
          <a:prstGeom prst="rect">
            <a:avLst/>
          </a:prstGeom>
          <a:solidFill>
            <a:srgbClr val="5E1A20">
              <a:alpha val="92000"/>
            </a:srgbClr>
          </a:solidFill>
          <a:ln w="17780">
            <a:solidFill>
              <a:srgbClr val="B8874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50876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B88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1878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822960" y="1783080"/>
            <a:ext cx="653796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68680" y="2962656"/>
            <a:ext cx="1554480" cy="0"/>
          </a:xfrm>
          <a:prstGeom prst="line">
            <a:avLst/>
          </a:prstGeom>
          <a:noFill/>
          <a:ln w="25400">
            <a:solidFill>
              <a:srgbClr val="B8874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8680" y="3172968"/>
            <a:ext cx="617220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8EE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revival-era gospel song shaped for Sunday schools, testimony, and evangelistic response.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F3E6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  <p:sp>
        <p:nvSpPr>
          <p:cNvPr id="10" name="Shape 7"/>
          <p:cNvSpPr/>
          <p:nvPr/>
        </p:nvSpPr>
        <p:spPr>
          <a:xfrm>
            <a:off x="8183880" y="1143000"/>
            <a:ext cx="3200400" cy="960120"/>
          </a:xfrm>
          <a:prstGeom prst="rect">
            <a:avLst>
              <a:gd name="adj" fmla="val 7619"/>
            </a:avLst>
          </a:prstGeom>
          <a:solidFill>
            <a:srgbClr val="F8EEDC"/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348472" y="1280160"/>
            <a:ext cx="28712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Hoffman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8348472" y="1645920"/>
            <a:ext cx="287121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American minister, editor, and gospel hymn writer who wrote both text and music.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8183880" y="2331720"/>
            <a:ext cx="3200400" cy="960120"/>
          </a:xfrm>
          <a:prstGeom prst="rect">
            <a:avLst>
              <a:gd name="adj" fmla="val 7619"/>
            </a:avLst>
          </a:prstGeom>
          <a:solidFill>
            <a:srgbClr val="F8EEDC"/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48472" y="2468880"/>
            <a:ext cx="28712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First publication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8348472" y="2834640"/>
            <a:ext cx="287121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Printed in Spiritual Songs for Gospel Meetings and the Sunday School.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8183880" y="3520440"/>
            <a:ext cx="3200400" cy="960120"/>
          </a:xfrm>
          <a:prstGeom prst="rect">
            <a:avLst>
              <a:gd name="adj" fmla="val 7619"/>
            </a:avLst>
          </a:prstGeom>
          <a:solidFill>
            <a:srgbClr val="F8EEDC"/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348472" y="3657600"/>
            <a:ext cx="28712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Church setting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8348472" y="4023360"/>
            <a:ext cx="287121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questions and a memorable refrain served revival and invitation worship.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Hymn Matters Today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teaches gospel clarity without losing pastoral care.</a:t>
            </a:r>
            <a:endParaRPr lang="en-US" sz="1050" dirty="0"/>
          </a:p>
        </p:txBody>
      </p:sp>
      <p:pic>
        <p:nvPicPr>
          <p:cNvPr id="5" name="Image 0" descr="/mnt/data/washed_work_assets/f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234440"/>
            <a:ext cx="3200400" cy="43891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234440"/>
            <a:ext cx="3200400" cy="4389120"/>
          </a:xfrm>
          <a:prstGeom prst="rect">
            <a:avLst/>
          </a:prstGeom>
          <a:solidFill>
            <a:srgbClr val="000000">
              <a:alpha val="18000"/>
            </a:srgbClr>
          </a:solidFill>
          <a:ln w="12700">
            <a:solidFill>
              <a:srgbClr val="B88744">
                <a:alpha val="6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069080" y="1207008"/>
            <a:ext cx="3429000" cy="1965960"/>
          </a:xfrm>
          <a:prstGeom prst="rect">
            <a:avLst>
              <a:gd name="adj" fmla="val 3721"/>
            </a:avLst>
          </a:prstGeom>
          <a:solidFill>
            <a:srgbClr val="FFF9EF">
              <a:alpha val="96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270248" y="1362456"/>
            <a:ext cx="3026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value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4325112" y="1773936"/>
            <a:ext cx="297180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Names guilt honestly</a:t>
            </a:r>
            <a:endParaRPr lang="en-US" sz="970" dirty="0"/>
          </a:p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Points to Christ directly</a:t>
            </a:r>
            <a:endParaRPr lang="en-US" sz="970" dirty="0"/>
          </a:p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Offers assurance beyond feeling</a:t>
            </a:r>
            <a:endParaRPr lang="en-US" sz="970" dirty="0"/>
          </a:p>
        </p:txBody>
      </p:sp>
      <p:sp>
        <p:nvSpPr>
          <p:cNvPr id="10" name="Shape 7"/>
          <p:cNvSpPr/>
          <p:nvPr/>
        </p:nvSpPr>
        <p:spPr>
          <a:xfrm>
            <a:off x="7726680" y="1207008"/>
            <a:ext cx="3429000" cy="1965960"/>
          </a:xfrm>
          <a:prstGeom prst="rect">
            <a:avLst>
              <a:gd name="adj" fmla="val 3721"/>
            </a:avLst>
          </a:prstGeom>
          <a:solidFill>
            <a:srgbClr val="FFF9EF">
              <a:alpha val="96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927848" y="1362456"/>
            <a:ext cx="3026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value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7982712" y="1773936"/>
            <a:ext cx="297180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Explains biblical cleansing</a:t>
            </a:r>
            <a:endParaRPr lang="en-US" sz="970" dirty="0"/>
          </a:p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Connects Lamb and sacrifice</a:t>
            </a:r>
            <a:endParaRPr lang="en-US" sz="970" dirty="0"/>
          </a:p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Links forgiveness and holy living</a:t>
            </a:r>
            <a:endParaRPr lang="en-US" sz="970" dirty="0"/>
          </a:p>
        </p:txBody>
      </p:sp>
      <p:sp>
        <p:nvSpPr>
          <p:cNvPr id="13" name="Shape 10"/>
          <p:cNvSpPr/>
          <p:nvPr/>
        </p:nvSpPr>
        <p:spPr>
          <a:xfrm>
            <a:off x="4069080" y="3520440"/>
            <a:ext cx="3429000" cy="1965960"/>
          </a:xfrm>
          <a:prstGeom prst="rect">
            <a:avLst>
              <a:gd name="adj" fmla="val 3721"/>
            </a:avLst>
          </a:prstGeom>
          <a:solidFill>
            <a:srgbClr val="FFF9EF">
              <a:alpha val="96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270248" y="3675888"/>
            <a:ext cx="3026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Worship value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4325112" y="4087368"/>
            <a:ext cx="297180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congregational refrain</a:t>
            </a:r>
            <a:endParaRPr lang="en-US" sz="970" dirty="0"/>
          </a:p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Useful for response and testimony</a:t>
            </a:r>
            <a:endParaRPr lang="en-US" sz="970" dirty="0"/>
          </a:p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focus on the cross</a:t>
            </a:r>
            <a:endParaRPr lang="en-US" sz="970" dirty="0"/>
          </a:p>
        </p:txBody>
      </p:sp>
      <p:sp>
        <p:nvSpPr>
          <p:cNvPr id="16" name="Shape 13"/>
          <p:cNvSpPr/>
          <p:nvPr/>
        </p:nvSpPr>
        <p:spPr>
          <a:xfrm>
            <a:off x="7726680" y="3520440"/>
            <a:ext cx="3429000" cy="1965960"/>
          </a:xfrm>
          <a:prstGeom prst="rect">
            <a:avLst>
              <a:gd name="adj" fmla="val 3721"/>
            </a:avLst>
          </a:prstGeom>
          <a:solidFill>
            <a:srgbClr val="FFF9EF">
              <a:alpha val="96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927848" y="3675888"/>
            <a:ext cx="3026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Devotional value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7982712" y="4087368"/>
            <a:ext cx="297180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Encourages self-examination</a:t>
            </a:r>
            <a:endParaRPr lang="en-US" sz="970" dirty="0"/>
          </a:p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Leads to confession</a:t>
            </a:r>
            <a:endParaRPr lang="en-US" sz="970" dirty="0"/>
          </a:p>
          <a:p>
            <a:r>
              <a:rPr lang="en-US" sz="9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Strengthens gratitude</a:t>
            </a:r>
            <a:endParaRPr lang="en-US" sz="970" dirty="0"/>
          </a:p>
        </p:txBody>
      </p:sp>
      <p:sp>
        <p:nvSpPr>
          <p:cNvPr id="19" name="Text 16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shed_work_assets/crossFount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94360" y="1234440"/>
            <a:ext cx="7132320" cy="2926080"/>
          </a:xfrm>
          <a:prstGeom prst="rect">
            <a:avLst/>
          </a:prstGeom>
          <a:solidFill>
            <a:srgbClr val="5E1A20">
              <a:alpha val="92000"/>
            </a:srgbClr>
          </a:solidFill>
          <a:ln w="17780">
            <a:solidFill>
              <a:srgbClr val="B8874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50876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B88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SCRIPTURE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822960" y="1783080"/>
            <a:ext cx="653796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68680" y="2962656"/>
            <a:ext cx="1554480" cy="0"/>
          </a:xfrm>
          <a:prstGeom prst="line">
            <a:avLst/>
          </a:prstGeom>
          <a:noFill/>
          <a:ln w="25400">
            <a:solidFill>
              <a:srgbClr val="B8874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8680" y="3172968"/>
            <a:ext cx="617220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8EE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Washed robes, the Lamb’s blood, cleansed conscience, and sins made white as snow.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F3E6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  <p:sp>
        <p:nvSpPr>
          <p:cNvPr id="10" name="Shape 7"/>
          <p:cNvSpPr/>
          <p:nvPr/>
        </p:nvSpPr>
        <p:spPr>
          <a:xfrm>
            <a:off x="7955280" y="960120"/>
            <a:ext cx="3520440" cy="4434840"/>
          </a:xfrm>
          <a:prstGeom prst="rect">
            <a:avLst>
              <a:gd name="adj" fmla="val 2078"/>
            </a:avLst>
          </a:prstGeom>
          <a:solidFill>
            <a:srgbClr val="F8EEDC"/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156448" y="1115568"/>
            <a:ext cx="31181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passages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8211312" y="1527048"/>
            <a:ext cx="3063240" cy="3749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89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Revelation 7:14 - robes washed in the Lamb’s blood</a:t>
            </a:r>
            <a:endParaRPr lang="en-US" sz="890" dirty="0"/>
          </a:p>
          <a:p>
            <a:r>
              <a:rPr lang="en-US" sz="89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John 1:7 - cleansed from all sin</a:t>
            </a:r>
            <a:endParaRPr lang="en-US" sz="890" dirty="0"/>
          </a:p>
          <a:p>
            <a:r>
              <a:rPr lang="en-US" sz="89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Hebrews 9:14 - conscience purified for service</a:t>
            </a:r>
            <a:endParaRPr lang="en-US" sz="890" dirty="0"/>
          </a:p>
          <a:p>
            <a:r>
              <a:rPr lang="en-US" sz="89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Isaiah 1:18 - scarlet sins made white</a:t>
            </a:r>
            <a:endParaRPr lang="en-US" sz="890" dirty="0"/>
          </a:p>
          <a:p>
            <a:r>
              <a:rPr lang="en-US" sz="89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Peter 1:18-19 - redeemed by Christ</a:t>
            </a:r>
            <a:endParaRPr lang="en-US" sz="89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shed_work_assets/f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1000" y="0"/>
            <a:ext cx="4187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001000" y="0"/>
            <a:ext cx="4187952" cy="6858000"/>
          </a:xfrm>
          <a:prstGeom prst="rect">
            <a:avLst/>
          </a:prstGeom>
          <a:solidFill>
            <a:srgbClr val="000000">
              <a:alpha val="18000"/>
            </a:srgbClr>
          </a:solidFill>
          <a:ln w="12700">
            <a:solidFill>
              <a:srgbClr val="B88744">
                <a:alpha val="6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Hymn-Section Study: The Opening Question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hymn begins where pastoral evangelism often begins: honest examination before Christ.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85800" y="1325880"/>
            <a:ext cx="3383280" cy="1508760"/>
          </a:xfrm>
          <a:prstGeom prst="rect">
            <a:avLst>
              <a:gd name="adj" fmla="val 4848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0392" y="1463040"/>
            <a:ext cx="3054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Theme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50392" y="1828800"/>
            <a:ext cx="305409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direct question about coming to Jesus for cleansing.</a:t>
            </a:r>
            <a:endParaRPr lang="en-US" sz="1120" dirty="0"/>
          </a:p>
        </p:txBody>
      </p:sp>
      <p:sp>
        <p:nvSpPr>
          <p:cNvPr id="10" name="Shape 7"/>
          <p:cNvSpPr/>
          <p:nvPr/>
        </p:nvSpPr>
        <p:spPr>
          <a:xfrm>
            <a:off x="4343400" y="1325880"/>
            <a:ext cx="3108960" cy="1508760"/>
          </a:xfrm>
          <a:prstGeom prst="rect">
            <a:avLst>
              <a:gd name="adj" fmla="val 4848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07992" y="1463040"/>
            <a:ext cx="27797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emphasis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4507992" y="1828800"/>
            <a:ext cx="2779776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 is not meant to shame, but to turn the hearer toward mercy.</a:t>
            </a:r>
            <a:endParaRPr lang="en-US" sz="1070" dirty="0"/>
          </a:p>
        </p:txBody>
      </p:sp>
      <p:sp>
        <p:nvSpPr>
          <p:cNvPr id="13" name="Shape 10"/>
          <p:cNvSpPr/>
          <p:nvPr/>
        </p:nvSpPr>
        <p:spPr>
          <a:xfrm>
            <a:off x="685800" y="3246120"/>
            <a:ext cx="6766560" cy="1645920"/>
          </a:xfrm>
          <a:prstGeom prst="rect">
            <a:avLst>
              <a:gd name="adj" fmla="val 4444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0392" y="3383280"/>
            <a:ext cx="6437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Scripture connection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850392" y="3749040"/>
            <a:ext cx="643737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Isaiah 1:18 and 1 John 1:7 show both the seriousness of sin and the promise of cleansing grace. The gospel names the wound in order to bring healing.</a:t>
            </a:r>
            <a:endParaRPr lang="en-US" sz="1070" dirty="0"/>
          </a:p>
        </p:txBody>
      </p:sp>
      <p:sp>
        <p:nvSpPr>
          <p:cNvPr id="16" name="Text 13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E6D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70408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Hymn-Section Study: Daily Fellowship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828800" cy="0"/>
          </a:xfrm>
          <a:prstGeom prst="line">
            <a:avLst/>
          </a:prstGeom>
          <a:noFill/>
          <a:ln w="21590">
            <a:solidFill>
              <a:srgbClr val="B887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77824"/>
            <a:ext cx="7040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F47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hymn connects cleansing with walking in grace.</a:t>
            </a:r>
            <a:endParaRPr lang="en-US" sz="1050" dirty="0"/>
          </a:p>
        </p:txBody>
      </p:sp>
      <p:pic>
        <p:nvPicPr>
          <p:cNvPr id="5" name="Image 0" descr="/mnt/data/washed_work_assets/bibleAlt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188720"/>
            <a:ext cx="3886200" cy="44805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188720"/>
            <a:ext cx="3886200" cy="4480560"/>
          </a:xfrm>
          <a:prstGeom prst="rect">
            <a:avLst/>
          </a:prstGeom>
          <a:solidFill>
            <a:srgbClr val="000000">
              <a:alpha val="18000"/>
            </a:srgbClr>
          </a:solidFill>
          <a:ln w="12700">
            <a:solidFill>
              <a:srgbClr val="B88744">
                <a:alpha val="6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754880" y="1243584"/>
            <a:ext cx="3017520" cy="4069080"/>
          </a:xfrm>
          <a:prstGeom prst="rect">
            <a:avLst>
              <a:gd name="adj" fmla="val 2424"/>
            </a:avLst>
          </a:prstGeom>
          <a:solidFill>
            <a:srgbClr val="FFF9EF">
              <a:alpha val="96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56048" y="1399032"/>
            <a:ext cx="2615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to teach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5010912" y="1810512"/>
            <a:ext cx="2560320" cy="3383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1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cleanses from sin.</a:t>
            </a:r>
            <a:endParaRPr lang="en-US" sz="1100" dirty="0"/>
          </a:p>
          <a:p>
            <a:r>
              <a:rPr lang="en-US" sz="11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Forgiveness leads to fellowship.</a:t>
            </a:r>
            <a:endParaRPr lang="en-US" sz="1100" dirty="0"/>
          </a:p>
          <a:p>
            <a:r>
              <a:rPr lang="en-US" sz="11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produces holy living.</a:t>
            </a:r>
            <a:endParaRPr lang="en-US" sz="1100" dirty="0"/>
          </a:p>
          <a:p>
            <a:r>
              <a:rPr lang="en-US" sz="11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believer walks in the light, not hiding in darkness.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8138160" y="1243584"/>
            <a:ext cx="3154680" cy="4069080"/>
          </a:xfrm>
          <a:prstGeom prst="rect">
            <a:avLst>
              <a:gd name="adj" fmla="val 2319"/>
            </a:avLst>
          </a:prstGeom>
          <a:solidFill>
            <a:srgbClr val="FFF9EF">
              <a:alpha val="97000"/>
            </a:srgbClr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302752" y="1380744"/>
            <a:ext cx="2825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note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8302752" y="1746504"/>
            <a:ext cx="2825496" cy="34107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separate assurance from discipleship. The hymn’s questions press hearers to trust Christ and to live honestly before God.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7A6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shed_work_assets/courtyar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94360" y="1234440"/>
            <a:ext cx="7132320" cy="2926080"/>
          </a:xfrm>
          <a:prstGeom prst="rect">
            <a:avLst/>
          </a:prstGeom>
          <a:solidFill>
            <a:srgbClr val="5E1A20">
              <a:alpha val="92000"/>
            </a:srgbClr>
          </a:solidFill>
          <a:ln w="17780">
            <a:solidFill>
              <a:srgbClr val="B8874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50876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B887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REFRAIN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822960" y="1783080"/>
            <a:ext cx="653796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Refrain Study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68680" y="2962656"/>
            <a:ext cx="1554480" cy="0"/>
          </a:xfrm>
          <a:prstGeom prst="line">
            <a:avLst/>
          </a:prstGeom>
          <a:noFill/>
          <a:ln w="25400">
            <a:solidFill>
              <a:srgbClr val="B8874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8680" y="3172968"/>
            <a:ext cx="617220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8EE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refrain returns again and again to the Lamb, the blood, and the cleansing question.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11480" y="6547104"/>
            <a:ext cx="6766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F3E6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teaching and small group use - hymninfo.com</a:t>
            </a:r>
            <a:endParaRPr lang="en-US" sz="680" dirty="0"/>
          </a:p>
        </p:txBody>
      </p:sp>
      <p:sp>
        <p:nvSpPr>
          <p:cNvPr id="10" name="Shape 7"/>
          <p:cNvSpPr/>
          <p:nvPr/>
        </p:nvSpPr>
        <p:spPr>
          <a:xfrm>
            <a:off x="7955280" y="1005840"/>
            <a:ext cx="3520440" cy="914400"/>
          </a:xfrm>
          <a:prstGeom prst="rect">
            <a:avLst>
              <a:gd name="adj" fmla="val 8000"/>
            </a:avLst>
          </a:prstGeom>
          <a:solidFill>
            <a:srgbClr val="FFF9EF"/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119872" y="1143000"/>
            <a:ext cx="3191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Function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8119872" y="1508760"/>
            <a:ext cx="3191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turns doctrine into congregational response.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7955280" y="2148840"/>
            <a:ext cx="3520440" cy="914400"/>
          </a:xfrm>
          <a:prstGeom prst="rect">
            <a:avLst>
              <a:gd name="adj" fmla="val 8000"/>
            </a:avLst>
          </a:prstGeom>
          <a:solidFill>
            <a:srgbClr val="FFF9EF"/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119872" y="2286000"/>
            <a:ext cx="3191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Theology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8119872" y="2651760"/>
            <a:ext cx="3191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Lamb’s sacrifice is the ground of forgiveness and purity.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7955280" y="3291840"/>
            <a:ext cx="3520440" cy="914400"/>
          </a:xfrm>
          <a:prstGeom prst="rect">
            <a:avLst>
              <a:gd name="adj" fmla="val 8000"/>
            </a:avLst>
          </a:prstGeom>
          <a:solidFill>
            <a:srgbClr val="FFF9EF"/>
          </a:solidFill>
          <a:ln w="10160">
            <a:solidFill>
              <a:srgbClr val="D7C29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19872" y="3429000"/>
            <a:ext cx="3191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5E1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use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8119872" y="3794760"/>
            <a:ext cx="3191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2D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it as both confession of faith and invitation to trust Christ.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 You Washed in the Blood?</dc:title>
  <dc:subject>Hymn study resource</dc:subject>
  <dc:creator>HymnInfo.com</dc:creator>
  <cp:lastModifiedBy>HymnInfo.com</cp:lastModifiedBy>
  <cp:revision>1</cp:revision>
  <dcterms:created xsi:type="dcterms:W3CDTF">2026-07-08T06:42:15Z</dcterms:created>
  <dcterms:modified xsi:type="dcterms:W3CDTF">2026-07-08T06:42:15Z</dcterms:modified>
</cp:coreProperties>
</file>