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914400"/>
            <a:ext cx="7040880" cy="1051560"/>
          </a:xfrm>
          <a:prstGeom prst="rect">
            <a:avLst/>
          </a:prstGeom>
          <a:noFill/>
        </p:spPr>
        <p:txBody>
          <a:bodyPr wrap="square">
            <a:normAutofit/>
          </a:bodyPr>
          <a:lstStyle/>
          <a:p>
            <a:pPr>
              <a:defRPr sz="3800" b="1">
                <a:solidFill>
                  <a:srgbClr val="FFF8E9"/>
                </a:solidFill>
                <a:latin typeface="Georgia"/>
              </a:defRPr>
            </a:pPr>
            <a:r>
              <a:t>A Charge to Keep I Have</a:t>
            </a:r>
          </a:p>
        </p:txBody>
      </p:sp>
      <p:sp>
        <p:nvSpPr>
          <p:cNvPr id="4" name="TextBox 3"/>
          <p:cNvSpPr txBox="1"/>
          <p:nvPr/>
        </p:nvSpPr>
        <p:spPr>
          <a:xfrm>
            <a:off x="731520" y="1984248"/>
            <a:ext cx="6583680" cy="658368"/>
          </a:xfrm>
          <a:prstGeom prst="rect">
            <a:avLst/>
          </a:prstGeom>
          <a:noFill/>
        </p:spPr>
        <p:txBody>
          <a:bodyPr wrap="square">
            <a:normAutofit/>
          </a:bodyPr>
          <a:lstStyle/>
          <a:p>
            <a:pPr>
              <a:defRPr sz="1800" b="0">
                <a:solidFill>
                  <a:srgbClr val="ECDAB1"/>
                </a:solidFill>
                <a:latin typeface="Aptos"/>
              </a:defRPr>
            </a:pPr>
            <a:r>
              <a:t>A hymn study on vocation, stewardship, faithful service, and grace-enabled discipleship</a:t>
            </a:r>
          </a:p>
        </p:txBody>
      </p:sp>
      <p:sp>
        <p:nvSpPr>
          <p:cNvPr id="5" name="Rounded Rectangle 4"/>
          <p:cNvSpPr/>
          <p:nvPr/>
        </p:nvSpPr>
        <p:spPr>
          <a:xfrm>
            <a:off x="749808" y="3977639"/>
            <a:ext cx="5440680" cy="1417320"/>
          </a:xfrm>
          <a:prstGeom prst="roundRect">
            <a:avLst/>
          </a:prstGeom>
          <a:solidFill>
            <a:srgbClr val="FCF5E3"/>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4178807"/>
            <a:ext cx="4928616" cy="1097280"/>
          </a:xfrm>
          <a:prstGeom prst="rect">
            <a:avLst/>
          </a:prstGeom>
          <a:noFill/>
        </p:spPr>
        <p:txBody>
          <a:bodyPr wrap="square">
            <a:normAutofit/>
          </a:bodyPr>
          <a:lstStyle/>
          <a:p>
            <a:pPr>
              <a:defRPr b="1" sz="1800">
                <a:solidFill>
                  <a:srgbClr val="172639"/>
                </a:solidFill>
                <a:latin typeface="Georgia"/>
              </a:defRPr>
            </a:pPr>
            <a:r>
              <a:t>Hymn Identity</a:t>
            </a:r>
          </a:p>
          <a:p>
            <a:pPr>
              <a:spcBef>
                <a:spcPts val="600"/>
              </a:spcBef>
              <a:defRPr sz="1350">
                <a:solidFill>
                  <a:srgbClr val="1F1F1F"/>
                </a:solidFill>
                <a:latin typeface="Aptos"/>
              </a:defRPr>
            </a:pPr>
            <a:r>
              <a:t>First line: A charge to keep I have</a:t>
            </a:r>
            <a:br/>
            <a:r>
              <a:t>Text: Charles Wesley, 1762</a:t>
            </a:r>
            <a:br/>
            <a:r>
              <a:t>Tune: BOYLSTON - Lowell Mason</a:t>
            </a:r>
            <a:br/>
            <a:r>
              <a:t>Primary Scripture: Leviticus 8:35</a:t>
            </a:r>
          </a:p>
        </p:txBody>
      </p:sp>
      <p:sp>
        <p:nvSpPr>
          <p:cNvPr id="7" name="TextBox 6"/>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8" name="Rectangle 7"/>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Stanza Study 3</a:t>
            </a:r>
          </a:p>
          <a:p>
            <a:pPr>
              <a:spcBef>
                <a:spcPts val="400"/>
              </a:spcBef>
              <a:defRPr sz="1500">
                <a:solidFill>
                  <a:srgbClr val="E8D6AF"/>
                </a:solidFill>
                <a:latin typeface="Aptos"/>
              </a:defRPr>
            </a:pPr>
            <a:r>
              <a:t>Watchfulness, prayer, and dependence</a:t>
            </a:r>
          </a:p>
        </p:txBody>
      </p:sp>
      <p:sp>
        <p:nvSpPr>
          <p:cNvPr id="4" name="Rounded Rectangle 3"/>
          <p:cNvSpPr/>
          <p:nvPr/>
        </p:nvSpPr>
        <p:spPr>
          <a:xfrm>
            <a:off x="777240" y="1691640"/>
            <a:ext cx="3429000" cy="192024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892808"/>
            <a:ext cx="2916936" cy="1600200"/>
          </a:xfrm>
          <a:prstGeom prst="rect">
            <a:avLst/>
          </a:prstGeom>
          <a:noFill/>
        </p:spPr>
        <p:txBody>
          <a:bodyPr wrap="square">
            <a:normAutofit/>
          </a:bodyPr>
          <a:lstStyle/>
          <a:p>
            <a:pPr>
              <a:defRPr b="1" sz="1800">
                <a:solidFill>
                  <a:srgbClr val="172639"/>
                </a:solidFill>
                <a:latin typeface="Georgia"/>
              </a:defRPr>
            </a:pPr>
            <a:r>
              <a:t>Watchfulness</a:t>
            </a:r>
          </a:p>
          <a:p>
            <a:pPr>
              <a:spcBef>
                <a:spcPts val="600"/>
              </a:spcBef>
              <a:defRPr sz="1350">
                <a:solidFill>
                  <a:srgbClr val="1F1F1F"/>
                </a:solidFill>
                <a:latin typeface="Aptos"/>
              </a:defRPr>
            </a:pPr>
            <a:r>
              <a:t>The hymn calls believers to live attentively before God, resisting spiritual drift and careless discipleship.</a:t>
            </a:r>
          </a:p>
        </p:txBody>
      </p:sp>
      <p:sp>
        <p:nvSpPr>
          <p:cNvPr id="6" name="Rounded Rectangle 5"/>
          <p:cNvSpPr/>
          <p:nvPr/>
        </p:nvSpPr>
        <p:spPr>
          <a:xfrm>
            <a:off x="4434840" y="1691640"/>
            <a:ext cx="3429000" cy="192024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690872" y="1892808"/>
            <a:ext cx="2916936" cy="1600200"/>
          </a:xfrm>
          <a:prstGeom prst="rect">
            <a:avLst/>
          </a:prstGeom>
          <a:noFill/>
        </p:spPr>
        <p:txBody>
          <a:bodyPr wrap="square">
            <a:normAutofit/>
          </a:bodyPr>
          <a:lstStyle/>
          <a:p>
            <a:pPr>
              <a:defRPr b="1" sz="1800">
                <a:solidFill>
                  <a:srgbClr val="172639"/>
                </a:solidFill>
                <a:latin typeface="Georgia"/>
              </a:defRPr>
            </a:pPr>
            <a:r>
              <a:t>Prayer</a:t>
            </a:r>
          </a:p>
          <a:p>
            <a:pPr>
              <a:spcBef>
                <a:spcPts val="600"/>
              </a:spcBef>
              <a:defRPr sz="1350">
                <a:solidFill>
                  <a:srgbClr val="1F1F1F"/>
                </a:solidFill>
                <a:latin typeface="Aptos"/>
              </a:defRPr>
            </a:pPr>
            <a:r>
              <a:t>The request for divine help shows that faithfulness is not powered by self-confidence.</a:t>
            </a:r>
          </a:p>
        </p:txBody>
      </p:sp>
      <p:sp>
        <p:nvSpPr>
          <p:cNvPr id="8" name="Rounded Rectangle 7"/>
          <p:cNvSpPr/>
          <p:nvPr/>
        </p:nvSpPr>
        <p:spPr>
          <a:xfrm>
            <a:off x="8092440" y="1691640"/>
            <a:ext cx="3429000" cy="192024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348471" y="1892808"/>
            <a:ext cx="2916936" cy="1600200"/>
          </a:xfrm>
          <a:prstGeom prst="rect">
            <a:avLst/>
          </a:prstGeom>
          <a:noFill/>
        </p:spPr>
        <p:txBody>
          <a:bodyPr wrap="square">
            <a:normAutofit/>
          </a:bodyPr>
          <a:lstStyle/>
          <a:p>
            <a:pPr>
              <a:defRPr b="1" sz="1800">
                <a:solidFill>
                  <a:srgbClr val="172639"/>
                </a:solidFill>
                <a:latin typeface="Georgia"/>
              </a:defRPr>
            </a:pPr>
            <a:r>
              <a:t>Dependence</a:t>
            </a:r>
          </a:p>
          <a:p>
            <a:pPr>
              <a:spcBef>
                <a:spcPts val="600"/>
              </a:spcBef>
              <a:defRPr sz="1350">
                <a:solidFill>
                  <a:srgbClr val="1F1F1F"/>
                </a:solidFill>
                <a:latin typeface="Aptos"/>
              </a:defRPr>
            </a:pPr>
            <a:r>
              <a:t>The disciple watches and serves because God strengthens what he commands.</a:t>
            </a:r>
          </a:p>
        </p:txBody>
      </p:sp>
      <p:sp>
        <p:nvSpPr>
          <p:cNvPr id="10" name="TextBox 9"/>
          <p:cNvSpPr txBox="1"/>
          <p:nvPr/>
        </p:nvSpPr>
        <p:spPr>
          <a:xfrm>
            <a:off x="1097280" y="4663440"/>
            <a:ext cx="9966960" cy="685800"/>
          </a:xfrm>
          <a:prstGeom prst="rect">
            <a:avLst/>
          </a:prstGeom>
          <a:noFill/>
        </p:spPr>
        <p:txBody>
          <a:bodyPr wrap="square">
            <a:normAutofit/>
          </a:bodyPr>
          <a:lstStyle/>
          <a:p>
            <a:pPr algn="ctr">
              <a:defRPr sz="2400" b="1">
                <a:solidFill>
                  <a:srgbClr val="FFF8E9"/>
                </a:solidFill>
                <a:latin typeface="Georgia"/>
              </a:defRPr>
            </a:pPr>
            <a:r>
              <a:t>Prayer turns Christian responsibility from mere burden into grace-enabled obedience.</a:t>
            </a:r>
          </a:p>
        </p:txBody>
      </p:sp>
      <p:sp>
        <p:nvSpPr>
          <p:cNvPr id="11" name="TextBox 10"/>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2" name="Rectangle 11"/>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rchmen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172639"/>
                </a:solidFill>
                <a:latin typeface="Georgia"/>
              </a:defRPr>
            </a:pPr>
            <a:r>
              <a:t>Stanza Study 4</a:t>
            </a:r>
          </a:p>
          <a:p>
            <a:pPr>
              <a:spcBef>
                <a:spcPts val="400"/>
              </a:spcBef>
              <a:defRPr sz="1500">
                <a:solidFill>
                  <a:srgbClr val="745E47"/>
                </a:solidFill>
                <a:latin typeface="Aptos"/>
              </a:defRPr>
            </a:pPr>
            <a:r>
              <a:t>Finishing faithfully</a:t>
            </a:r>
          </a:p>
        </p:txBody>
      </p:sp>
      <p:sp>
        <p:nvSpPr>
          <p:cNvPr id="4" name="TextBox 3"/>
          <p:cNvSpPr txBox="1"/>
          <p:nvPr/>
        </p:nvSpPr>
        <p:spPr>
          <a:xfrm>
            <a:off x="868680" y="1600200"/>
            <a:ext cx="7132320" cy="3291840"/>
          </a:xfrm>
          <a:prstGeom prst="rect">
            <a:avLst/>
          </a:prstGeom>
          <a:noFill/>
        </p:spPr>
        <p:txBody>
          <a:bodyPr wrap="square">
            <a:normAutofit/>
          </a:bodyPr>
          <a:lstStyle/>
          <a:p>
            <a:pPr>
              <a:spcAft>
                <a:spcPts val="600"/>
              </a:spcAft>
              <a:defRPr sz="2000">
                <a:solidFill>
                  <a:srgbClr val="172639"/>
                </a:solidFill>
                <a:latin typeface="Aptos"/>
              </a:defRPr>
            </a:pPr>
            <a:r>
              <a:t>The hymn brings accountability into view without losing hope.</a:t>
            </a:r>
          </a:p>
          <a:p>
            <a:pPr>
              <a:spcAft>
                <a:spcPts val="600"/>
              </a:spcAft>
              <a:defRPr sz="2000">
                <a:solidFill>
                  <a:srgbClr val="172639"/>
                </a:solidFill>
                <a:latin typeface="Aptos"/>
              </a:defRPr>
            </a:pPr>
            <a:r>
              <a:t>The Christian calling is not only received; it is guarded, practiced, and completed.</a:t>
            </a:r>
          </a:p>
          <a:p>
            <a:pPr>
              <a:spcAft>
                <a:spcPts val="600"/>
              </a:spcAft>
              <a:defRPr sz="2000">
                <a:solidFill>
                  <a:srgbClr val="172639"/>
                </a:solidFill>
                <a:latin typeface="Aptos"/>
              </a:defRPr>
            </a:pPr>
            <a:r>
              <a:t>2 Timothy 4:7 gives the picture of a life that has fought, finished, and kept the faith.</a:t>
            </a:r>
          </a:p>
          <a:p>
            <a:pPr>
              <a:spcAft>
                <a:spcPts val="600"/>
              </a:spcAft>
              <a:defRPr sz="2000">
                <a:solidFill>
                  <a:srgbClr val="172639"/>
                </a:solidFill>
                <a:latin typeface="Aptos"/>
              </a:defRPr>
            </a:pPr>
            <a:r>
              <a:t>The goal is not applause, but faithfulness before God.</a:t>
            </a:r>
          </a:p>
        </p:txBody>
      </p:sp>
      <p:sp>
        <p:nvSpPr>
          <p:cNvPr id="5" name="Rounded Rectangle 4"/>
          <p:cNvSpPr/>
          <p:nvPr/>
        </p:nvSpPr>
        <p:spPr>
          <a:xfrm>
            <a:off x="8229600" y="1828800"/>
            <a:ext cx="2926080" cy="2560320"/>
          </a:xfrm>
          <a:prstGeom prst="roundRect">
            <a:avLst/>
          </a:prstGeom>
          <a:solidFill>
            <a:srgbClr val="21324C"/>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485632" y="2029968"/>
            <a:ext cx="2414016" cy="2240279"/>
          </a:xfrm>
          <a:prstGeom prst="rect">
            <a:avLst/>
          </a:prstGeom>
          <a:noFill/>
        </p:spPr>
        <p:txBody>
          <a:bodyPr wrap="square">
            <a:normAutofit/>
          </a:bodyPr>
          <a:lstStyle/>
          <a:p>
            <a:pPr>
              <a:defRPr b="1" sz="1800">
                <a:solidFill>
                  <a:srgbClr val="F7DB97"/>
                </a:solidFill>
                <a:latin typeface="Georgia"/>
              </a:defRPr>
            </a:pPr>
            <a:r>
              <a:t>Teaching emphasis</a:t>
            </a:r>
          </a:p>
          <a:p>
            <a:pPr>
              <a:spcBef>
                <a:spcPts val="600"/>
              </a:spcBef>
              <a:defRPr sz="1350">
                <a:solidFill>
                  <a:srgbClr val="FFF8E9"/>
                </a:solidFill>
                <a:latin typeface="Aptos"/>
              </a:defRPr>
            </a:pPr>
            <a:r>
              <a:t>Christian perseverance is a long obedience shaped by grace, prayer, and the hope of standing before the Lord.</a:t>
            </a:r>
          </a:p>
        </p:txBody>
      </p:sp>
      <p:sp>
        <p:nvSpPr>
          <p:cNvPr id="7" name="TextBox 6"/>
          <p:cNvSpPr txBox="1"/>
          <p:nvPr/>
        </p:nvSpPr>
        <p:spPr>
          <a:xfrm>
            <a:off x="502920" y="6528816"/>
            <a:ext cx="7315200" cy="210312"/>
          </a:xfrm>
          <a:prstGeom prst="rect">
            <a:avLst/>
          </a:prstGeom>
          <a:noFill/>
        </p:spPr>
        <p:txBody>
          <a:bodyPr wrap="none">
            <a:spAutoFit/>
          </a:bodyPr>
          <a:lstStyle/>
          <a:p>
            <a:pPr>
              <a:defRPr sz="800">
                <a:solidFill>
                  <a:srgbClr val="5C4B34"/>
                </a:solidFill>
                <a:latin typeface="Aptos"/>
              </a:defRPr>
            </a:pPr>
            <a:r>
              <a:t>Prepared for teaching and small group use - hymninfo.com</a:t>
            </a:r>
          </a:p>
        </p:txBody>
      </p:sp>
      <p:sp>
        <p:nvSpPr>
          <p:cNvPr id="8" name="Rectangle 7"/>
          <p:cNvSpPr/>
          <p:nvPr/>
        </p:nvSpPr>
        <p:spPr>
          <a:xfrm>
            <a:off x="502920" y="6428232"/>
            <a:ext cx="11155680" cy="9144"/>
          </a:xfrm>
          <a:prstGeom prst="rect">
            <a:avLst/>
          </a:prstGeom>
          <a:solidFill>
            <a:srgbClr val="C8A0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bluegold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2240280"/>
            <a:ext cx="10515600" cy="731520"/>
          </a:xfrm>
          <a:prstGeom prst="rect">
            <a:avLst/>
          </a:prstGeom>
          <a:noFill/>
        </p:spPr>
        <p:txBody>
          <a:bodyPr wrap="square">
            <a:normAutofit/>
          </a:bodyPr>
          <a:lstStyle/>
          <a:p>
            <a:pPr algn="ctr">
              <a:defRPr sz="3400" b="1">
                <a:solidFill>
                  <a:srgbClr val="FFF8E9"/>
                </a:solidFill>
                <a:latin typeface="Georgia"/>
              </a:defRPr>
            </a:pPr>
            <a:r>
              <a:t>Theological Themes</a:t>
            </a:r>
          </a:p>
        </p:txBody>
      </p:sp>
      <p:sp>
        <p:nvSpPr>
          <p:cNvPr id="4" name="TextBox 3"/>
          <p:cNvSpPr txBox="1"/>
          <p:nvPr/>
        </p:nvSpPr>
        <p:spPr>
          <a:xfrm>
            <a:off x="1371600" y="3017520"/>
            <a:ext cx="9509760" cy="548640"/>
          </a:xfrm>
          <a:prstGeom prst="rect">
            <a:avLst/>
          </a:prstGeom>
          <a:noFill/>
        </p:spPr>
        <p:txBody>
          <a:bodyPr wrap="square">
            <a:normAutofit/>
          </a:bodyPr>
          <a:lstStyle/>
          <a:p>
            <a:pPr algn="ctr">
              <a:defRPr sz="1800" b="0">
                <a:solidFill>
                  <a:srgbClr val="EBDAB2"/>
                </a:solidFill>
                <a:latin typeface="Aptos"/>
              </a:defRPr>
            </a:pPr>
            <a:r>
              <a:t>Vocation, stewardship, holiness, and perseverance</a:t>
            </a:r>
          </a:p>
        </p:txBody>
      </p:sp>
      <p:sp>
        <p:nvSpPr>
          <p:cNvPr id="5" name="TextBox 4"/>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6" name="Rectangle 5"/>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Theme: Christian Vocation</a:t>
            </a:r>
          </a:p>
          <a:p>
            <a:pPr>
              <a:spcBef>
                <a:spcPts val="400"/>
              </a:spcBef>
              <a:defRPr sz="1500">
                <a:solidFill>
                  <a:srgbClr val="E8D6AF"/>
                </a:solidFill>
                <a:latin typeface="Aptos"/>
              </a:defRPr>
            </a:pPr>
            <a:r>
              <a:t>A calling received from God</a:t>
            </a:r>
          </a:p>
        </p:txBody>
      </p:sp>
      <p:sp>
        <p:nvSpPr>
          <p:cNvPr id="4" name="TextBox 3"/>
          <p:cNvSpPr txBox="1"/>
          <p:nvPr/>
        </p:nvSpPr>
        <p:spPr>
          <a:xfrm>
            <a:off x="914400" y="1691640"/>
            <a:ext cx="10332720" cy="1143000"/>
          </a:xfrm>
          <a:prstGeom prst="rect">
            <a:avLst/>
          </a:prstGeom>
          <a:noFill/>
        </p:spPr>
        <p:txBody>
          <a:bodyPr wrap="square">
            <a:normAutofit/>
          </a:bodyPr>
          <a:lstStyle/>
          <a:p>
            <a:pPr algn="ctr">
              <a:defRPr sz="2400" b="0">
                <a:solidFill>
                  <a:srgbClr val="FFF8E9"/>
                </a:solidFill>
                <a:latin typeface="Georgia"/>
              </a:defRPr>
            </a:pPr>
            <a:r>
              <a:t>The hymn teaches that Christian life is not accidental. Believers live under a calling that includes worship, holiness, service, and responsibility in the present age.</a:t>
            </a:r>
          </a:p>
        </p:txBody>
      </p:sp>
      <p:sp>
        <p:nvSpPr>
          <p:cNvPr id="5" name="Rounded Rectangle 4"/>
          <p:cNvSpPr/>
          <p:nvPr/>
        </p:nvSpPr>
        <p:spPr>
          <a:xfrm>
            <a:off x="777240" y="3703320"/>
            <a:ext cx="251460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33271" y="3904487"/>
            <a:ext cx="2002536" cy="1005840"/>
          </a:xfrm>
          <a:prstGeom prst="rect">
            <a:avLst/>
          </a:prstGeom>
          <a:noFill/>
        </p:spPr>
        <p:txBody>
          <a:bodyPr wrap="square">
            <a:normAutofit/>
          </a:bodyPr>
          <a:lstStyle/>
          <a:p>
            <a:pPr>
              <a:defRPr b="1" sz="1800">
                <a:solidFill>
                  <a:srgbClr val="172639"/>
                </a:solidFill>
                <a:latin typeface="Georgia"/>
              </a:defRPr>
            </a:pPr>
            <a:r>
              <a:t>Received</a:t>
            </a:r>
          </a:p>
          <a:p>
            <a:pPr>
              <a:spcBef>
                <a:spcPts val="600"/>
              </a:spcBef>
              <a:defRPr sz="1350">
                <a:solidFill>
                  <a:srgbClr val="1F1F1F"/>
                </a:solidFill>
                <a:latin typeface="Aptos"/>
              </a:defRPr>
            </a:pPr>
            <a:r>
              <a:t>The calling comes from God.</a:t>
            </a:r>
          </a:p>
        </p:txBody>
      </p:sp>
      <p:sp>
        <p:nvSpPr>
          <p:cNvPr id="7" name="Rounded Rectangle 6"/>
          <p:cNvSpPr/>
          <p:nvPr/>
        </p:nvSpPr>
        <p:spPr>
          <a:xfrm>
            <a:off x="3611880" y="3703320"/>
            <a:ext cx="251460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867912" y="3904487"/>
            <a:ext cx="2002536" cy="1005840"/>
          </a:xfrm>
          <a:prstGeom prst="rect">
            <a:avLst/>
          </a:prstGeom>
          <a:noFill/>
        </p:spPr>
        <p:txBody>
          <a:bodyPr wrap="square">
            <a:normAutofit/>
          </a:bodyPr>
          <a:lstStyle/>
          <a:p>
            <a:pPr>
              <a:defRPr b="1" sz="1800">
                <a:solidFill>
                  <a:srgbClr val="172639"/>
                </a:solidFill>
                <a:latin typeface="Georgia"/>
              </a:defRPr>
            </a:pPr>
            <a:r>
              <a:t>Embodied</a:t>
            </a:r>
          </a:p>
          <a:p>
            <a:pPr>
              <a:spcBef>
                <a:spcPts val="600"/>
              </a:spcBef>
              <a:defRPr sz="1350">
                <a:solidFill>
                  <a:srgbClr val="1F1F1F"/>
                </a:solidFill>
                <a:latin typeface="Aptos"/>
              </a:defRPr>
            </a:pPr>
            <a:r>
              <a:t>The calling is lived through real actions.</a:t>
            </a:r>
          </a:p>
        </p:txBody>
      </p:sp>
      <p:sp>
        <p:nvSpPr>
          <p:cNvPr id="9" name="Rounded Rectangle 8"/>
          <p:cNvSpPr/>
          <p:nvPr/>
        </p:nvSpPr>
        <p:spPr>
          <a:xfrm>
            <a:off x="6446520" y="3703320"/>
            <a:ext cx="251460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702552" y="3904487"/>
            <a:ext cx="2002536" cy="1005840"/>
          </a:xfrm>
          <a:prstGeom prst="rect">
            <a:avLst/>
          </a:prstGeom>
          <a:noFill/>
        </p:spPr>
        <p:txBody>
          <a:bodyPr wrap="square">
            <a:normAutofit/>
          </a:bodyPr>
          <a:lstStyle/>
          <a:p>
            <a:pPr>
              <a:defRPr b="1" sz="1800">
                <a:solidFill>
                  <a:srgbClr val="172639"/>
                </a:solidFill>
                <a:latin typeface="Georgia"/>
              </a:defRPr>
            </a:pPr>
            <a:r>
              <a:t>Accountable</a:t>
            </a:r>
          </a:p>
          <a:p>
            <a:pPr>
              <a:spcBef>
                <a:spcPts val="600"/>
              </a:spcBef>
              <a:defRPr sz="1350">
                <a:solidFill>
                  <a:srgbClr val="1F1F1F"/>
                </a:solidFill>
                <a:latin typeface="Aptos"/>
              </a:defRPr>
            </a:pPr>
            <a:r>
              <a:t>The calling is carried before God.</a:t>
            </a:r>
          </a:p>
        </p:txBody>
      </p:sp>
      <p:sp>
        <p:nvSpPr>
          <p:cNvPr id="11" name="Rounded Rectangle 10"/>
          <p:cNvSpPr/>
          <p:nvPr/>
        </p:nvSpPr>
        <p:spPr>
          <a:xfrm>
            <a:off x="9281160" y="3703320"/>
            <a:ext cx="251460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37192" y="3904487"/>
            <a:ext cx="2002536" cy="1005840"/>
          </a:xfrm>
          <a:prstGeom prst="rect">
            <a:avLst/>
          </a:prstGeom>
          <a:noFill/>
        </p:spPr>
        <p:txBody>
          <a:bodyPr wrap="square">
            <a:normAutofit/>
          </a:bodyPr>
          <a:lstStyle/>
          <a:p>
            <a:pPr>
              <a:defRPr b="1" sz="1800">
                <a:solidFill>
                  <a:srgbClr val="172639"/>
                </a:solidFill>
                <a:latin typeface="Georgia"/>
              </a:defRPr>
            </a:pPr>
            <a:r>
              <a:t>Sustained</a:t>
            </a:r>
          </a:p>
          <a:p>
            <a:pPr>
              <a:spcBef>
                <a:spcPts val="600"/>
              </a:spcBef>
              <a:defRPr sz="1350">
                <a:solidFill>
                  <a:srgbClr val="1F1F1F"/>
                </a:solidFill>
                <a:latin typeface="Aptos"/>
              </a:defRPr>
            </a:pPr>
            <a:r>
              <a:t>The calling depends on grace.</a:t>
            </a:r>
          </a:p>
        </p:txBody>
      </p:sp>
      <p:sp>
        <p:nvSpPr>
          <p:cNvPr id="13" name="TextBox 12"/>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4" name="Rectangle 13"/>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rchmen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172639"/>
                </a:solidFill>
                <a:latin typeface="Georgia"/>
              </a:defRPr>
            </a:pPr>
            <a:r>
              <a:t>Theme: Stewardship and Accountability</a:t>
            </a:r>
          </a:p>
        </p:txBody>
      </p:sp>
      <p:sp>
        <p:nvSpPr>
          <p:cNvPr id="4" name="TextBox 3"/>
          <p:cNvSpPr txBox="1"/>
          <p:nvPr/>
        </p:nvSpPr>
        <p:spPr>
          <a:xfrm>
            <a:off x="914400" y="1554480"/>
            <a:ext cx="7955279" cy="3840480"/>
          </a:xfrm>
          <a:prstGeom prst="rect">
            <a:avLst/>
          </a:prstGeom>
          <a:noFill/>
        </p:spPr>
        <p:txBody>
          <a:bodyPr wrap="square">
            <a:normAutofit/>
          </a:bodyPr>
          <a:lstStyle/>
          <a:p>
            <a:pPr>
              <a:spcAft>
                <a:spcPts val="600"/>
              </a:spcAft>
              <a:defRPr sz="2000">
                <a:solidFill>
                  <a:srgbClr val="172639"/>
                </a:solidFill>
                <a:latin typeface="Aptos"/>
              </a:defRPr>
            </a:pPr>
            <a:r>
              <a:t>Time, gifts, influence, opportunities, relationships, and witness are entrusted by God.</a:t>
            </a:r>
          </a:p>
          <a:p>
            <a:pPr>
              <a:spcAft>
                <a:spcPts val="600"/>
              </a:spcAft>
              <a:defRPr sz="2000">
                <a:solidFill>
                  <a:srgbClr val="172639"/>
                </a:solidFill>
                <a:latin typeface="Aptos"/>
              </a:defRPr>
            </a:pPr>
            <a:r>
              <a:t>First Corinthians 4:2 frames the steward's calling as faithfulness.</a:t>
            </a:r>
          </a:p>
          <a:p>
            <a:pPr>
              <a:spcAft>
                <a:spcPts val="600"/>
              </a:spcAft>
              <a:defRPr sz="2000">
                <a:solidFill>
                  <a:srgbClr val="172639"/>
                </a:solidFill>
                <a:latin typeface="Aptos"/>
              </a:defRPr>
            </a:pPr>
            <a:r>
              <a:t>Accountability is not meant to terrify believers into despair, but to awaken prayerful seriousness.</a:t>
            </a:r>
          </a:p>
          <a:p>
            <a:pPr>
              <a:spcAft>
                <a:spcPts val="600"/>
              </a:spcAft>
              <a:defRPr sz="2000">
                <a:solidFill>
                  <a:srgbClr val="172639"/>
                </a:solidFill>
                <a:latin typeface="Aptos"/>
              </a:defRPr>
            </a:pPr>
            <a:r>
              <a:t>The hymn is a faithful antidote to passive Christianity.</a:t>
            </a:r>
          </a:p>
        </p:txBody>
      </p:sp>
      <p:sp>
        <p:nvSpPr>
          <p:cNvPr id="5" name="Rounded Rectangle 4"/>
          <p:cNvSpPr/>
          <p:nvPr/>
        </p:nvSpPr>
        <p:spPr>
          <a:xfrm>
            <a:off x="9098280" y="2103120"/>
            <a:ext cx="2468880" cy="2057400"/>
          </a:xfrm>
          <a:prstGeom prst="roundRect">
            <a:avLst/>
          </a:prstGeom>
          <a:solidFill>
            <a:srgbClr val="23324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354311" y="2304288"/>
            <a:ext cx="1956816" cy="1737360"/>
          </a:xfrm>
          <a:prstGeom prst="rect">
            <a:avLst/>
          </a:prstGeom>
          <a:noFill/>
        </p:spPr>
        <p:txBody>
          <a:bodyPr wrap="square">
            <a:normAutofit/>
          </a:bodyPr>
          <a:lstStyle/>
          <a:p>
            <a:pPr>
              <a:defRPr b="1" sz="1800">
                <a:solidFill>
                  <a:srgbClr val="F6DA97"/>
                </a:solidFill>
                <a:latin typeface="Georgia"/>
              </a:defRPr>
            </a:pPr>
            <a:r>
              <a:t>Class prompt</a:t>
            </a:r>
          </a:p>
          <a:p>
            <a:pPr>
              <a:spcBef>
                <a:spcPts val="600"/>
              </a:spcBef>
              <a:defRPr sz="1350">
                <a:solidFill>
                  <a:srgbClr val="FFF8E9"/>
                </a:solidFill>
                <a:latin typeface="Aptos"/>
              </a:defRPr>
            </a:pPr>
            <a:r>
              <a:t>Name one stewardship responsibility that is easy to overlook because it feels ordinary.</a:t>
            </a:r>
          </a:p>
        </p:txBody>
      </p:sp>
      <p:sp>
        <p:nvSpPr>
          <p:cNvPr id="7" name="TextBox 6"/>
          <p:cNvSpPr txBox="1"/>
          <p:nvPr/>
        </p:nvSpPr>
        <p:spPr>
          <a:xfrm>
            <a:off x="502920" y="6528816"/>
            <a:ext cx="7315200" cy="210312"/>
          </a:xfrm>
          <a:prstGeom prst="rect">
            <a:avLst/>
          </a:prstGeom>
          <a:noFill/>
        </p:spPr>
        <p:txBody>
          <a:bodyPr wrap="none">
            <a:spAutoFit/>
          </a:bodyPr>
          <a:lstStyle/>
          <a:p>
            <a:pPr>
              <a:defRPr sz="800">
                <a:solidFill>
                  <a:srgbClr val="5C4B34"/>
                </a:solidFill>
                <a:latin typeface="Aptos"/>
              </a:defRPr>
            </a:pPr>
            <a:r>
              <a:t>Prepared for teaching and small group use - hymninfo.com</a:t>
            </a:r>
          </a:p>
        </p:txBody>
      </p:sp>
      <p:sp>
        <p:nvSpPr>
          <p:cNvPr id="8" name="Rectangle 7"/>
          <p:cNvSpPr/>
          <p:nvPr/>
        </p:nvSpPr>
        <p:spPr>
          <a:xfrm>
            <a:off x="502920" y="6428232"/>
            <a:ext cx="11155680" cy="9144"/>
          </a:xfrm>
          <a:prstGeom prst="rect">
            <a:avLst/>
          </a:prstGeom>
          <a:solidFill>
            <a:srgbClr val="C8A0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Theme: Grace-Enabled Obedience</a:t>
            </a:r>
          </a:p>
          <a:p>
            <a:pPr>
              <a:spcBef>
                <a:spcPts val="400"/>
              </a:spcBef>
              <a:defRPr sz="1500">
                <a:solidFill>
                  <a:srgbClr val="E8D6AF"/>
                </a:solidFill>
                <a:latin typeface="Aptos"/>
              </a:defRPr>
            </a:pPr>
            <a:r>
              <a:t>Not self-reliance, not passivity</a:t>
            </a:r>
          </a:p>
        </p:txBody>
      </p:sp>
      <p:sp>
        <p:nvSpPr>
          <p:cNvPr id="4" name="Rounded Rectangle 3"/>
          <p:cNvSpPr/>
          <p:nvPr/>
        </p:nvSpPr>
        <p:spPr>
          <a:xfrm>
            <a:off x="777240" y="1828800"/>
            <a:ext cx="3474720" cy="205740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2029968"/>
            <a:ext cx="2962656" cy="1737360"/>
          </a:xfrm>
          <a:prstGeom prst="rect">
            <a:avLst/>
          </a:prstGeom>
          <a:noFill/>
        </p:spPr>
        <p:txBody>
          <a:bodyPr wrap="square">
            <a:normAutofit/>
          </a:bodyPr>
          <a:lstStyle/>
          <a:p>
            <a:pPr>
              <a:defRPr b="1" sz="1800">
                <a:solidFill>
                  <a:srgbClr val="172639"/>
                </a:solidFill>
                <a:latin typeface="Georgia"/>
              </a:defRPr>
            </a:pPr>
            <a:r>
              <a:t>Not self-reliance</a:t>
            </a:r>
          </a:p>
          <a:p>
            <a:pPr>
              <a:spcBef>
                <a:spcPts val="600"/>
              </a:spcBef>
              <a:defRPr sz="1350">
                <a:solidFill>
                  <a:srgbClr val="1F1F1F"/>
                </a:solidFill>
                <a:latin typeface="Aptos"/>
              </a:defRPr>
            </a:pPr>
            <a:r>
              <a:t>The hymn turns responsibility into prayer. Faithful service requires divine help.</a:t>
            </a:r>
          </a:p>
        </p:txBody>
      </p:sp>
      <p:sp>
        <p:nvSpPr>
          <p:cNvPr id="6" name="Rounded Rectangle 5"/>
          <p:cNvSpPr/>
          <p:nvPr/>
        </p:nvSpPr>
        <p:spPr>
          <a:xfrm>
            <a:off x="4434840" y="1828800"/>
            <a:ext cx="3474720" cy="205740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690872" y="2029968"/>
            <a:ext cx="2962656" cy="1737360"/>
          </a:xfrm>
          <a:prstGeom prst="rect">
            <a:avLst/>
          </a:prstGeom>
          <a:noFill/>
        </p:spPr>
        <p:txBody>
          <a:bodyPr wrap="square">
            <a:normAutofit/>
          </a:bodyPr>
          <a:lstStyle/>
          <a:p>
            <a:pPr>
              <a:defRPr b="1" sz="1800">
                <a:solidFill>
                  <a:srgbClr val="172639"/>
                </a:solidFill>
                <a:latin typeface="Georgia"/>
              </a:defRPr>
            </a:pPr>
            <a:r>
              <a:t>Not passivity</a:t>
            </a:r>
          </a:p>
          <a:p>
            <a:pPr>
              <a:spcBef>
                <a:spcPts val="600"/>
              </a:spcBef>
              <a:defRPr sz="1350">
                <a:solidFill>
                  <a:srgbClr val="1F1F1F"/>
                </a:solidFill>
                <a:latin typeface="Aptos"/>
              </a:defRPr>
            </a:pPr>
            <a:r>
              <a:t>Grace leads to holy action, diligent service, and faithful endurance.</a:t>
            </a:r>
          </a:p>
        </p:txBody>
      </p:sp>
      <p:sp>
        <p:nvSpPr>
          <p:cNvPr id="8" name="Rounded Rectangle 7"/>
          <p:cNvSpPr/>
          <p:nvPr/>
        </p:nvSpPr>
        <p:spPr>
          <a:xfrm>
            <a:off x="8092440" y="1828800"/>
            <a:ext cx="3474720" cy="205740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348471" y="2029968"/>
            <a:ext cx="2962656" cy="1737360"/>
          </a:xfrm>
          <a:prstGeom prst="rect">
            <a:avLst/>
          </a:prstGeom>
          <a:noFill/>
        </p:spPr>
        <p:txBody>
          <a:bodyPr wrap="square">
            <a:normAutofit/>
          </a:bodyPr>
          <a:lstStyle/>
          <a:p>
            <a:pPr>
              <a:defRPr b="1" sz="1800">
                <a:solidFill>
                  <a:srgbClr val="172639"/>
                </a:solidFill>
                <a:latin typeface="Georgia"/>
              </a:defRPr>
            </a:pPr>
            <a:r>
              <a:t>Gospel shape</a:t>
            </a:r>
          </a:p>
          <a:p>
            <a:pPr>
              <a:spcBef>
                <a:spcPts val="600"/>
              </a:spcBef>
              <a:defRPr sz="1350">
                <a:solidFill>
                  <a:srgbClr val="1F1F1F"/>
                </a:solidFill>
                <a:latin typeface="Aptos"/>
              </a:defRPr>
            </a:pPr>
            <a:r>
              <a:t>The believer responds to God's mercy with a life offered back to God.</a:t>
            </a:r>
          </a:p>
        </p:txBody>
      </p:sp>
      <p:sp>
        <p:nvSpPr>
          <p:cNvPr id="10" name="TextBox 9"/>
          <p:cNvSpPr txBox="1"/>
          <p:nvPr/>
        </p:nvSpPr>
        <p:spPr>
          <a:xfrm>
            <a:off x="1005840" y="4892040"/>
            <a:ext cx="10149840" cy="548640"/>
          </a:xfrm>
          <a:prstGeom prst="rect">
            <a:avLst/>
          </a:prstGeom>
          <a:noFill/>
        </p:spPr>
        <p:txBody>
          <a:bodyPr wrap="square">
            <a:normAutofit/>
          </a:bodyPr>
          <a:lstStyle/>
          <a:p>
            <a:pPr algn="ctr">
              <a:defRPr sz="2200" b="1">
                <a:solidFill>
                  <a:srgbClr val="FFF8E9"/>
                </a:solidFill>
                <a:latin typeface="Georgia"/>
              </a:defRPr>
            </a:pPr>
            <a:r>
              <a:t>Healthy consecration says: Lord, command what you will, and give what you command.</a:t>
            </a:r>
          </a:p>
        </p:txBody>
      </p:sp>
      <p:sp>
        <p:nvSpPr>
          <p:cNvPr id="11" name="TextBox 10"/>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2" name="Rectangle 11"/>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bluegold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Literary Observations</a:t>
            </a:r>
          </a:p>
          <a:p>
            <a:pPr>
              <a:spcBef>
                <a:spcPts val="400"/>
              </a:spcBef>
              <a:defRPr sz="1500">
                <a:solidFill>
                  <a:srgbClr val="E8D6AF"/>
                </a:solidFill>
                <a:latin typeface="Aptos"/>
              </a:defRPr>
            </a:pPr>
            <a:r>
              <a:t>Compact language, serious tone, forward movement</a:t>
            </a:r>
          </a:p>
        </p:txBody>
      </p:sp>
      <p:sp>
        <p:nvSpPr>
          <p:cNvPr id="4" name="TextBox 3"/>
          <p:cNvSpPr txBox="1"/>
          <p:nvPr/>
        </p:nvSpPr>
        <p:spPr>
          <a:xfrm>
            <a:off x="914400" y="1645920"/>
            <a:ext cx="9966960" cy="3291840"/>
          </a:xfrm>
          <a:prstGeom prst="rect">
            <a:avLst/>
          </a:prstGeom>
          <a:noFill/>
        </p:spPr>
        <p:txBody>
          <a:bodyPr wrap="square">
            <a:normAutofit/>
          </a:bodyPr>
          <a:lstStyle/>
          <a:p>
            <a:pPr>
              <a:spcAft>
                <a:spcPts val="600"/>
              </a:spcAft>
              <a:defRPr sz="2100">
                <a:solidFill>
                  <a:srgbClr val="FFF8E9"/>
                </a:solidFill>
                <a:latin typeface="Aptos"/>
              </a:defRPr>
            </a:pPr>
            <a:r>
              <a:t>The language is spare and direct, fitting a hymn of responsibility.</a:t>
            </a:r>
          </a:p>
          <a:p>
            <a:pPr>
              <a:spcAft>
                <a:spcPts val="600"/>
              </a:spcAft>
              <a:defRPr sz="2100">
                <a:solidFill>
                  <a:srgbClr val="FFF8E9"/>
                </a:solidFill>
                <a:latin typeface="Aptos"/>
              </a:defRPr>
            </a:pPr>
            <a:r>
              <a:t>The movement is logical: charge, calling, service, watchfulness, and final accountability.</a:t>
            </a:r>
          </a:p>
          <a:p>
            <a:pPr>
              <a:spcAft>
                <a:spcPts val="600"/>
              </a:spcAft>
              <a:defRPr sz="2100">
                <a:solidFill>
                  <a:srgbClr val="FFF8E9"/>
                </a:solidFill>
                <a:latin typeface="Aptos"/>
              </a:defRPr>
            </a:pPr>
            <a:r>
              <a:t>The tone is sober, but not hopeless; it teaches active dependence on God.</a:t>
            </a:r>
          </a:p>
          <a:p>
            <a:pPr>
              <a:spcAft>
                <a:spcPts val="600"/>
              </a:spcAft>
              <a:defRPr sz="2100">
                <a:solidFill>
                  <a:srgbClr val="FFF8E9"/>
                </a:solidFill>
                <a:latin typeface="Aptos"/>
              </a:defRPr>
            </a:pPr>
            <a:r>
              <a:t>The hymn is especially effective as a sung prayer after preaching or commissioning.</a:t>
            </a:r>
          </a:p>
        </p:txBody>
      </p:sp>
      <p:sp>
        <p:nvSpPr>
          <p:cNvPr id="5" name="TextBox 4"/>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6" name="Rectangle 5"/>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rchmen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172639"/>
                </a:solidFill>
                <a:latin typeface="Georgia"/>
              </a:defRPr>
            </a:pPr>
            <a:r>
              <a:t>Musical Observations</a:t>
            </a:r>
          </a:p>
        </p:txBody>
      </p:sp>
      <p:sp>
        <p:nvSpPr>
          <p:cNvPr id="4" name="Rounded Rectangle 3"/>
          <p:cNvSpPr/>
          <p:nvPr/>
        </p:nvSpPr>
        <p:spPr>
          <a:xfrm>
            <a:off x="777240" y="1691640"/>
            <a:ext cx="3474720" cy="210312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892808"/>
            <a:ext cx="2962656" cy="1783079"/>
          </a:xfrm>
          <a:prstGeom prst="rect">
            <a:avLst/>
          </a:prstGeom>
          <a:noFill/>
        </p:spPr>
        <p:txBody>
          <a:bodyPr wrap="square">
            <a:normAutofit/>
          </a:bodyPr>
          <a:lstStyle/>
          <a:p>
            <a:pPr>
              <a:defRPr b="1" sz="1800">
                <a:solidFill>
                  <a:srgbClr val="172639"/>
                </a:solidFill>
                <a:latin typeface="Georgia"/>
              </a:defRPr>
            </a:pPr>
            <a:r>
              <a:t>BOYLSTON</a:t>
            </a:r>
          </a:p>
          <a:p>
            <a:pPr>
              <a:spcBef>
                <a:spcPts val="600"/>
              </a:spcBef>
              <a:defRPr sz="1350">
                <a:solidFill>
                  <a:srgbClr val="1F1F1F"/>
                </a:solidFill>
                <a:latin typeface="Aptos"/>
              </a:defRPr>
            </a:pPr>
            <a:r>
              <a:t>Lowell Mason's tune is usually indexed as Short Meter (6.6.8.6). Its compact structure supports the hymn's disciplined tone.</a:t>
            </a:r>
          </a:p>
        </p:txBody>
      </p:sp>
      <p:sp>
        <p:nvSpPr>
          <p:cNvPr id="6" name="Rounded Rectangle 5"/>
          <p:cNvSpPr/>
          <p:nvPr/>
        </p:nvSpPr>
        <p:spPr>
          <a:xfrm>
            <a:off x="4434840" y="1691640"/>
            <a:ext cx="3474720" cy="210312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690872" y="1892808"/>
            <a:ext cx="2962656" cy="1783079"/>
          </a:xfrm>
          <a:prstGeom prst="rect">
            <a:avLst/>
          </a:prstGeom>
          <a:noFill/>
        </p:spPr>
        <p:txBody>
          <a:bodyPr wrap="square">
            <a:normAutofit/>
          </a:bodyPr>
          <a:lstStyle/>
          <a:p>
            <a:pPr>
              <a:defRPr b="1" sz="1800">
                <a:solidFill>
                  <a:srgbClr val="172639"/>
                </a:solidFill>
                <a:latin typeface="Georgia"/>
              </a:defRPr>
            </a:pPr>
            <a:r>
              <a:t>Character</a:t>
            </a:r>
          </a:p>
          <a:p>
            <a:pPr>
              <a:spcBef>
                <a:spcPts val="600"/>
              </a:spcBef>
              <a:defRPr sz="1350">
                <a:solidFill>
                  <a:srgbClr val="1F1F1F"/>
                </a:solidFill>
                <a:latin typeface="Aptos"/>
              </a:defRPr>
            </a:pPr>
            <a:r>
              <a:t>The tune is clear, restrained, and steady, helping congregations sing with seriousness rather than sentimentality.</a:t>
            </a:r>
          </a:p>
        </p:txBody>
      </p:sp>
      <p:sp>
        <p:nvSpPr>
          <p:cNvPr id="8" name="Rounded Rectangle 7"/>
          <p:cNvSpPr/>
          <p:nvPr/>
        </p:nvSpPr>
        <p:spPr>
          <a:xfrm>
            <a:off x="8092440" y="1691640"/>
            <a:ext cx="3474720" cy="210312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348471" y="1892808"/>
            <a:ext cx="2962656" cy="1783079"/>
          </a:xfrm>
          <a:prstGeom prst="rect">
            <a:avLst/>
          </a:prstGeom>
          <a:noFill/>
        </p:spPr>
        <p:txBody>
          <a:bodyPr wrap="square">
            <a:normAutofit/>
          </a:bodyPr>
          <a:lstStyle/>
          <a:p>
            <a:pPr>
              <a:defRPr b="1" sz="1800">
                <a:solidFill>
                  <a:srgbClr val="172639"/>
                </a:solidFill>
                <a:latin typeface="Georgia"/>
              </a:defRPr>
            </a:pPr>
            <a:r>
              <a:t>Worship tip</a:t>
            </a:r>
          </a:p>
          <a:p>
            <a:pPr>
              <a:spcBef>
                <a:spcPts val="600"/>
              </a:spcBef>
              <a:defRPr sz="1350">
                <a:solidFill>
                  <a:srgbClr val="1F1F1F"/>
                </a:solidFill>
                <a:latin typeface="Aptos"/>
              </a:defRPr>
            </a:pPr>
            <a:r>
              <a:t>Use a firm moderate tempo. Avoid rushing; allow the congregation to sing it as a prayer of dedication.</a:t>
            </a:r>
          </a:p>
        </p:txBody>
      </p:sp>
      <p:sp>
        <p:nvSpPr>
          <p:cNvPr id="10" name="TextBox 9"/>
          <p:cNvSpPr txBox="1"/>
          <p:nvPr/>
        </p:nvSpPr>
        <p:spPr>
          <a:xfrm>
            <a:off x="502920" y="6528816"/>
            <a:ext cx="7315200" cy="210312"/>
          </a:xfrm>
          <a:prstGeom prst="rect">
            <a:avLst/>
          </a:prstGeom>
          <a:noFill/>
        </p:spPr>
        <p:txBody>
          <a:bodyPr wrap="none">
            <a:spAutoFit/>
          </a:bodyPr>
          <a:lstStyle/>
          <a:p>
            <a:pPr>
              <a:defRPr sz="800">
                <a:solidFill>
                  <a:srgbClr val="5C4B34"/>
                </a:solidFill>
                <a:latin typeface="Aptos"/>
              </a:defRPr>
            </a:pPr>
            <a:r>
              <a:t>Prepared for teaching and small group use - hymninfo.com</a:t>
            </a:r>
          </a:p>
        </p:txBody>
      </p:sp>
      <p:sp>
        <p:nvSpPr>
          <p:cNvPr id="11" name="Rectangle 10"/>
          <p:cNvSpPr/>
          <p:nvPr/>
        </p:nvSpPr>
        <p:spPr>
          <a:xfrm>
            <a:off x="502920" y="6428232"/>
            <a:ext cx="11155680" cy="9144"/>
          </a:xfrm>
          <a:prstGeom prst="rect">
            <a:avLst/>
          </a:prstGeom>
          <a:solidFill>
            <a:srgbClr val="C8A0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Pastoral and Worship Use</a:t>
            </a:r>
          </a:p>
          <a:p>
            <a:pPr>
              <a:spcBef>
                <a:spcPts val="400"/>
              </a:spcBef>
              <a:defRPr sz="1500">
                <a:solidFill>
                  <a:srgbClr val="E8D6AF"/>
                </a:solidFill>
                <a:latin typeface="Aptos"/>
              </a:defRPr>
            </a:pPr>
            <a:r>
              <a:t>Where the hymn serves the church well</a:t>
            </a:r>
          </a:p>
        </p:txBody>
      </p:sp>
      <p:sp>
        <p:nvSpPr>
          <p:cNvPr id="4" name="TextBox 3"/>
          <p:cNvSpPr txBox="1"/>
          <p:nvPr/>
        </p:nvSpPr>
        <p:spPr>
          <a:xfrm>
            <a:off x="914400" y="1554480"/>
            <a:ext cx="6766560" cy="3657600"/>
          </a:xfrm>
          <a:prstGeom prst="rect">
            <a:avLst/>
          </a:prstGeom>
          <a:noFill/>
        </p:spPr>
        <p:txBody>
          <a:bodyPr wrap="square">
            <a:normAutofit/>
          </a:bodyPr>
          <a:lstStyle/>
          <a:p>
            <a:pPr>
              <a:spcAft>
                <a:spcPts val="600"/>
              </a:spcAft>
              <a:defRPr sz="2100">
                <a:solidFill>
                  <a:srgbClr val="FFF8E9"/>
                </a:solidFill>
                <a:latin typeface="Aptos"/>
              </a:defRPr>
            </a:pPr>
            <a:r>
              <a:t>Commitment or covenant renewal services</a:t>
            </a:r>
          </a:p>
          <a:p>
            <a:pPr>
              <a:spcAft>
                <a:spcPts val="600"/>
              </a:spcAft>
              <a:defRPr sz="2100">
                <a:solidFill>
                  <a:srgbClr val="FFF8E9"/>
                </a:solidFill>
                <a:latin typeface="Aptos"/>
              </a:defRPr>
            </a:pPr>
            <a:r>
              <a:t>Ordination, commissioning, installation, or ministry training</a:t>
            </a:r>
          </a:p>
          <a:p>
            <a:pPr>
              <a:spcAft>
                <a:spcPts val="600"/>
              </a:spcAft>
              <a:defRPr sz="2100">
                <a:solidFill>
                  <a:srgbClr val="FFF8E9"/>
                </a:solidFill>
                <a:latin typeface="Aptos"/>
              </a:defRPr>
            </a:pPr>
            <a:r>
              <a:t>Stewardship, mission, and discipleship emphasis</a:t>
            </a:r>
          </a:p>
          <a:p>
            <a:pPr>
              <a:spcAft>
                <a:spcPts val="600"/>
              </a:spcAft>
              <a:defRPr sz="2100">
                <a:solidFill>
                  <a:srgbClr val="FFF8E9"/>
                </a:solidFill>
                <a:latin typeface="Aptos"/>
              </a:defRPr>
            </a:pPr>
            <a:r>
              <a:t>Sermons on vocation, holiness, or faithful perseverance</a:t>
            </a:r>
          </a:p>
          <a:p>
            <a:pPr>
              <a:spcAft>
                <a:spcPts val="600"/>
              </a:spcAft>
              <a:defRPr sz="2100">
                <a:solidFill>
                  <a:srgbClr val="FFF8E9"/>
                </a:solidFill>
                <a:latin typeface="Aptos"/>
              </a:defRPr>
            </a:pPr>
            <a:r>
              <a:t>Prayerful response after a call to serve Christ in ordinary life</a:t>
            </a:r>
          </a:p>
        </p:txBody>
      </p:sp>
      <p:sp>
        <p:nvSpPr>
          <p:cNvPr id="5" name="Rounded Rectangle 4"/>
          <p:cNvSpPr/>
          <p:nvPr/>
        </p:nvSpPr>
        <p:spPr>
          <a:xfrm>
            <a:off x="8001000" y="1828800"/>
            <a:ext cx="3383280" cy="2560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257031" y="2029968"/>
            <a:ext cx="2871216" cy="2240279"/>
          </a:xfrm>
          <a:prstGeom prst="rect">
            <a:avLst/>
          </a:prstGeom>
          <a:noFill/>
        </p:spPr>
        <p:txBody>
          <a:bodyPr wrap="square">
            <a:normAutofit/>
          </a:bodyPr>
          <a:lstStyle/>
          <a:p>
            <a:pPr>
              <a:defRPr b="1" sz="1800">
                <a:solidFill>
                  <a:srgbClr val="172639"/>
                </a:solidFill>
                <a:latin typeface="Georgia"/>
              </a:defRPr>
            </a:pPr>
            <a:r>
              <a:t>Choir and congregation</a:t>
            </a:r>
          </a:p>
          <a:p>
            <a:pPr>
              <a:spcBef>
                <a:spcPts val="600"/>
              </a:spcBef>
              <a:defRPr sz="1350">
                <a:solidFill>
                  <a:srgbClr val="1F1F1F"/>
                </a:solidFill>
                <a:latin typeface="Aptos"/>
              </a:defRPr>
            </a:pPr>
            <a:r>
              <a:t>The hymn works best when sung simply and firmly. A choir can support the congregation without turning it into a performance piece.</a:t>
            </a:r>
          </a:p>
        </p:txBody>
      </p:sp>
      <p:sp>
        <p:nvSpPr>
          <p:cNvPr id="7" name="TextBox 6"/>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8" name="Rectangle 7"/>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Teaching Questions</a:t>
            </a:r>
          </a:p>
          <a:p>
            <a:pPr>
              <a:spcBef>
                <a:spcPts val="400"/>
              </a:spcBef>
              <a:defRPr sz="1500">
                <a:solidFill>
                  <a:srgbClr val="E8D6AF"/>
                </a:solidFill>
                <a:latin typeface="Aptos"/>
              </a:defRPr>
            </a:pPr>
            <a:r>
              <a:t>Questions for class, small group, or choir rehearsal</a:t>
            </a:r>
          </a:p>
        </p:txBody>
      </p:sp>
      <p:sp>
        <p:nvSpPr>
          <p:cNvPr id="4" name="Rounded Rectangle 3"/>
          <p:cNvSpPr/>
          <p:nvPr/>
        </p:nvSpPr>
        <p:spPr>
          <a:xfrm>
            <a:off x="777240" y="1508760"/>
            <a:ext cx="3337560" cy="1417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709928"/>
            <a:ext cx="2825496" cy="1097280"/>
          </a:xfrm>
          <a:prstGeom prst="rect">
            <a:avLst/>
          </a:prstGeom>
          <a:noFill/>
        </p:spPr>
        <p:txBody>
          <a:bodyPr wrap="square">
            <a:normAutofit/>
          </a:bodyPr>
          <a:lstStyle/>
          <a:p>
            <a:pPr>
              <a:defRPr b="1" sz="1800">
                <a:solidFill>
                  <a:srgbClr val="172639"/>
                </a:solidFill>
                <a:latin typeface="Georgia"/>
              </a:defRPr>
            </a:pPr>
            <a:r>
              <a:t>Question 1</a:t>
            </a:r>
          </a:p>
          <a:p>
            <a:pPr>
              <a:spcBef>
                <a:spcPts val="600"/>
              </a:spcBef>
              <a:defRPr sz="1350">
                <a:solidFill>
                  <a:srgbClr val="1F1F1F"/>
                </a:solidFill>
                <a:latin typeface="Aptos"/>
              </a:defRPr>
            </a:pPr>
            <a:r>
              <a:t>What does it mean to have a charge from God?</a:t>
            </a:r>
          </a:p>
        </p:txBody>
      </p:sp>
      <p:sp>
        <p:nvSpPr>
          <p:cNvPr id="6" name="Rounded Rectangle 5"/>
          <p:cNvSpPr/>
          <p:nvPr/>
        </p:nvSpPr>
        <p:spPr>
          <a:xfrm>
            <a:off x="4480559" y="1508760"/>
            <a:ext cx="3337560" cy="1417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36592" y="1709928"/>
            <a:ext cx="2825496" cy="1097280"/>
          </a:xfrm>
          <a:prstGeom prst="rect">
            <a:avLst/>
          </a:prstGeom>
          <a:noFill/>
        </p:spPr>
        <p:txBody>
          <a:bodyPr wrap="square">
            <a:normAutofit/>
          </a:bodyPr>
          <a:lstStyle/>
          <a:p>
            <a:pPr>
              <a:defRPr b="1" sz="1800">
                <a:solidFill>
                  <a:srgbClr val="172639"/>
                </a:solidFill>
                <a:latin typeface="Georgia"/>
              </a:defRPr>
            </a:pPr>
            <a:r>
              <a:t>Question 2</a:t>
            </a:r>
          </a:p>
          <a:p>
            <a:pPr>
              <a:spcBef>
                <a:spcPts val="600"/>
              </a:spcBef>
              <a:defRPr sz="1350">
                <a:solidFill>
                  <a:srgbClr val="1F1F1F"/>
                </a:solidFill>
                <a:latin typeface="Aptos"/>
              </a:defRPr>
            </a:pPr>
            <a:r>
              <a:t>How is Christian vocation broader than public ministry?</a:t>
            </a:r>
          </a:p>
        </p:txBody>
      </p:sp>
      <p:sp>
        <p:nvSpPr>
          <p:cNvPr id="8" name="Rounded Rectangle 7"/>
          <p:cNvSpPr/>
          <p:nvPr/>
        </p:nvSpPr>
        <p:spPr>
          <a:xfrm>
            <a:off x="8183879" y="1508760"/>
            <a:ext cx="3337560" cy="1417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439911" y="1709928"/>
            <a:ext cx="2825496" cy="1097280"/>
          </a:xfrm>
          <a:prstGeom prst="rect">
            <a:avLst/>
          </a:prstGeom>
          <a:noFill/>
        </p:spPr>
        <p:txBody>
          <a:bodyPr wrap="square">
            <a:normAutofit/>
          </a:bodyPr>
          <a:lstStyle/>
          <a:p>
            <a:pPr>
              <a:defRPr b="1" sz="1800">
                <a:solidFill>
                  <a:srgbClr val="172639"/>
                </a:solidFill>
                <a:latin typeface="Georgia"/>
              </a:defRPr>
            </a:pPr>
            <a:r>
              <a:t>Question 3</a:t>
            </a:r>
          </a:p>
          <a:p>
            <a:pPr>
              <a:spcBef>
                <a:spcPts val="600"/>
              </a:spcBef>
              <a:defRPr sz="1350">
                <a:solidFill>
                  <a:srgbClr val="1F1F1F"/>
                </a:solidFill>
                <a:latin typeface="Aptos"/>
              </a:defRPr>
            </a:pPr>
            <a:r>
              <a:t>Where do you feel the tension between grace and responsibility?</a:t>
            </a:r>
          </a:p>
        </p:txBody>
      </p:sp>
      <p:sp>
        <p:nvSpPr>
          <p:cNvPr id="10" name="Rounded Rectangle 9"/>
          <p:cNvSpPr/>
          <p:nvPr/>
        </p:nvSpPr>
        <p:spPr>
          <a:xfrm>
            <a:off x="777240" y="3429000"/>
            <a:ext cx="3337560" cy="1417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33271" y="3630168"/>
            <a:ext cx="2825496" cy="1097280"/>
          </a:xfrm>
          <a:prstGeom prst="rect">
            <a:avLst/>
          </a:prstGeom>
          <a:noFill/>
        </p:spPr>
        <p:txBody>
          <a:bodyPr wrap="square">
            <a:normAutofit/>
          </a:bodyPr>
          <a:lstStyle/>
          <a:p>
            <a:pPr>
              <a:defRPr b="1" sz="1800">
                <a:solidFill>
                  <a:srgbClr val="172639"/>
                </a:solidFill>
                <a:latin typeface="Georgia"/>
              </a:defRPr>
            </a:pPr>
            <a:r>
              <a:t>Question 4</a:t>
            </a:r>
          </a:p>
          <a:p>
            <a:pPr>
              <a:spcBef>
                <a:spcPts val="600"/>
              </a:spcBef>
              <a:defRPr sz="1350">
                <a:solidFill>
                  <a:srgbClr val="1F1F1F"/>
                </a:solidFill>
                <a:latin typeface="Aptos"/>
              </a:defRPr>
            </a:pPr>
            <a:r>
              <a:t>What daily tasks could be reframed as service to Christ?</a:t>
            </a:r>
          </a:p>
        </p:txBody>
      </p:sp>
      <p:sp>
        <p:nvSpPr>
          <p:cNvPr id="12" name="Rounded Rectangle 11"/>
          <p:cNvSpPr/>
          <p:nvPr/>
        </p:nvSpPr>
        <p:spPr>
          <a:xfrm>
            <a:off x="4480559" y="3429000"/>
            <a:ext cx="3337560" cy="1417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36592" y="3630168"/>
            <a:ext cx="2825496" cy="1097280"/>
          </a:xfrm>
          <a:prstGeom prst="rect">
            <a:avLst/>
          </a:prstGeom>
          <a:noFill/>
        </p:spPr>
        <p:txBody>
          <a:bodyPr wrap="square">
            <a:normAutofit/>
          </a:bodyPr>
          <a:lstStyle/>
          <a:p>
            <a:pPr>
              <a:defRPr b="1" sz="1800">
                <a:solidFill>
                  <a:srgbClr val="172639"/>
                </a:solidFill>
                <a:latin typeface="Georgia"/>
              </a:defRPr>
            </a:pPr>
            <a:r>
              <a:t>Question 5</a:t>
            </a:r>
          </a:p>
          <a:p>
            <a:pPr>
              <a:spcBef>
                <a:spcPts val="600"/>
              </a:spcBef>
              <a:defRPr sz="1350">
                <a:solidFill>
                  <a:srgbClr val="1F1F1F"/>
                </a:solidFill>
                <a:latin typeface="Aptos"/>
              </a:defRPr>
            </a:pPr>
            <a:r>
              <a:t>How can a congregation practice watchfulness without becoming fearful?</a:t>
            </a:r>
          </a:p>
        </p:txBody>
      </p:sp>
      <p:sp>
        <p:nvSpPr>
          <p:cNvPr id="14" name="Rounded Rectangle 13"/>
          <p:cNvSpPr/>
          <p:nvPr/>
        </p:nvSpPr>
        <p:spPr>
          <a:xfrm>
            <a:off x="8183879" y="3429000"/>
            <a:ext cx="3337560" cy="141732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439911" y="3630168"/>
            <a:ext cx="2825496" cy="1097280"/>
          </a:xfrm>
          <a:prstGeom prst="rect">
            <a:avLst/>
          </a:prstGeom>
          <a:noFill/>
        </p:spPr>
        <p:txBody>
          <a:bodyPr wrap="square">
            <a:normAutofit/>
          </a:bodyPr>
          <a:lstStyle/>
          <a:p>
            <a:pPr>
              <a:defRPr b="1" sz="1800">
                <a:solidFill>
                  <a:srgbClr val="172639"/>
                </a:solidFill>
                <a:latin typeface="Georgia"/>
              </a:defRPr>
            </a:pPr>
            <a:r>
              <a:t>Question 6</a:t>
            </a:r>
          </a:p>
          <a:p>
            <a:pPr>
              <a:spcBef>
                <a:spcPts val="600"/>
              </a:spcBef>
              <a:defRPr sz="1350">
                <a:solidFill>
                  <a:srgbClr val="1F1F1F"/>
                </a:solidFill>
                <a:latin typeface="Aptos"/>
              </a:defRPr>
            </a:pPr>
            <a:r>
              <a:t>What helps believers finish faithfully?</a:t>
            </a:r>
          </a:p>
        </p:txBody>
      </p:sp>
      <p:sp>
        <p:nvSpPr>
          <p:cNvPr id="16" name="TextBox 15"/>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7" name="Rectangle 16"/>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bluegold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Teaching Aim</a:t>
            </a:r>
          </a:p>
          <a:p>
            <a:pPr>
              <a:spcBef>
                <a:spcPts val="400"/>
              </a:spcBef>
              <a:defRPr sz="1500">
                <a:solidFill>
                  <a:srgbClr val="E8D6AF"/>
                </a:solidFill>
                <a:latin typeface="Aptos"/>
              </a:defRPr>
            </a:pPr>
            <a:r>
              <a:t>What this study should form in learners</a:t>
            </a:r>
          </a:p>
        </p:txBody>
      </p:sp>
      <p:sp>
        <p:nvSpPr>
          <p:cNvPr id="4" name="Rounded Rectangle 3"/>
          <p:cNvSpPr/>
          <p:nvPr/>
        </p:nvSpPr>
        <p:spPr>
          <a:xfrm>
            <a:off x="822960" y="1965960"/>
            <a:ext cx="3246120" cy="2468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78992" y="2167128"/>
            <a:ext cx="2734056" cy="2148840"/>
          </a:xfrm>
          <a:prstGeom prst="rect">
            <a:avLst/>
          </a:prstGeom>
          <a:noFill/>
        </p:spPr>
        <p:txBody>
          <a:bodyPr wrap="square">
            <a:normAutofit/>
          </a:bodyPr>
          <a:lstStyle/>
          <a:p>
            <a:pPr>
              <a:defRPr b="1" sz="1800">
                <a:solidFill>
                  <a:srgbClr val="172639"/>
                </a:solidFill>
                <a:latin typeface="Georgia"/>
              </a:defRPr>
            </a:pPr>
            <a:r>
              <a:t>Understand</a:t>
            </a:r>
          </a:p>
          <a:p>
            <a:pPr>
              <a:spcBef>
                <a:spcPts val="600"/>
              </a:spcBef>
              <a:defRPr sz="1350">
                <a:solidFill>
                  <a:srgbClr val="1F1F1F"/>
                </a:solidFill>
                <a:latin typeface="Aptos"/>
              </a:defRPr>
            </a:pPr>
            <a:r>
              <a:t>Christian life is a sacred trust received from God, not a self-chosen project.</a:t>
            </a:r>
          </a:p>
        </p:txBody>
      </p:sp>
      <p:sp>
        <p:nvSpPr>
          <p:cNvPr id="6" name="Rounded Rectangle 5"/>
          <p:cNvSpPr/>
          <p:nvPr/>
        </p:nvSpPr>
        <p:spPr>
          <a:xfrm>
            <a:off x="4590288" y="1965960"/>
            <a:ext cx="3246120" cy="2468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846320" y="2167128"/>
            <a:ext cx="2734056" cy="2148840"/>
          </a:xfrm>
          <a:prstGeom prst="rect">
            <a:avLst/>
          </a:prstGeom>
          <a:noFill/>
        </p:spPr>
        <p:txBody>
          <a:bodyPr wrap="square">
            <a:normAutofit/>
          </a:bodyPr>
          <a:lstStyle/>
          <a:p>
            <a:pPr>
              <a:defRPr b="1" sz="1800">
                <a:solidFill>
                  <a:srgbClr val="172639"/>
                </a:solidFill>
                <a:latin typeface="Georgia"/>
              </a:defRPr>
            </a:pPr>
            <a:r>
              <a:t>Feel</a:t>
            </a:r>
          </a:p>
          <a:p>
            <a:pPr>
              <a:spcBef>
                <a:spcPts val="600"/>
              </a:spcBef>
              <a:defRPr sz="1350">
                <a:solidFill>
                  <a:srgbClr val="1F1F1F"/>
                </a:solidFill>
                <a:latin typeface="Aptos"/>
              </a:defRPr>
            </a:pPr>
            <a:r>
              <a:t>The seriousness and hope of serving God faithfully in the present age.</a:t>
            </a:r>
          </a:p>
        </p:txBody>
      </p:sp>
      <p:sp>
        <p:nvSpPr>
          <p:cNvPr id="8" name="Rounded Rectangle 7"/>
          <p:cNvSpPr/>
          <p:nvPr/>
        </p:nvSpPr>
        <p:spPr>
          <a:xfrm>
            <a:off x="8357616" y="1965960"/>
            <a:ext cx="3246120" cy="2468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13648" y="2167128"/>
            <a:ext cx="2734056" cy="2148840"/>
          </a:xfrm>
          <a:prstGeom prst="rect">
            <a:avLst/>
          </a:prstGeom>
          <a:noFill/>
        </p:spPr>
        <p:txBody>
          <a:bodyPr wrap="square">
            <a:normAutofit/>
          </a:bodyPr>
          <a:lstStyle/>
          <a:p>
            <a:pPr>
              <a:defRPr b="1" sz="1800">
                <a:solidFill>
                  <a:srgbClr val="172639"/>
                </a:solidFill>
                <a:latin typeface="Georgia"/>
              </a:defRPr>
            </a:pPr>
            <a:r>
              <a:t>Practice</a:t>
            </a:r>
          </a:p>
          <a:p>
            <a:pPr>
              <a:spcBef>
                <a:spcPts val="600"/>
              </a:spcBef>
              <a:defRPr sz="1350">
                <a:solidFill>
                  <a:srgbClr val="1F1F1F"/>
                </a:solidFill>
                <a:latin typeface="Aptos"/>
              </a:defRPr>
            </a:pPr>
            <a:r>
              <a:t>Prayerful watchfulness, responsible stewardship, and daily work done for Christ.</a:t>
            </a:r>
          </a:p>
        </p:txBody>
      </p:sp>
      <p:sp>
        <p:nvSpPr>
          <p:cNvPr id="10" name="TextBox 9"/>
          <p:cNvSpPr txBox="1"/>
          <p:nvPr/>
        </p:nvSpPr>
        <p:spPr>
          <a:xfrm>
            <a:off x="914400" y="5074920"/>
            <a:ext cx="10241280" cy="502920"/>
          </a:xfrm>
          <a:prstGeom prst="rect">
            <a:avLst/>
          </a:prstGeom>
          <a:noFill/>
        </p:spPr>
        <p:txBody>
          <a:bodyPr wrap="square">
            <a:normAutofit/>
          </a:bodyPr>
          <a:lstStyle/>
          <a:p>
            <a:pPr algn="ctr">
              <a:defRPr sz="2000" b="1">
                <a:solidFill>
                  <a:srgbClr val="F5E7C4"/>
                </a:solidFill>
                <a:latin typeface="Aptos"/>
              </a:defRPr>
            </a:pPr>
            <a:r>
              <a:t>Key movement: calling -&gt; service -&gt; watchfulness -&gt; faithful completion.</a:t>
            </a:r>
          </a:p>
        </p:txBody>
      </p:sp>
      <p:sp>
        <p:nvSpPr>
          <p:cNvPr id="11" name="TextBox 10"/>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2" name="Rectangle 11"/>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bluegold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Application</a:t>
            </a:r>
          </a:p>
          <a:p>
            <a:pPr>
              <a:spcBef>
                <a:spcPts val="400"/>
              </a:spcBef>
              <a:defRPr sz="1500">
                <a:solidFill>
                  <a:srgbClr val="E8D6AF"/>
                </a:solidFill>
                <a:latin typeface="Aptos"/>
              </a:defRPr>
            </a:pPr>
            <a:r>
              <a:t>Practicing the hymn this week</a:t>
            </a:r>
          </a:p>
        </p:txBody>
      </p:sp>
      <p:sp>
        <p:nvSpPr>
          <p:cNvPr id="4" name="Rounded Rectangle 3"/>
          <p:cNvSpPr/>
          <p:nvPr/>
        </p:nvSpPr>
        <p:spPr>
          <a:xfrm>
            <a:off x="777240" y="1508760"/>
            <a:ext cx="333756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709928"/>
            <a:ext cx="2825496" cy="1005840"/>
          </a:xfrm>
          <a:prstGeom prst="rect">
            <a:avLst/>
          </a:prstGeom>
          <a:noFill/>
        </p:spPr>
        <p:txBody>
          <a:bodyPr wrap="square">
            <a:normAutofit/>
          </a:bodyPr>
          <a:lstStyle/>
          <a:p>
            <a:pPr>
              <a:defRPr b="1" sz="1800">
                <a:solidFill>
                  <a:srgbClr val="172639"/>
                </a:solidFill>
                <a:latin typeface="Georgia"/>
              </a:defRPr>
            </a:pPr>
            <a:r>
              <a:t>Pray</a:t>
            </a:r>
          </a:p>
          <a:p>
            <a:pPr>
              <a:spcBef>
                <a:spcPts val="600"/>
              </a:spcBef>
              <a:defRPr sz="1350">
                <a:solidFill>
                  <a:srgbClr val="1F1F1F"/>
                </a:solidFill>
                <a:latin typeface="Aptos"/>
              </a:defRPr>
            </a:pPr>
            <a:r>
              <a:t>Ask God to show one entrusted responsibility you have neglected.</a:t>
            </a:r>
          </a:p>
        </p:txBody>
      </p:sp>
      <p:sp>
        <p:nvSpPr>
          <p:cNvPr id="6" name="Rounded Rectangle 5"/>
          <p:cNvSpPr/>
          <p:nvPr/>
        </p:nvSpPr>
        <p:spPr>
          <a:xfrm>
            <a:off x="4480559" y="1508760"/>
            <a:ext cx="333756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36592" y="1709928"/>
            <a:ext cx="2825496" cy="1005840"/>
          </a:xfrm>
          <a:prstGeom prst="rect">
            <a:avLst/>
          </a:prstGeom>
          <a:noFill/>
        </p:spPr>
        <p:txBody>
          <a:bodyPr wrap="square">
            <a:normAutofit/>
          </a:bodyPr>
          <a:lstStyle/>
          <a:p>
            <a:pPr>
              <a:defRPr b="1" sz="1800">
                <a:solidFill>
                  <a:srgbClr val="172639"/>
                </a:solidFill>
                <a:latin typeface="Georgia"/>
              </a:defRPr>
            </a:pPr>
            <a:r>
              <a:t>Name</a:t>
            </a:r>
          </a:p>
          <a:p>
            <a:pPr>
              <a:spcBef>
                <a:spcPts val="600"/>
              </a:spcBef>
              <a:defRPr sz="1350">
                <a:solidFill>
                  <a:srgbClr val="1F1F1F"/>
                </a:solidFill>
                <a:latin typeface="Aptos"/>
              </a:defRPr>
            </a:pPr>
            <a:r>
              <a:t>Write down one concrete calling in home, church, work, or community.</a:t>
            </a:r>
          </a:p>
        </p:txBody>
      </p:sp>
      <p:sp>
        <p:nvSpPr>
          <p:cNvPr id="8" name="Rounded Rectangle 7"/>
          <p:cNvSpPr/>
          <p:nvPr/>
        </p:nvSpPr>
        <p:spPr>
          <a:xfrm>
            <a:off x="8183879" y="1508760"/>
            <a:ext cx="333756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439911" y="1709928"/>
            <a:ext cx="2825496" cy="1005840"/>
          </a:xfrm>
          <a:prstGeom prst="rect">
            <a:avLst/>
          </a:prstGeom>
          <a:noFill/>
        </p:spPr>
        <p:txBody>
          <a:bodyPr wrap="square">
            <a:normAutofit/>
          </a:bodyPr>
          <a:lstStyle/>
          <a:p>
            <a:pPr>
              <a:defRPr b="1" sz="1800">
                <a:solidFill>
                  <a:srgbClr val="172639"/>
                </a:solidFill>
                <a:latin typeface="Georgia"/>
              </a:defRPr>
            </a:pPr>
            <a:r>
              <a:t>Serve</a:t>
            </a:r>
          </a:p>
          <a:p>
            <a:pPr>
              <a:spcBef>
                <a:spcPts val="600"/>
              </a:spcBef>
              <a:defRPr sz="1350">
                <a:solidFill>
                  <a:srgbClr val="1F1F1F"/>
                </a:solidFill>
                <a:latin typeface="Aptos"/>
              </a:defRPr>
            </a:pPr>
            <a:r>
              <a:t>Perform one ordinary task deliberately as service to Christ.</a:t>
            </a:r>
          </a:p>
        </p:txBody>
      </p:sp>
      <p:sp>
        <p:nvSpPr>
          <p:cNvPr id="10" name="Rounded Rectangle 9"/>
          <p:cNvSpPr/>
          <p:nvPr/>
        </p:nvSpPr>
        <p:spPr>
          <a:xfrm>
            <a:off x="777240" y="3383279"/>
            <a:ext cx="333756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33271" y="3584448"/>
            <a:ext cx="2825496" cy="1005840"/>
          </a:xfrm>
          <a:prstGeom prst="rect">
            <a:avLst/>
          </a:prstGeom>
          <a:noFill/>
        </p:spPr>
        <p:txBody>
          <a:bodyPr wrap="square">
            <a:normAutofit/>
          </a:bodyPr>
          <a:lstStyle/>
          <a:p>
            <a:pPr>
              <a:defRPr b="1" sz="1800">
                <a:solidFill>
                  <a:srgbClr val="172639"/>
                </a:solidFill>
                <a:latin typeface="Georgia"/>
              </a:defRPr>
            </a:pPr>
            <a:r>
              <a:t>Watch</a:t>
            </a:r>
          </a:p>
          <a:p>
            <a:pPr>
              <a:spcBef>
                <a:spcPts val="600"/>
              </a:spcBef>
              <a:defRPr sz="1350">
                <a:solidFill>
                  <a:srgbClr val="1F1F1F"/>
                </a:solidFill>
                <a:latin typeface="Aptos"/>
              </a:defRPr>
            </a:pPr>
            <a:r>
              <a:t>Identify one distraction that weakens faithfulness and set a boundary.</a:t>
            </a:r>
          </a:p>
        </p:txBody>
      </p:sp>
      <p:sp>
        <p:nvSpPr>
          <p:cNvPr id="12" name="Rounded Rectangle 11"/>
          <p:cNvSpPr/>
          <p:nvPr/>
        </p:nvSpPr>
        <p:spPr>
          <a:xfrm>
            <a:off x="4480559" y="3383279"/>
            <a:ext cx="333756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36592" y="3584448"/>
            <a:ext cx="2825496" cy="1005840"/>
          </a:xfrm>
          <a:prstGeom prst="rect">
            <a:avLst/>
          </a:prstGeom>
          <a:noFill/>
        </p:spPr>
        <p:txBody>
          <a:bodyPr wrap="square">
            <a:normAutofit/>
          </a:bodyPr>
          <a:lstStyle/>
          <a:p>
            <a:pPr>
              <a:defRPr b="1" sz="1800">
                <a:solidFill>
                  <a:srgbClr val="172639"/>
                </a:solidFill>
                <a:latin typeface="Georgia"/>
              </a:defRPr>
            </a:pPr>
            <a:r>
              <a:t>Encourage</a:t>
            </a:r>
          </a:p>
          <a:p>
            <a:pPr>
              <a:spcBef>
                <a:spcPts val="600"/>
              </a:spcBef>
              <a:defRPr sz="1350">
                <a:solidFill>
                  <a:srgbClr val="1F1F1F"/>
                </a:solidFill>
                <a:latin typeface="Aptos"/>
              </a:defRPr>
            </a:pPr>
            <a:r>
              <a:t>Thank someone whose quiet service strengthens the church.</a:t>
            </a:r>
          </a:p>
        </p:txBody>
      </p:sp>
      <p:sp>
        <p:nvSpPr>
          <p:cNvPr id="14" name="Rounded Rectangle 13"/>
          <p:cNvSpPr/>
          <p:nvPr/>
        </p:nvSpPr>
        <p:spPr>
          <a:xfrm>
            <a:off x="8183879" y="3383279"/>
            <a:ext cx="3337560" cy="13258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439911" y="3584448"/>
            <a:ext cx="2825496" cy="1005840"/>
          </a:xfrm>
          <a:prstGeom prst="rect">
            <a:avLst/>
          </a:prstGeom>
          <a:noFill/>
        </p:spPr>
        <p:txBody>
          <a:bodyPr wrap="square">
            <a:normAutofit/>
          </a:bodyPr>
          <a:lstStyle/>
          <a:p>
            <a:pPr>
              <a:defRPr b="1" sz="1800">
                <a:solidFill>
                  <a:srgbClr val="172639"/>
                </a:solidFill>
                <a:latin typeface="Georgia"/>
              </a:defRPr>
            </a:pPr>
            <a:r>
              <a:t>Persevere</a:t>
            </a:r>
          </a:p>
          <a:p>
            <a:pPr>
              <a:spcBef>
                <a:spcPts val="600"/>
              </a:spcBef>
              <a:defRPr sz="1350">
                <a:solidFill>
                  <a:srgbClr val="1F1F1F"/>
                </a:solidFill>
                <a:latin typeface="Aptos"/>
              </a:defRPr>
            </a:pPr>
            <a:r>
              <a:t>Pray for grace to finish the work God has placed before you.</a:t>
            </a:r>
          </a:p>
        </p:txBody>
      </p:sp>
      <p:sp>
        <p:nvSpPr>
          <p:cNvPr id="16" name="TextBox 15"/>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7" name="Rectangle 16"/>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rchmen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172639"/>
                </a:solidFill>
                <a:latin typeface="Georgia"/>
              </a:defRPr>
            </a:pPr>
            <a:r>
              <a:t>Suggested Lesson Flow</a:t>
            </a:r>
          </a:p>
        </p:txBody>
      </p:sp>
      <p:sp>
        <p:nvSpPr>
          <p:cNvPr id="4" name="Rounded Rectangle 3"/>
          <p:cNvSpPr/>
          <p:nvPr/>
        </p:nvSpPr>
        <p:spPr>
          <a:xfrm>
            <a:off x="822960" y="1508760"/>
            <a:ext cx="5303520" cy="3749039"/>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78992" y="1709928"/>
            <a:ext cx="4791456" cy="3428999"/>
          </a:xfrm>
          <a:prstGeom prst="rect">
            <a:avLst/>
          </a:prstGeom>
          <a:noFill/>
        </p:spPr>
        <p:txBody>
          <a:bodyPr wrap="square">
            <a:normAutofit/>
          </a:bodyPr>
          <a:lstStyle/>
          <a:p>
            <a:pPr>
              <a:defRPr b="1" sz="1800">
                <a:solidFill>
                  <a:srgbClr val="172639"/>
                </a:solidFill>
                <a:latin typeface="Georgia"/>
              </a:defRPr>
            </a:pPr>
            <a:r>
              <a:t>30-minute plan</a:t>
            </a:r>
          </a:p>
          <a:p>
            <a:pPr>
              <a:spcBef>
                <a:spcPts val="600"/>
              </a:spcBef>
              <a:defRPr sz="1350">
                <a:solidFill>
                  <a:srgbClr val="1F1F1F"/>
                </a:solidFill>
                <a:latin typeface="Aptos"/>
              </a:defRPr>
            </a:pPr>
            <a:r>
              <a:t>5 min - read Leviticus 8:35 and introduce the hymn</a:t>
            </a:r>
            <a:br/>
            <a:r>
              <a:t>8 min - hymn identity and historical background</a:t>
            </a:r>
            <a:br/>
            <a:r>
              <a:t>10 min - stanza study and theological themes</a:t>
            </a:r>
            <a:br/>
            <a:r>
              <a:t>5 min - discussion and application</a:t>
            </a:r>
            <a:br/>
            <a:r>
              <a:t>2 min - closing prayer</a:t>
            </a:r>
          </a:p>
        </p:txBody>
      </p:sp>
      <p:sp>
        <p:nvSpPr>
          <p:cNvPr id="6" name="Rounded Rectangle 5"/>
          <p:cNvSpPr/>
          <p:nvPr/>
        </p:nvSpPr>
        <p:spPr>
          <a:xfrm>
            <a:off x="6355080" y="1508760"/>
            <a:ext cx="5029200" cy="3749039"/>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611112" y="1709928"/>
            <a:ext cx="4517136" cy="3428999"/>
          </a:xfrm>
          <a:prstGeom prst="rect">
            <a:avLst/>
          </a:prstGeom>
          <a:noFill/>
        </p:spPr>
        <p:txBody>
          <a:bodyPr wrap="square">
            <a:normAutofit/>
          </a:bodyPr>
          <a:lstStyle/>
          <a:p>
            <a:pPr>
              <a:defRPr b="1" sz="1800">
                <a:solidFill>
                  <a:srgbClr val="172639"/>
                </a:solidFill>
                <a:latin typeface="Georgia"/>
              </a:defRPr>
            </a:pPr>
            <a:r>
              <a:t>60-minute plan</a:t>
            </a:r>
          </a:p>
          <a:p>
            <a:pPr>
              <a:spcBef>
                <a:spcPts val="600"/>
              </a:spcBef>
              <a:defRPr sz="1350">
                <a:solidFill>
                  <a:srgbClr val="1F1F1F"/>
                </a:solidFill>
                <a:latin typeface="Aptos"/>
              </a:defRPr>
            </a:pPr>
            <a:r>
              <a:t>10 min - Scripture reading and opening reflection</a:t>
            </a:r>
            <a:br/>
            <a:r>
              <a:t>10 min - Wesley, publication setting, and tune</a:t>
            </a:r>
            <a:br/>
            <a:r>
              <a:t>20 min - stanza-by-stanza study</a:t>
            </a:r>
            <a:br/>
            <a:r>
              <a:t>10 min - vocation, stewardship, and grace-enabled obedience</a:t>
            </a:r>
            <a:br/>
            <a:r>
              <a:t>7 min - group discussion</a:t>
            </a:r>
            <a:br/>
            <a:r>
              <a:t>3 min - prayer and commitment</a:t>
            </a:r>
          </a:p>
        </p:txBody>
      </p:sp>
      <p:sp>
        <p:nvSpPr>
          <p:cNvPr id="8" name="TextBox 7"/>
          <p:cNvSpPr txBox="1"/>
          <p:nvPr/>
        </p:nvSpPr>
        <p:spPr>
          <a:xfrm>
            <a:off x="502920" y="6528816"/>
            <a:ext cx="7315200" cy="210312"/>
          </a:xfrm>
          <a:prstGeom prst="rect">
            <a:avLst/>
          </a:prstGeom>
          <a:noFill/>
        </p:spPr>
        <p:txBody>
          <a:bodyPr wrap="none">
            <a:spAutoFit/>
          </a:bodyPr>
          <a:lstStyle/>
          <a:p>
            <a:pPr>
              <a:defRPr sz="800">
                <a:solidFill>
                  <a:srgbClr val="5C4B34"/>
                </a:solidFill>
                <a:latin typeface="Aptos"/>
              </a:defRPr>
            </a:pPr>
            <a:r>
              <a:t>Prepared for teaching and small group use - hymninfo.com</a:t>
            </a:r>
          </a:p>
        </p:txBody>
      </p:sp>
      <p:sp>
        <p:nvSpPr>
          <p:cNvPr id="9" name="Rectangle 8"/>
          <p:cNvSpPr/>
          <p:nvPr/>
        </p:nvSpPr>
        <p:spPr>
          <a:xfrm>
            <a:off x="502920" y="6428232"/>
            <a:ext cx="11155680" cy="9144"/>
          </a:xfrm>
          <a:prstGeom prst="rect">
            <a:avLst/>
          </a:prstGeom>
          <a:solidFill>
            <a:srgbClr val="C8A0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Closing Summary</a:t>
            </a:r>
          </a:p>
          <a:p>
            <a:pPr>
              <a:spcBef>
                <a:spcPts val="400"/>
              </a:spcBef>
              <a:defRPr sz="1500">
                <a:solidFill>
                  <a:srgbClr val="E8D6AF"/>
                </a:solidFill>
                <a:latin typeface="Aptos"/>
              </a:defRPr>
            </a:pPr>
            <a:r>
              <a:t>The hymn in one sentence</a:t>
            </a:r>
          </a:p>
        </p:txBody>
      </p:sp>
      <p:sp>
        <p:nvSpPr>
          <p:cNvPr id="4" name="TextBox 3"/>
          <p:cNvSpPr txBox="1"/>
          <p:nvPr/>
        </p:nvSpPr>
        <p:spPr>
          <a:xfrm>
            <a:off x="1097280" y="2057400"/>
            <a:ext cx="9966960" cy="1371600"/>
          </a:xfrm>
          <a:prstGeom prst="rect">
            <a:avLst/>
          </a:prstGeom>
          <a:noFill/>
        </p:spPr>
        <p:txBody>
          <a:bodyPr wrap="square">
            <a:normAutofit/>
          </a:bodyPr>
          <a:lstStyle/>
          <a:p>
            <a:pPr algn="ctr">
              <a:defRPr sz="3100" b="1">
                <a:solidFill>
                  <a:srgbClr val="FFF8E9"/>
                </a:solidFill>
                <a:latin typeface="Georgia"/>
              </a:defRPr>
            </a:pPr>
            <a:r>
              <a:t>God entrusts every believer with a calling to keep, a Savior to serve, a life to steward, and a course to finish by grace.</a:t>
            </a:r>
          </a:p>
        </p:txBody>
      </p:sp>
      <p:sp>
        <p:nvSpPr>
          <p:cNvPr id="5" name="TextBox 4"/>
          <p:cNvSpPr txBox="1"/>
          <p:nvPr/>
        </p:nvSpPr>
        <p:spPr>
          <a:xfrm>
            <a:off x="2011680" y="3977639"/>
            <a:ext cx="7955279" cy="1280160"/>
          </a:xfrm>
          <a:prstGeom prst="rect">
            <a:avLst/>
          </a:prstGeom>
          <a:noFill/>
        </p:spPr>
        <p:txBody>
          <a:bodyPr wrap="square">
            <a:normAutofit/>
          </a:bodyPr>
          <a:lstStyle/>
          <a:p>
            <a:pPr>
              <a:spcAft>
                <a:spcPts val="600"/>
              </a:spcAft>
              <a:defRPr sz="1800">
                <a:solidFill>
                  <a:srgbClr val="FFF8E9"/>
                </a:solidFill>
                <a:latin typeface="Aptos"/>
              </a:defRPr>
            </a:pPr>
            <a:r>
              <a:t>Calling is received from God.</a:t>
            </a:r>
          </a:p>
          <a:p>
            <a:pPr>
              <a:spcAft>
                <a:spcPts val="600"/>
              </a:spcAft>
              <a:defRPr sz="1800">
                <a:solidFill>
                  <a:srgbClr val="FFF8E9"/>
                </a:solidFill>
                <a:latin typeface="Aptos"/>
              </a:defRPr>
            </a:pPr>
            <a:r>
              <a:t>Faithfulness is practiced in ordinary life.</a:t>
            </a:r>
          </a:p>
          <a:p>
            <a:pPr>
              <a:spcAft>
                <a:spcPts val="600"/>
              </a:spcAft>
              <a:defRPr sz="1800">
                <a:solidFill>
                  <a:srgbClr val="FFF8E9"/>
                </a:solidFill>
                <a:latin typeface="Aptos"/>
              </a:defRPr>
            </a:pPr>
            <a:r>
              <a:t>Watchfulness depends on prayer.</a:t>
            </a:r>
          </a:p>
          <a:p>
            <a:pPr>
              <a:spcAft>
                <a:spcPts val="600"/>
              </a:spcAft>
              <a:defRPr sz="1800">
                <a:solidFill>
                  <a:srgbClr val="FFF8E9"/>
                </a:solidFill>
                <a:latin typeface="Aptos"/>
              </a:defRPr>
            </a:pPr>
            <a:r>
              <a:t>Perseverance is sustained by grace.</a:t>
            </a:r>
          </a:p>
        </p:txBody>
      </p:sp>
      <p:sp>
        <p:nvSpPr>
          <p:cNvPr id="6" name="TextBox 5"/>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7" name="Rectangle 6"/>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Closing Prayer</a:t>
            </a:r>
          </a:p>
          <a:p>
            <a:pPr>
              <a:spcBef>
                <a:spcPts val="400"/>
              </a:spcBef>
              <a:defRPr sz="1500">
                <a:solidFill>
                  <a:srgbClr val="E8D6AF"/>
                </a:solidFill>
                <a:latin typeface="Aptos"/>
              </a:defRPr>
            </a:pPr>
            <a:r>
              <a:t>A prayer for faithful service</a:t>
            </a:r>
          </a:p>
        </p:txBody>
      </p:sp>
      <p:sp>
        <p:nvSpPr>
          <p:cNvPr id="4" name="TextBox 3"/>
          <p:cNvSpPr txBox="1"/>
          <p:nvPr/>
        </p:nvSpPr>
        <p:spPr>
          <a:xfrm>
            <a:off x="1097280" y="1783080"/>
            <a:ext cx="9966960" cy="2011680"/>
          </a:xfrm>
          <a:prstGeom prst="rect">
            <a:avLst/>
          </a:prstGeom>
          <a:noFill/>
        </p:spPr>
        <p:txBody>
          <a:bodyPr wrap="square">
            <a:normAutofit/>
          </a:bodyPr>
          <a:lstStyle/>
          <a:p>
            <a:pPr algn="ctr">
              <a:defRPr sz="2400" b="0">
                <a:solidFill>
                  <a:srgbClr val="FFF8E9"/>
                </a:solidFill>
                <a:latin typeface="Georgia"/>
              </a:defRPr>
            </a:pPr>
            <a:r>
              <a:t>Lord, give us grace to keep the calling you have entrusted to us. Make us faithful stewards of our time, gifts, relationships, and witness. Teach us to serve Christ in ordinary duties, to watch and pray, and to finish our course with humble confidence in your mercy. Amen.</a:t>
            </a:r>
          </a:p>
        </p:txBody>
      </p:sp>
      <p:sp>
        <p:nvSpPr>
          <p:cNvPr id="5" name="TextBox 4"/>
          <p:cNvSpPr txBox="1"/>
          <p:nvPr/>
        </p:nvSpPr>
        <p:spPr>
          <a:xfrm>
            <a:off x="1097280" y="5349240"/>
            <a:ext cx="9966960" cy="685800"/>
          </a:xfrm>
          <a:prstGeom prst="rect">
            <a:avLst/>
          </a:prstGeom>
          <a:noFill/>
        </p:spPr>
        <p:txBody>
          <a:bodyPr wrap="square">
            <a:normAutofit/>
          </a:bodyPr>
          <a:lstStyle/>
          <a:p>
            <a:pPr algn="ctr">
              <a:defRPr sz="900" b="0">
                <a:solidFill>
                  <a:srgbClr val="E8DAB7"/>
                </a:solidFill>
                <a:latin typeface="Aptos"/>
              </a:defRPr>
            </a:pPr>
            <a:r>
              <a:t>© HymnInfo.com. Free for personal, church, classroom, and small-group teaching use. Please do not sell, repost, or redistribute as downloadable files without permission.</a:t>
            </a:r>
          </a:p>
        </p:txBody>
      </p:sp>
      <p:sp>
        <p:nvSpPr>
          <p:cNvPr id="6" name="TextBox 5"/>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7" name="Rectangle 6"/>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rchmen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172639"/>
                </a:solidFill>
                <a:latin typeface="Georgia"/>
              </a:defRPr>
            </a:pPr>
            <a:r>
              <a:t>Hymn Identity</a:t>
            </a:r>
          </a:p>
        </p:txBody>
      </p:sp>
      <p:sp>
        <p:nvSpPr>
          <p:cNvPr id="4" name="TextBox 3"/>
          <p:cNvSpPr txBox="1"/>
          <p:nvPr/>
        </p:nvSpPr>
        <p:spPr>
          <a:xfrm>
            <a:off x="868680" y="1508760"/>
            <a:ext cx="8138160" cy="4206240"/>
          </a:xfrm>
          <a:prstGeom prst="rect">
            <a:avLst/>
          </a:prstGeom>
          <a:noFill/>
        </p:spPr>
        <p:txBody>
          <a:bodyPr wrap="square">
            <a:normAutofit/>
          </a:bodyPr>
          <a:lstStyle/>
          <a:p>
            <a:pPr>
              <a:spcAft>
                <a:spcPts val="600"/>
              </a:spcAft>
              <a:defRPr sz="1800">
                <a:solidFill>
                  <a:srgbClr val="172639"/>
                </a:solidFill>
                <a:latin typeface="Aptos"/>
              </a:defRPr>
            </a:pPr>
            <a:r>
              <a:t>Title: A Charge to Keep I Have</a:t>
            </a:r>
          </a:p>
          <a:p>
            <a:pPr>
              <a:spcAft>
                <a:spcPts val="600"/>
              </a:spcAft>
              <a:defRPr sz="1800">
                <a:solidFill>
                  <a:srgbClr val="172639"/>
                </a:solidFill>
                <a:latin typeface="Aptos"/>
              </a:defRPr>
            </a:pPr>
            <a:r>
              <a:t>First line: A charge to keep I have</a:t>
            </a:r>
          </a:p>
          <a:p>
            <a:pPr>
              <a:spcAft>
                <a:spcPts val="600"/>
              </a:spcAft>
              <a:defRPr sz="1800">
                <a:solidFill>
                  <a:srgbClr val="172639"/>
                </a:solidFill>
                <a:latin typeface="Aptos"/>
              </a:defRPr>
            </a:pPr>
            <a:r>
              <a:t>Author: Charles Wesley (1707-1788)</a:t>
            </a:r>
          </a:p>
          <a:p>
            <a:pPr>
              <a:spcAft>
                <a:spcPts val="600"/>
              </a:spcAft>
              <a:defRPr sz="1800">
                <a:solidFill>
                  <a:srgbClr val="172639"/>
                </a:solidFill>
                <a:latin typeface="Aptos"/>
              </a:defRPr>
            </a:pPr>
            <a:r>
              <a:t>Common tune: BOYLSTON, composed by Lowell Mason in 1832</a:t>
            </a:r>
          </a:p>
          <a:p>
            <a:pPr>
              <a:spcAft>
                <a:spcPts val="600"/>
              </a:spcAft>
              <a:defRPr sz="1800">
                <a:solidFill>
                  <a:srgbClr val="172639"/>
                </a:solidFill>
                <a:latin typeface="Aptos"/>
              </a:defRPr>
            </a:pPr>
            <a:r>
              <a:t>Meter: Short Meter (6.6.8.6)</a:t>
            </a:r>
          </a:p>
          <a:p>
            <a:pPr>
              <a:spcAft>
                <a:spcPts val="600"/>
              </a:spcAft>
              <a:defRPr sz="1800">
                <a:solidFill>
                  <a:srgbClr val="172639"/>
                </a:solidFill>
                <a:latin typeface="Aptos"/>
              </a:defRPr>
            </a:pPr>
            <a:r>
              <a:t>Early publication: Short Hymns on Select Passages of the Holy Scriptures (1762)</a:t>
            </a:r>
          </a:p>
          <a:p>
            <a:pPr>
              <a:spcAft>
                <a:spcPts val="600"/>
              </a:spcAft>
              <a:defRPr sz="1800">
                <a:solidFill>
                  <a:srgbClr val="172639"/>
                </a:solidFill>
                <a:latin typeface="Aptos"/>
              </a:defRPr>
            </a:pPr>
            <a:r>
              <a:t>Primary biblical setting: Leviticus 8:35 and the language of sacred charge</a:t>
            </a:r>
          </a:p>
        </p:txBody>
      </p:sp>
      <p:sp>
        <p:nvSpPr>
          <p:cNvPr id="5" name="Rounded Rectangle 4"/>
          <p:cNvSpPr/>
          <p:nvPr/>
        </p:nvSpPr>
        <p:spPr>
          <a:xfrm>
            <a:off x="9144000" y="1691640"/>
            <a:ext cx="2331720" cy="3246120"/>
          </a:xfrm>
          <a:prstGeom prst="roundRect">
            <a:avLst/>
          </a:prstGeom>
          <a:solidFill>
            <a:srgbClr val="23324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400032" y="1892808"/>
            <a:ext cx="1819655" cy="2926079"/>
          </a:xfrm>
          <a:prstGeom prst="rect">
            <a:avLst/>
          </a:prstGeom>
          <a:noFill/>
        </p:spPr>
        <p:txBody>
          <a:bodyPr wrap="square">
            <a:normAutofit/>
          </a:bodyPr>
          <a:lstStyle/>
          <a:p>
            <a:pPr>
              <a:defRPr b="1" sz="1800">
                <a:solidFill>
                  <a:srgbClr val="F6DA97"/>
                </a:solidFill>
                <a:latin typeface="Georgia"/>
              </a:defRPr>
            </a:pPr>
            <a:r>
              <a:t>Teaching lens</a:t>
            </a:r>
          </a:p>
          <a:p>
            <a:pPr>
              <a:spcBef>
                <a:spcPts val="600"/>
              </a:spcBef>
              <a:defRPr sz="1350">
                <a:solidFill>
                  <a:srgbClr val="FFF8E9"/>
                </a:solidFill>
                <a:latin typeface="Aptos"/>
              </a:defRPr>
            </a:pPr>
            <a:r>
              <a:t>This is a hymn about vocation. It calls every believer to faithful service before God, sustained by prayer and grace.</a:t>
            </a:r>
          </a:p>
        </p:txBody>
      </p:sp>
      <p:sp>
        <p:nvSpPr>
          <p:cNvPr id="7" name="TextBox 6"/>
          <p:cNvSpPr txBox="1"/>
          <p:nvPr/>
        </p:nvSpPr>
        <p:spPr>
          <a:xfrm>
            <a:off x="502920" y="6528816"/>
            <a:ext cx="7315200" cy="210312"/>
          </a:xfrm>
          <a:prstGeom prst="rect">
            <a:avLst/>
          </a:prstGeom>
          <a:noFill/>
        </p:spPr>
        <p:txBody>
          <a:bodyPr wrap="none">
            <a:spAutoFit/>
          </a:bodyPr>
          <a:lstStyle/>
          <a:p>
            <a:pPr>
              <a:defRPr sz="800">
                <a:solidFill>
                  <a:srgbClr val="5C4B34"/>
                </a:solidFill>
                <a:latin typeface="Aptos"/>
              </a:defRPr>
            </a:pPr>
            <a:r>
              <a:t>Prepared for teaching and small group use - hymninfo.com</a:t>
            </a:r>
          </a:p>
        </p:txBody>
      </p:sp>
      <p:sp>
        <p:nvSpPr>
          <p:cNvPr id="8" name="Rectangle 7"/>
          <p:cNvSpPr/>
          <p:nvPr/>
        </p:nvSpPr>
        <p:spPr>
          <a:xfrm>
            <a:off x="502920" y="6428232"/>
            <a:ext cx="11155680" cy="9144"/>
          </a:xfrm>
          <a:prstGeom prst="rect">
            <a:avLst/>
          </a:prstGeom>
          <a:solidFill>
            <a:srgbClr val="C8A0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Historical Background</a:t>
            </a:r>
          </a:p>
          <a:p>
            <a:pPr>
              <a:spcBef>
                <a:spcPts val="400"/>
              </a:spcBef>
              <a:defRPr sz="1500">
                <a:solidFill>
                  <a:srgbClr val="E8D6AF"/>
                </a:solidFill>
                <a:latin typeface="Aptos"/>
              </a:defRPr>
            </a:pPr>
            <a:r>
              <a:t>Charles Wesley and the Methodist call to holy living</a:t>
            </a:r>
          </a:p>
        </p:txBody>
      </p:sp>
      <p:sp>
        <p:nvSpPr>
          <p:cNvPr id="4" name="Rounded Rectangle 3"/>
          <p:cNvSpPr/>
          <p:nvPr/>
        </p:nvSpPr>
        <p:spPr>
          <a:xfrm>
            <a:off x="731520" y="1691640"/>
            <a:ext cx="3474720" cy="20116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92808"/>
            <a:ext cx="2962656" cy="1691640"/>
          </a:xfrm>
          <a:prstGeom prst="rect">
            <a:avLst/>
          </a:prstGeom>
          <a:noFill/>
        </p:spPr>
        <p:txBody>
          <a:bodyPr wrap="square">
            <a:normAutofit/>
          </a:bodyPr>
          <a:lstStyle/>
          <a:p>
            <a:pPr>
              <a:defRPr b="1" sz="1800">
                <a:solidFill>
                  <a:srgbClr val="172639"/>
                </a:solidFill>
                <a:latin typeface="Georgia"/>
              </a:defRPr>
            </a:pPr>
            <a:r>
              <a:t>Charles Wesley</a:t>
            </a:r>
          </a:p>
          <a:p>
            <a:pPr>
              <a:spcBef>
                <a:spcPts val="600"/>
              </a:spcBef>
              <a:defRPr sz="1350">
                <a:solidFill>
                  <a:srgbClr val="1F1F1F"/>
                </a:solidFill>
                <a:latin typeface="Aptos"/>
              </a:defRPr>
            </a:pPr>
            <a:r>
              <a:t>An Anglican priest and Methodist leader, Wesley gave the church hymns that joined biblical doctrine, personal devotion, and active discipleship.</a:t>
            </a:r>
          </a:p>
        </p:txBody>
      </p:sp>
      <p:sp>
        <p:nvSpPr>
          <p:cNvPr id="6" name="Rounded Rectangle 5"/>
          <p:cNvSpPr/>
          <p:nvPr/>
        </p:nvSpPr>
        <p:spPr>
          <a:xfrm>
            <a:off x="4389120" y="1691640"/>
            <a:ext cx="3474720" cy="20116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645152" y="1892808"/>
            <a:ext cx="2962656" cy="1691640"/>
          </a:xfrm>
          <a:prstGeom prst="rect">
            <a:avLst/>
          </a:prstGeom>
          <a:noFill/>
        </p:spPr>
        <p:txBody>
          <a:bodyPr wrap="square">
            <a:normAutofit/>
          </a:bodyPr>
          <a:lstStyle/>
          <a:p>
            <a:pPr>
              <a:defRPr b="1" sz="1800">
                <a:solidFill>
                  <a:srgbClr val="172639"/>
                </a:solidFill>
                <a:latin typeface="Georgia"/>
              </a:defRPr>
            </a:pPr>
            <a:r>
              <a:t>1762 Publication</a:t>
            </a:r>
          </a:p>
          <a:p>
            <a:pPr>
              <a:spcBef>
                <a:spcPts val="600"/>
              </a:spcBef>
              <a:defRPr sz="1350">
                <a:solidFill>
                  <a:srgbClr val="1F1F1F"/>
                </a:solidFill>
                <a:latin typeface="Aptos"/>
              </a:defRPr>
            </a:pPr>
            <a:r>
              <a:t>The hymn appeared in Wesley's collection of Scripture-based short hymns and was connected with Leviticus 8:35.</a:t>
            </a:r>
          </a:p>
        </p:txBody>
      </p:sp>
      <p:sp>
        <p:nvSpPr>
          <p:cNvPr id="8" name="Rounded Rectangle 7"/>
          <p:cNvSpPr/>
          <p:nvPr/>
        </p:nvSpPr>
        <p:spPr>
          <a:xfrm>
            <a:off x="8046720" y="1691640"/>
            <a:ext cx="3474720" cy="201168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302752" y="1892808"/>
            <a:ext cx="2962656" cy="1691640"/>
          </a:xfrm>
          <a:prstGeom prst="rect">
            <a:avLst/>
          </a:prstGeom>
          <a:noFill/>
        </p:spPr>
        <p:txBody>
          <a:bodyPr wrap="square">
            <a:normAutofit/>
          </a:bodyPr>
          <a:lstStyle/>
          <a:p>
            <a:pPr>
              <a:defRPr b="1" sz="1800">
                <a:solidFill>
                  <a:srgbClr val="172639"/>
                </a:solidFill>
                <a:latin typeface="Georgia"/>
              </a:defRPr>
            </a:pPr>
            <a:r>
              <a:t>Methodist Spirituality</a:t>
            </a:r>
          </a:p>
          <a:p>
            <a:pPr>
              <a:spcBef>
                <a:spcPts val="600"/>
              </a:spcBef>
              <a:defRPr sz="1350">
                <a:solidFill>
                  <a:srgbClr val="1F1F1F"/>
                </a:solidFill>
                <a:latin typeface="Aptos"/>
              </a:defRPr>
            </a:pPr>
            <a:r>
              <a:t>The text reflects concern for watchfulness, holiness, service, accountability, and grace-enabled perseverance.</a:t>
            </a:r>
          </a:p>
        </p:txBody>
      </p:sp>
      <p:sp>
        <p:nvSpPr>
          <p:cNvPr id="10" name="TextBox 9"/>
          <p:cNvSpPr txBox="1"/>
          <p:nvPr/>
        </p:nvSpPr>
        <p:spPr>
          <a:xfrm>
            <a:off x="1097280" y="4663440"/>
            <a:ext cx="9966960" cy="777240"/>
          </a:xfrm>
          <a:prstGeom prst="rect">
            <a:avLst/>
          </a:prstGeom>
          <a:noFill/>
        </p:spPr>
        <p:txBody>
          <a:bodyPr wrap="square">
            <a:normAutofit/>
          </a:bodyPr>
          <a:lstStyle/>
          <a:p>
            <a:pPr algn="ctr">
              <a:defRPr sz="2200" b="0">
                <a:solidFill>
                  <a:srgbClr val="FFF8E9"/>
                </a:solidFill>
                <a:latin typeface="Georgia"/>
              </a:defRPr>
            </a:pPr>
            <a:r>
              <a:t>The hymn later became especially strong in Methodist hymnody while also entering many other Protestant traditions.</a:t>
            </a:r>
          </a:p>
        </p:txBody>
      </p:sp>
      <p:sp>
        <p:nvSpPr>
          <p:cNvPr id="11" name="TextBox 10"/>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2" name="Rectangle 11"/>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bluegold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Why This Hymn Matters Today</a:t>
            </a:r>
          </a:p>
          <a:p>
            <a:pPr>
              <a:spcBef>
                <a:spcPts val="400"/>
              </a:spcBef>
              <a:defRPr sz="1500">
                <a:solidFill>
                  <a:srgbClr val="E8D6AF"/>
                </a:solidFill>
                <a:latin typeface="Aptos"/>
              </a:defRPr>
            </a:pPr>
            <a:r>
              <a:t>A sober and hopeful word for distracted disciples</a:t>
            </a:r>
          </a:p>
        </p:txBody>
      </p:sp>
      <p:sp>
        <p:nvSpPr>
          <p:cNvPr id="4" name="Rounded Rectangle 3"/>
          <p:cNvSpPr/>
          <p:nvPr/>
        </p:nvSpPr>
        <p:spPr>
          <a:xfrm>
            <a:off x="777240" y="1691640"/>
            <a:ext cx="5257800" cy="150876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892808"/>
            <a:ext cx="4745736" cy="1188719"/>
          </a:xfrm>
          <a:prstGeom prst="rect">
            <a:avLst/>
          </a:prstGeom>
          <a:noFill/>
        </p:spPr>
        <p:txBody>
          <a:bodyPr wrap="square">
            <a:normAutofit/>
          </a:bodyPr>
          <a:lstStyle/>
          <a:p>
            <a:pPr>
              <a:defRPr b="1" sz="1800">
                <a:solidFill>
                  <a:srgbClr val="172639"/>
                </a:solidFill>
                <a:latin typeface="Georgia"/>
              </a:defRPr>
            </a:pPr>
            <a:r>
              <a:t>Pastoral value</a:t>
            </a:r>
          </a:p>
          <a:p>
            <a:pPr>
              <a:spcBef>
                <a:spcPts val="600"/>
              </a:spcBef>
              <a:defRPr sz="1350">
                <a:solidFill>
                  <a:srgbClr val="1F1F1F"/>
                </a:solidFill>
                <a:latin typeface="Aptos"/>
              </a:defRPr>
            </a:pPr>
            <a:r>
              <a:t>It helps believers see ordinary life as a place of God-given responsibility.</a:t>
            </a:r>
          </a:p>
        </p:txBody>
      </p:sp>
      <p:sp>
        <p:nvSpPr>
          <p:cNvPr id="6" name="Rounded Rectangle 5"/>
          <p:cNvSpPr/>
          <p:nvPr/>
        </p:nvSpPr>
        <p:spPr>
          <a:xfrm>
            <a:off x="6492240" y="1691640"/>
            <a:ext cx="5257800" cy="150876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748272" y="1892808"/>
            <a:ext cx="4745736" cy="1188719"/>
          </a:xfrm>
          <a:prstGeom prst="rect">
            <a:avLst/>
          </a:prstGeom>
          <a:noFill/>
        </p:spPr>
        <p:txBody>
          <a:bodyPr wrap="square">
            <a:normAutofit/>
          </a:bodyPr>
          <a:lstStyle/>
          <a:p>
            <a:pPr>
              <a:defRPr b="1" sz="1800">
                <a:solidFill>
                  <a:srgbClr val="172639"/>
                </a:solidFill>
                <a:latin typeface="Georgia"/>
              </a:defRPr>
            </a:pPr>
            <a:r>
              <a:t>Worship value</a:t>
            </a:r>
          </a:p>
          <a:p>
            <a:pPr>
              <a:spcBef>
                <a:spcPts val="600"/>
              </a:spcBef>
              <a:defRPr sz="1350">
                <a:solidFill>
                  <a:srgbClr val="1F1F1F"/>
                </a:solidFill>
                <a:latin typeface="Aptos"/>
              </a:defRPr>
            </a:pPr>
            <a:r>
              <a:t>It gives the congregation a shared prayer for faithfulness.</a:t>
            </a:r>
          </a:p>
        </p:txBody>
      </p:sp>
      <p:sp>
        <p:nvSpPr>
          <p:cNvPr id="8" name="Rounded Rectangle 7"/>
          <p:cNvSpPr/>
          <p:nvPr/>
        </p:nvSpPr>
        <p:spPr>
          <a:xfrm>
            <a:off x="777240" y="3657600"/>
            <a:ext cx="5257800" cy="150876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33271" y="3858768"/>
            <a:ext cx="4745736" cy="1188719"/>
          </a:xfrm>
          <a:prstGeom prst="rect">
            <a:avLst/>
          </a:prstGeom>
          <a:noFill/>
        </p:spPr>
        <p:txBody>
          <a:bodyPr wrap="square">
            <a:normAutofit/>
          </a:bodyPr>
          <a:lstStyle/>
          <a:p>
            <a:pPr>
              <a:defRPr b="1" sz="1800">
                <a:solidFill>
                  <a:srgbClr val="172639"/>
                </a:solidFill>
                <a:latin typeface="Georgia"/>
              </a:defRPr>
            </a:pPr>
            <a:r>
              <a:t>Teaching value</a:t>
            </a:r>
          </a:p>
          <a:p>
            <a:pPr>
              <a:spcBef>
                <a:spcPts val="600"/>
              </a:spcBef>
              <a:defRPr sz="1350">
                <a:solidFill>
                  <a:srgbClr val="1F1F1F"/>
                </a:solidFill>
                <a:latin typeface="Aptos"/>
              </a:defRPr>
            </a:pPr>
            <a:r>
              <a:t>It connects vocation, stewardship, holiness, and perseverance.</a:t>
            </a:r>
          </a:p>
        </p:txBody>
      </p:sp>
      <p:sp>
        <p:nvSpPr>
          <p:cNvPr id="10" name="Rounded Rectangle 9"/>
          <p:cNvSpPr/>
          <p:nvPr/>
        </p:nvSpPr>
        <p:spPr>
          <a:xfrm>
            <a:off x="6492240" y="3657600"/>
            <a:ext cx="5257800" cy="150876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748272" y="3858768"/>
            <a:ext cx="4745736" cy="1188719"/>
          </a:xfrm>
          <a:prstGeom prst="rect">
            <a:avLst/>
          </a:prstGeom>
          <a:noFill/>
        </p:spPr>
        <p:txBody>
          <a:bodyPr wrap="square">
            <a:normAutofit/>
          </a:bodyPr>
          <a:lstStyle/>
          <a:p>
            <a:pPr>
              <a:defRPr b="1" sz="1800">
                <a:solidFill>
                  <a:srgbClr val="172639"/>
                </a:solidFill>
                <a:latin typeface="Georgia"/>
              </a:defRPr>
            </a:pPr>
            <a:r>
              <a:t>Devotional value</a:t>
            </a:r>
          </a:p>
          <a:p>
            <a:pPr>
              <a:spcBef>
                <a:spcPts val="600"/>
              </a:spcBef>
              <a:defRPr sz="1350">
                <a:solidFill>
                  <a:srgbClr val="1F1F1F"/>
                </a:solidFill>
                <a:latin typeface="Aptos"/>
              </a:defRPr>
            </a:pPr>
            <a:r>
              <a:t>It invites honest self-examination without despair or self-reliance.</a:t>
            </a:r>
          </a:p>
        </p:txBody>
      </p:sp>
      <p:sp>
        <p:nvSpPr>
          <p:cNvPr id="12" name="TextBox 11"/>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3" name="Rectangle 12"/>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rchment.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172639"/>
                </a:solidFill>
                <a:latin typeface="Georgia"/>
              </a:defRPr>
            </a:pPr>
            <a:r>
              <a:t>Biblical Foundation</a:t>
            </a:r>
          </a:p>
        </p:txBody>
      </p:sp>
      <p:sp>
        <p:nvSpPr>
          <p:cNvPr id="4" name="Rounded Rectangle 3"/>
          <p:cNvSpPr/>
          <p:nvPr/>
        </p:nvSpPr>
        <p:spPr>
          <a:xfrm>
            <a:off x="777240" y="1463040"/>
            <a:ext cx="3337560" cy="137160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664208"/>
            <a:ext cx="2825496" cy="1051560"/>
          </a:xfrm>
          <a:prstGeom prst="rect">
            <a:avLst/>
          </a:prstGeom>
          <a:noFill/>
        </p:spPr>
        <p:txBody>
          <a:bodyPr wrap="square">
            <a:normAutofit/>
          </a:bodyPr>
          <a:lstStyle/>
          <a:p>
            <a:pPr>
              <a:defRPr b="1" sz="1800">
                <a:solidFill>
                  <a:srgbClr val="172639"/>
                </a:solidFill>
                <a:latin typeface="Georgia"/>
              </a:defRPr>
            </a:pPr>
            <a:r>
              <a:t>Leviticus 8:35</a:t>
            </a:r>
          </a:p>
          <a:p>
            <a:pPr>
              <a:spcBef>
                <a:spcPts val="600"/>
              </a:spcBef>
              <a:defRPr sz="1350">
                <a:solidFill>
                  <a:srgbClr val="1F1F1F"/>
                </a:solidFill>
                <a:latin typeface="Aptos"/>
              </a:defRPr>
            </a:pPr>
            <a:r>
              <a:t>Service before God is described as a sacred charge to be kept.</a:t>
            </a:r>
          </a:p>
        </p:txBody>
      </p:sp>
      <p:sp>
        <p:nvSpPr>
          <p:cNvPr id="6" name="Rounded Rectangle 5"/>
          <p:cNvSpPr/>
          <p:nvPr/>
        </p:nvSpPr>
        <p:spPr>
          <a:xfrm>
            <a:off x="4480559" y="1463040"/>
            <a:ext cx="3337560" cy="137160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36592" y="1664208"/>
            <a:ext cx="2825496" cy="1051560"/>
          </a:xfrm>
          <a:prstGeom prst="rect">
            <a:avLst/>
          </a:prstGeom>
          <a:noFill/>
        </p:spPr>
        <p:txBody>
          <a:bodyPr wrap="square">
            <a:normAutofit/>
          </a:bodyPr>
          <a:lstStyle/>
          <a:p>
            <a:pPr>
              <a:defRPr b="1" sz="1800">
                <a:solidFill>
                  <a:srgbClr val="172639"/>
                </a:solidFill>
                <a:latin typeface="Georgia"/>
              </a:defRPr>
            </a:pPr>
            <a:r>
              <a:t>1 Corinthians 4:2</a:t>
            </a:r>
          </a:p>
          <a:p>
            <a:pPr>
              <a:spcBef>
                <a:spcPts val="600"/>
              </a:spcBef>
              <a:defRPr sz="1350">
                <a:solidFill>
                  <a:srgbClr val="1F1F1F"/>
                </a:solidFill>
                <a:latin typeface="Aptos"/>
              </a:defRPr>
            </a:pPr>
            <a:r>
              <a:t>Stewards are required to be found faithful.</a:t>
            </a:r>
          </a:p>
        </p:txBody>
      </p:sp>
      <p:sp>
        <p:nvSpPr>
          <p:cNvPr id="8" name="Rounded Rectangle 7"/>
          <p:cNvSpPr/>
          <p:nvPr/>
        </p:nvSpPr>
        <p:spPr>
          <a:xfrm>
            <a:off x="8183879" y="1463040"/>
            <a:ext cx="3337560" cy="137160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439911" y="1664208"/>
            <a:ext cx="2825496" cy="1051560"/>
          </a:xfrm>
          <a:prstGeom prst="rect">
            <a:avLst/>
          </a:prstGeom>
          <a:noFill/>
        </p:spPr>
        <p:txBody>
          <a:bodyPr wrap="square">
            <a:normAutofit/>
          </a:bodyPr>
          <a:lstStyle/>
          <a:p>
            <a:pPr>
              <a:defRPr b="1" sz="1800">
                <a:solidFill>
                  <a:srgbClr val="172639"/>
                </a:solidFill>
                <a:latin typeface="Georgia"/>
              </a:defRPr>
            </a:pPr>
            <a:r>
              <a:t>Ephesians 4:1</a:t>
            </a:r>
          </a:p>
          <a:p>
            <a:pPr>
              <a:spcBef>
                <a:spcPts val="600"/>
              </a:spcBef>
              <a:defRPr sz="1350">
                <a:solidFill>
                  <a:srgbClr val="1F1F1F"/>
                </a:solidFill>
                <a:latin typeface="Aptos"/>
              </a:defRPr>
            </a:pPr>
            <a:r>
              <a:t>Believers are called to walk worthily of their calling.</a:t>
            </a:r>
          </a:p>
        </p:txBody>
      </p:sp>
      <p:sp>
        <p:nvSpPr>
          <p:cNvPr id="10" name="Rounded Rectangle 9"/>
          <p:cNvSpPr/>
          <p:nvPr/>
        </p:nvSpPr>
        <p:spPr>
          <a:xfrm>
            <a:off x="777240" y="3246120"/>
            <a:ext cx="3337560" cy="137160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33271" y="3447288"/>
            <a:ext cx="2825496" cy="1051560"/>
          </a:xfrm>
          <a:prstGeom prst="rect">
            <a:avLst/>
          </a:prstGeom>
          <a:noFill/>
        </p:spPr>
        <p:txBody>
          <a:bodyPr wrap="square">
            <a:normAutofit/>
          </a:bodyPr>
          <a:lstStyle/>
          <a:p>
            <a:pPr>
              <a:defRPr b="1" sz="1800">
                <a:solidFill>
                  <a:srgbClr val="172639"/>
                </a:solidFill>
                <a:latin typeface="Georgia"/>
              </a:defRPr>
            </a:pPr>
            <a:r>
              <a:t>Colossians 3:23-24</a:t>
            </a:r>
          </a:p>
          <a:p>
            <a:pPr>
              <a:spcBef>
                <a:spcPts val="600"/>
              </a:spcBef>
              <a:defRPr sz="1350">
                <a:solidFill>
                  <a:srgbClr val="1F1F1F"/>
                </a:solidFill>
                <a:latin typeface="Aptos"/>
              </a:defRPr>
            </a:pPr>
            <a:r>
              <a:t>Daily work is ultimately service to the Lord Christ.</a:t>
            </a:r>
          </a:p>
        </p:txBody>
      </p:sp>
      <p:sp>
        <p:nvSpPr>
          <p:cNvPr id="12" name="Rounded Rectangle 11"/>
          <p:cNvSpPr/>
          <p:nvPr/>
        </p:nvSpPr>
        <p:spPr>
          <a:xfrm>
            <a:off x="4480559" y="3246120"/>
            <a:ext cx="3337560" cy="1371600"/>
          </a:xfrm>
          <a:prstGeom prst="roundRect">
            <a:avLst/>
          </a:prstGeom>
          <a:solidFill>
            <a:srgbClr val="FFF9EB"/>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736592" y="3447288"/>
            <a:ext cx="2825496" cy="1051560"/>
          </a:xfrm>
          <a:prstGeom prst="rect">
            <a:avLst/>
          </a:prstGeom>
          <a:noFill/>
        </p:spPr>
        <p:txBody>
          <a:bodyPr wrap="square">
            <a:normAutofit/>
          </a:bodyPr>
          <a:lstStyle/>
          <a:p>
            <a:pPr>
              <a:defRPr b="1" sz="1800">
                <a:solidFill>
                  <a:srgbClr val="172639"/>
                </a:solidFill>
                <a:latin typeface="Georgia"/>
              </a:defRPr>
            </a:pPr>
            <a:r>
              <a:t>2 Timothy 4:7</a:t>
            </a:r>
          </a:p>
          <a:p>
            <a:pPr>
              <a:spcBef>
                <a:spcPts val="600"/>
              </a:spcBef>
              <a:defRPr sz="1350">
                <a:solidFill>
                  <a:srgbClr val="1F1F1F"/>
                </a:solidFill>
                <a:latin typeface="Aptos"/>
              </a:defRPr>
            </a:pPr>
            <a:r>
              <a:t>Faithfulness has the shape of finishing the course and keeping the faith.</a:t>
            </a:r>
          </a:p>
        </p:txBody>
      </p:sp>
      <p:sp>
        <p:nvSpPr>
          <p:cNvPr id="14" name="TextBox 13"/>
          <p:cNvSpPr txBox="1"/>
          <p:nvPr/>
        </p:nvSpPr>
        <p:spPr>
          <a:xfrm>
            <a:off x="502920" y="6528816"/>
            <a:ext cx="7315200" cy="210312"/>
          </a:xfrm>
          <a:prstGeom prst="rect">
            <a:avLst/>
          </a:prstGeom>
          <a:noFill/>
        </p:spPr>
        <p:txBody>
          <a:bodyPr wrap="none">
            <a:spAutoFit/>
          </a:bodyPr>
          <a:lstStyle/>
          <a:p>
            <a:pPr>
              <a:defRPr sz="800">
                <a:solidFill>
                  <a:srgbClr val="5C4B34"/>
                </a:solidFill>
                <a:latin typeface="Aptos"/>
              </a:defRPr>
            </a:pPr>
            <a:r>
              <a:t>Prepared for teaching and small group use - hymninfo.com</a:t>
            </a:r>
          </a:p>
        </p:txBody>
      </p:sp>
      <p:sp>
        <p:nvSpPr>
          <p:cNvPr id="15" name="Rectangle 14"/>
          <p:cNvSpPr/>
          <p:nvPr/>
        </p:nvSpPr>
        <p:spPr>
          <a:xfrm>
            <a:off x="502920" y="6428232"/>
            <a:ext cx="11155680" cy="9144"/>
          </a:xfrm>
          <a:prstGeom prst="rect">
            <a:avLst/>
          </a:prstGeom>
          <a:solidFill>
            <a:srgbClr val="C8A05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chapel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2240280"/>
            <a:ext cx="10515600" cy="731520"/>
          </a:xfrm>
          <a:prstGeom prst="rect">
            <a:avLst/>
          </a:prstGeom>
          <a:noFill/>
        </p:spPr>
        <p:txBody>
          <a:bodyPr wrap="square">
            <a:normAutofit/>
          </a:bodyPr>
          <a:lstStyle/>
          <a:p>
            <a:pPr algn="ctr">
              <a:defRPr sz="3400" b="1">
                <a:solidFill>
                  <a:srgbClr val="FFF8E9"/>
                </a:solidFill>
                <a:latin typeface="Georgia"/>
              </a:defRPr>
            </a:pPr>
            <a:r>
              <a:t>Stanza-by-Stanza Study</a:t>
            </a:r>
          </a:p>
        </p:txBody>
      </p:sp>
      <p:sp>
        <p:nvSpPr>
          <p:cNvPr id="4" name="TextBox 3"/>
          <p:cNvSpPr txBox="1"/>
          <p:nvPr/>
        </p:nvSpPr>
        <p:spPr>
          <a:xfrm>
            <a:off x="1371600" y="3017520"/>
            <a:ext cx="9509760" cy="548640"/>
          </a:xfrm>
          <a:prstGeom prst="rect">
            <a:avLst/>
          </a:prstGeom>
          <a:noFill/>
        </p:spPr>
        <p:txBody>
          <a:bodyPr wrap="square">
            <a:normAutofit/>
          </a:bodyPr>
          <a:lstStyle/>
          <a:p>
            <a:pPr algn="ctr">
              <a:defRPr sz="1800" b="0">
                <a:solidFill>
                  <a:srgbClr val="EBDAB2"/>
                </a:solidFill>
                <a:latin typeface="Aptos"/>
              </a:defRPr>
            </a:pPr>
            <a:r>
              <a:t>Tracing the movement from sacred trust to faithful completion</a:t>
            </a:r>
          </a:p>
        </p:txBody>
      </p:sp>
      <p:sp>
        <p:nvSpPr>
          <p:cNvPr id="5" name="TextBox 4"/>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6" name="Rectangle 5"/>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bluegold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Stanza Study 1</a:t>
            </a:r>
          </a:p>
          <a:p>
            <a:pPr>
              <a:spcBef>
                <a:spcPts val="400"/>
              </a:spcBef>
              <a:defRPr sz="1500">
                <a:solidFill>
                  <a:srgbClr val="E8D6AF"/>
                </a:solidFill>
                <a:latin typeface="Aptos"/>
              </a:defRPr>
            </a:pPr>
            <a:r>
              <a:t>A sacred responsibility before God</a:t>
            </a:r>
          </a:p>
        </p:txBody>
      </p:sp>
      <p:sp>
        <p:nvSpPr>
          <p:cNvPr id="4" name="Rounded Rectangle 3"/>
          <p:cNvSpPr/>
          <p:nvPr/>
        </p:nvSpPr>
        <p:spPr>
          <a:xfrm>
            <a:off x="777240" y="1691640"/>
            <a:ext cx="3657600" cy="182880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33271" y="1892808"/>
            <a:ext cx="3145536" cy="1508760"/>
          </a:xfrm>
          <a:prstGeom prst="rect">
            <a:avLst/>
          </a:prstGeom>
          <a:noFill/>
        </p:spPr>
        <p:txBody>
          <a:bodyPr wrap="square">
            <a:normAutofit/>
          </a:bodyPr>
          <a:lstStyle/>
          <a:p>
            <a:pPr>
              <a:defRPr b="1" sz="1800">
                <a:solidFill>
                  <a:srgbClr val="172639"/>
                </a:solidFill>
                <a:latin typeface="Georgia"/>
              </a:defRPr>
            </a:pPr>
            <a:r>
              <a:t>Main idea</a:t>
            </a:r>
          </a:p>
          <a:p>
            <a:pPr>
              <a:spcBef>
                <a:spcPts val="600"/>
              </a:spcBef>
              <a:defRPr sz="1350">
                <a:solidFill>
                  <a:srgbClr val="1F1F1F"/>
                </a:solidFill>
                <a:latin typeface="Aptos"/>
              </a:defRPr>
            </a:pPr>
            <a:r>
              <a:t>The hymn begins with recognition: the believer has a calling to keep and a God to glorify.</a:t>
            </a:r>
          </a:p>
        </p:txBody>
      </p:sp>
      <p:sp>
        <p:nvSpPr>
          <p:cNvPr id="6" name="Rounded Rectangle 5"/>
          <p:cNvSpPr/>
          <p:nvPr/>
        </p:nvSpPr>
        <p:spPr>
          <a:xfrm>
            <a:off x="4526280" y="1691640"/>
            <a:ext cx="3657600" cy="182880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82312" y="1892808"/>
            <a:ext cx="3145536" cy="1508760"/>
          </a:xfrm>
          <a:prstGeom prst="rect">
            <a:avLst/>
          </a:prstGeom>
          <a:noFill/>
        </p:spPr>
        <p:txBody>
          <a:bodyPr wrap="square">
            <a:normAutofit/>
          </a:bodyPr>
          <a:lstStyle/>
          <a:p>
            <a:pPr>
              <a:defRPr b="1" sz="1800">
                <a:solidFill>
                  <a:srgbClr val="172639"/>
                </a:solidFill>
                <a:latin typeface="Georgia"/>
              </a:defRPr>
            </a:pPr>
            <a:r>
              <a:t>Scripture connection</a:t>
            </a:r>
          </a:p>
          <a:p>
            <a:pPr>
              <a:spcBef>
                <a:spcPts val="600"/>
              </a:spcBef>
              <a:defRPr sz="1350">
                <a:solidFill>
                  <a:srgbClr val="1F1F1F"/>
                </a:solidFill>
                <a:latin typeface="Aptos"/>
              </a:defRPr>
            </a:pPr>
            <a:r>
              <a:t>Leviticus 8:35 gives the language of a charge; Ephesians 4:1 extends calling into daily Christian conduct.</a:t>
            </a:r>
          </a:p>
        </p:txBody>
      </p:sp>
      <p:sp>
        <p:nvSpPr>
          <p:cNvPr id="8" name="Rounded Rectangle 7"/>
          <p:cNvSpPr/>
          <p:nvPr/>
        </p:nvSpPr>
        <p:spPr>
          <a:xfrm>
            <a:off x="8275320" y="1691640"/>
            <a:ext cx="3200400" cy="182880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531352" y="1892808"/>
            <a:ext cx="2688336" cy="1508760"/>
          </a:xfrm>
          <a:prstGeom prst="rect">
            <a:avLst/>
          </a:prstGeom>
          <a:noFill/>
        </p:spPr>
        <p:txBody>
          <a:bodyPr wrap="square">
            <a:normAutofit/>
          </a:bodyPr>
          <a:lstStyle/>
          <a:p>
            <a:pPr>
              <a:defRPr b="1" sz="1800">
                <a:solidFill>
                  <a:srgbClr val="172639"/>
                </a:solidFill>
                <a:latin typeface="Georgia"/>
              </a:defRPr>
            </a:pPr>
            <a:r>
              <a:t>Teaching emphasis</a:t>
            </a:r>
          </a:p>
          <a:p>
            <a:pPr>
              <a:spcBef>
                <a:spcPts val="600"/>
              </a:spcBef>
              <a:defRPr sz="1350">
                <a:solidFill>
                  <a:srgbClr val="1F1F1F"/>
                </a:solidFill>
                <a:latin typeface="Aptos"/>
              </a:defRPr>
            </a:pPr>
            <a:r>
              <a:t>Christian vocation belongs to every believer, not only to ordained ministers or public leaders.</a:t>
            </a:r>
          </a:p>
        </p:txBody>
      </p:sp>
      <p:sp>
        <p:nvSpPr>
          <p:cNvPr id="10" name="TextBox 9"/>
          <p:cNvSpPr txBox="1"/>
          <p:nvPr/>
        </p:nvSpPr>
        <p:spPr>
          <a:xfrm>
            <a:off x="1005840" y="4800600"/>
            <a:ext cx="10149840" cy="640080"/>
          </a:xfrm>
          <a:prstGeom prst="rect">
            <a:avLst/>
          </a:prstGeom>
          <a:noFill/>
        </p:spPr>
        <p:txBody>
          <a:bodyPr wrap="square">
            <a:normAutofit/>
          </a:bodyPr>
          <a:lstStyle/>
          <a:p>
            <a:pPr algn="ctr">
              <a:defRPr sz="2200" b="1">
                <a:solidFill>
                  <a:srgbClr val="FFF8E9"/>
                </a:solidFill>
                <a:latin typeface="Georgia"/>
              </a:defRPr>
            </a:pPr>
            <a:r>
              <a:t>Ask: What has God entrusted to me in this season - in home, work, church, and community?</a:t>
            </a:r>
          </a:p>
        </p:txBody>
      </p:sp>
      <p:sp>
        <p:nvSpPr>
          <p:cNvPr id="11" name="TextBox 10"/>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12" name="Rectangle 11"/>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94360"/>
            <a:ext cx="10881360" cy="777240"/>
          </a:xfrm>
          <a:prstGeom prst="rect">
            <a:avLst/>
          </a:prstGeom>
          <a:noFill/>
        </p:spPr>
        <p:txBody>
          <a:bodyPr wrap="none">
            <a:spAutoFit/>
          </a:bodyPr>
          <a:lstStyle/>
          <a:p>
            <a:pPr>
              <a:defRPr b="1" sz="3200">
                <a:solidFill>
                  <a:srgbClr val="FFF8E9"/>
                </a:solidFill>
                <a:latin typeface="Georgia"/>
              </a:defRPr>
            </a:pPr>
            <a:r>
              <a:t>Stanza Study 2</a:t>
            </a:r>
          </a:p>
          <a:p>
            <a:pPr>
              <a:spcBef>
                <a:spcPts val="400"/>
              </a:spcBef>
              <a:defRPr sz="1500">
                <a:solidFill>
                  <a:srgbClr val="E8D6AF"/>
                </a:solidFill>
                <a:latin typeface="Aptos"/>
              </a:defRPr>
            </a:pPr>
            <a:r>
              <a:t>Serving God in the present age</a:t>
            </a:r>
          </a:p>
        </p:txBody>
      </p:sp>
      <p:sp>
        <p:nvSpPr>
          <p:cNvPr id="4" name="TextBox 3"/>
          <p:cNvSpPr txBox="1"/>
          <p:nvPr/>
        </p:nvSpPr>
        <p:spPr>
          <a:xfrm>
            <a:off x="868680" y="1600200"/>
            <a:ext cx="6400800" cy="3291840"/>
          </a:xfrm>
          <a:prstGeom prst="rect">
            <a:avLst/>
          </a:prstGeom>
          <a:noFill/>
        </p:spPr>
        <p:txBody>
          <a:bodyPr wrap="square">
            <a:normAutofit/>
          </a:bodyPr>
          <a:lstStyle/>
          <a:p>
            <a:pPr>
              <a:spcAft>
                <a:spcPts val="600"/>
              </a:spcAft>
              <a:defRPr sz="2100">
                <a:solidFill>
                  <a:srgbClr val="FFF8E9"/>
                </a:solidFill>
                <a:latin typeface="Aptos"/>
              </a:defRPr>
            </a:pPr>
            <a:r>
              <a:t>The hymn moves from calling to action: God-given responsibility must be lived out now.</a:t>
            </a:r>
          </a:p>
          <a:p>
            <a:pPr>
              <a:spcAft>
                <a:spcPts val="600"/>
              </a:spcAft>
              <a:defRPr sz="2100">
                <a:solidFill>
                  <a:srgbClr val="FFF8E9"/>
                </a:solidFill>
                <a:latin typeface="Aptos"/>
              </a:defRPr>
            </a:pPr>
            <a:r>
              <a:t>Its emphasis is practical, not merely inward or sentimental.</a:t>
            </a:r>
          </a:p>
          <a:p>
            <a:pPr>
              <a:spcAft>
                <a:spcPts val="600"/>
              </a:spcAft>
              <a:defRPr sz="2100">
                <a:solidFill>
                  <a:srgbClr val="FFF8E9"/>
                </a:solidFill>
                <a:latin typeface="Aptos"/>
              </a:defRPr>
            </a:pPr>
            <a:r>
              <a:t>Service includes faithfulness in ordinary duties as well as visible ministry.</a:t>
            </a:r>
          </a:p>
          <a:p>
            <a:pPr>
              <a:spcAft>
                <a:spcPts val="600"/>
              </a:spcAft>
              <a:defRPr sz="2100">
                <a:solidFill>
                  <a:srgbClr val="FFF8E9"/>
                </a:solidFill>
                <a:latin typeface="Aptos"/>
              </a:defRPr>
            </a:pPr>
            <a:r>
              <a:t>Colossians 3:23-24 gives daily work a Christ-centered frame.</a:t>
            </a:r>
          </a:p>
        </p:txBody>
      </p:sp>
      <p:sp>
        <p:nvSpPr>
          <p:cNvPr id="5" name="Rounded Rectangle 4"/>
          <p:cNvSpPr/>
          <p:nvPr/>
        </p:nvSpPr>
        <p:spPr>
          <a:xfrm>
            <a:off x="7635240" y="1920240"/>
            <a:ext cx="3474720" cy="2423160"/>
          </a:xfrm>
          <a:prstGeom prst="roundRect">
            <a:avLst/>
          </a:prstGeom>
          <a:solidFill>
            <a:srgbClr val="FFF8E9"/>
          </a:solidFill>
          <a:ln>
            <a:solidFill>
              <a:srgbClr val="DCB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891271" y="2121408"/>
            <a:ext cx="2962656" cy="2103120"/>
          </a:xfrm>
          <a:prstGeom prst="rect">
            <a:avLst/>
          </a:prstGeom>
          <a:noFill/>
        </p:spPr>
        <p:txBody>
          <a:bodyPr wrap="square">
            <a:normAutofit/>
          </a:bodyPr>
          <a:lstStyle/>
          <a:p>
            <a:pPr>
              <a:defRPr b="1" sz="1800">
                <a:solidFill>
                  <a:srgbClr val="172639"/>
                </a:solidFill>
                <a:latin typeface="Georgia"/>
              </a:defRPr>
            </a:pPr>
            <a:r>
              <a:t>Pastoral caution</a:t>
            </a:r>
          </a:p>
          <a:p>
            <a:pPr>
              <a:spcBef>
                <a:spcPts val="600"/>
              </a:spcBef>
              <a:defRPr sz="1350">
                <a:solidFill>
                  <a:srgbClr val="1F1F1F"/>
                </a:solidFill>
                <a:latin typeface="Aptos"/>
              </a:defRPr>
            </a:pPr>
            <a:r>
              <a:t>Duty without grace becomes crushing. Grace without obedience becomes vague. Wesley holds both together.</a:t>
            </a:r>
          </a:p>
        </p:txBody>
      </p:sp>
      <p:sp>
        <p:nvSpPr>
          <p:cNvPr id="7" name="TextBox 6"/>
          <p:cNvSpPr txBox="1"/>
          <p:nvPr/>
        </p:nvSpPr>
        <p:spPr>
          <a:xfrm>
            <a:off x="502920" y="6528816"/>
            <a:ext cx="7315200" cy="210312"/>
          </a:xfrm>
          <a:prstGeom prst="rect">
            <a:avLst/>
          </a:prstGeom>
          <a:noFill/>
        </p:spPr>
        <p:txBody>
          <a:bodyPr wrap="none">
            <a:spAutoFit/>
          </a:bodyPr>
          <a:lstStyle/>
          <a:p>
            <a:pPr>
              <a:defRPr sz="800">
                <a:solidFill>
                  <a:srgbClr val="EBE5DA"/>
                </a:solidFill>
                <a:latin typeface="Aptos"/>
              </a:defRPr>
            </a:pPr>
            <a:r>
              <a:t>Prepared for teaching and small group use - hymninfo.com</a:t>
            </a:r>
          </a:p>
        </p:txBody>
      </p:sp>
      <p:sp>
        <p:nvSpPr>
          <p:cNvPr id="8" name="Rectangle 7"/>
          <p:cNvSpPr/>
          <p:nvPr/>
        </p:nvSpPr>
        <p:spPr>
          <a:xfrm>
            <a:off x="502920" y="6428232"/>
            <a:ext cx="11155680" cy="9144"/>
          </a:xfrm>
          <a:prstGeom prst="rect">
            <a:avLst/>
          </a:prstGeom>
          <a:solidFill>
            <a:srgbClr val="D5A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Charge to Keep I Have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