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g"/><Relationship Id="rId2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1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1261872"/>
            <a:ext cx="9601200" cy="8686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41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Alas! and Did My Savior Bleed</a:t>
            </a:r>
            <a:endParaRPr lang="en-US" sz="4100" dirty="0"/>
          </a:p>
        </p:txBody>
      </p:sp>
      <p:sp>
        <p:nvSpPr>
          <p:cNvPr id="5" name="Text 2"/>
          <p:cNvSpPr/>
          <p:nvPr/>
        </p:nvSpPr>
        <p:spPr>
          <a:xfrm>
            <a:off x="749808" y="2359152"/>
            <a:ext cx="621792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ADDD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line: “Alas! and did my Savior bleed”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49808" y="2788920"/>
            <a:ext cx="77724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350" dirty="0">
                <a:solidFill>
                  <a:srgbClr val="D6C7B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Isaac Watts • Tune often associated with MARTYRDOM • 1707 • Galatians 2:20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768096" y="3730752"/>
            <a:ext cx="749808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i="1" dirty="0">
                <a:solidFill>
                  <a:srgbClr val="F0DFC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hymn study on the cross, atonement, repentance, grace, and grateful devotion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Aim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this session should shape learners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Understand how Watts leads worshipers from wonder to repentance and consecration.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Feel the reverent weight of the cross without losing the joy of grace.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Practice Scripture-shaped confession, gratitude, and whole-life devotion to Christ.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Hymn Identity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Basic hymnological orientation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Title: Alas! and Did My Savior Bleed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 line: “Alas! and did my Savior bleed”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Author: Isaac Watts, English Nonconformist minister and hymn writer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Tune commonly used: MARTYRDOM, associated with Hugh Wilson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Meter: Common Meter (8.6.8.6)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Historical setting: published in Hymns and Spiritual Songs, 1707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2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2240280"/>
            <a:ext cx="987552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Historical Background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822960" y="2999232"/>
            <a:ext cx="2468880" cy="0"/>
          </a:xfrm>
          <a:prstGeom prst="line">
            <a:avLst/>
          </a:prstGeom>
          <a:noFill/>
          <a:ln w="25400">
            <a:solidFill>
              <a:srgbClr val="B1843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3154680"/>
            <a:ext cx="768096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FE3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Passion hymn from the early flowering of English hymnody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Isaac Watts and English Hymnody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responsible historical frame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Watts gave English-speaking congregations hymns rich in Christian doctrine and personal devotion.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This text belongs among his hymns that meditate on the suffering of Christ.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Its tone is penitential, but not despairing: sorrow is held together with grace and grateful love.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has been sung in many Protestant traditions, especially during Lent, Good Friday, Communion, and evangelistic worship.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Tune and Musical Setting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MARTYRDOM and the later gospel form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MARTYRDOM supports the text with sober dignity and balanced common-meter phrases.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Some congregations know the hymn through a later gospel form often titled At the Cross.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Worship leaders should choose a setting that preserves reverence, clarity, and congregational participation.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moderate tempo helps the hymn avoid both heaviness and sentimentality.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Why This Hymn Matters Today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Pastoral value for the church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slows worshipers down before the cross in a hurried age.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teaches repentance that is honest but anchored in grace.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joins doctrine and devotion: atonement becomes worship, not merely an idea.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gives congregations language for Communion, confession, evangelistic invitation, and Good Friday reflection.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6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2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987552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Scripture Foundation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731520" y="1207008"/>
            <a:ext cx="438912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3D2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Galatians 2:20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749808" y="1600200"/>
            <a:ext cx="8229600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Son of God loved me and gave himself up for me.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841248" y="2852928"/>
            <a:ext cx="7772400" cy="21488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Isaiah 53:5 - wounded for our transgressions
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27:45-46 - darkness and anguish at the cross
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Peter 2:24 - sins borne on the tree
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F2ECE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5:8 - divine love demonstrated for sinners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68680" y="5532120"/>
            <a:ext cx="786384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9CAB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the cross joins personal faith, substitutionary suffering, repentance, grace, and gratitude.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10" name="Text 7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6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1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2240280"/>
            <a:ext cx="987552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Stanza-by-Stanza Study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822960" y="2999232"/>
            <a:ext cx="2468880" cy="0"/>
          </a:xfrm>
          <a:prstGeom prst="line">
            <a:avLst/>
          </a:prstGeom>
          <a:noFill/>
          <a:ln w="25400">
            <a:solidFill>
              <a:srgbClr val="B1843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3154680"/>
            <a:ext cx="768096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FE3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astonishment to consecrated response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</a:t>
            </a:r>
            <a:endParaRPr lang="en-US" sz="6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5C23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201168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ED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1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475488"/>
            <a:ext cx="89611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Holy Wonder at the Savior’s Suffering</a:t>
            </a:r>
            <a:endParaRPr lang="en-US" sz="1700" dirty="0"/>
          </a:p>
        </p:txBody>
      </p:sp>
      <p:pic>
        <p:nvPicPr>
          <p:cNvPr id="5" name="Image 0" descr="/mnt/data/alas_assets/bg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143000"/>
            <a:ext cx="361188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344168"/>
            <a:ext cx="6400800" cy="4315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opening question invites worshipers to behold the crucified Savior with fresh amazement.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singer is not simply asking what happened, but why such love would be shown to sinners.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recover reverence before the cross before moving too quickly to explanation.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6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5C23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201168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ED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2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475488"/>
            <a:ext cx="89611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Cross Exposes Sin and Reveals Mercy</a:t>
            </a:r>
            <a:endParaRPr lang="en-US" sz="1700" dirty="0"/>
          </a:p>
        </p:txBody>
      </p:sp>
      <p:pic>
        <p:nvPicPr>
          <p:cNvPr id="5" name="Image 0" descr="/mnt/data/alas_assets/bg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143000"/>
            <a:ext cx="361188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344168"/>
            <a:ext cx="6400800" cy="4315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Watts presses the worshiper toward personal recognition of need.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cross shows sin as grave enough to require Christ’s suffering.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 the same time, the cross displays mercy deeper than guilt.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true repentance looks toward grace, not away from it.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6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5C23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201168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ED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3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475488"/>
            <a:ext cx="89611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Darkness, Judgment, and Gospel Gravity</a:t>
            </a:r>
            <a:endParaRPr lang="en-US" sz="1700" dirty="0"/>
          </a:p>
        </p:txBody>
      </p:sp>
      <p:pic>
        <p:nvPicPr>
          <p:cNvPr id="5" name="Image 0" descr="/mnt/data/alas_assets/bg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143000"/>
            <a:ext cx="361188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344168"/>
            <a:ext cx="6400800" cy="4315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hymn’s imagery echoes the darkness surrounding Christ’s crucifixion in the Gospel account.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Creation seems to bear witness to the seriousness of the Passion.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the cross is not decorative; it is the fearful and gracious center of redemption.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6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5C23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201168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ED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4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475488"/>
            <a:ext cx="89611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Repentance Without Self-Payment</a:t>
            </a:r>
            <a:endParaRPr lang="en-US" sz="1700" dirty="0"/>
          </a:p>
        </p:txBody>
      </p:sp>
      <p:pic>
        <p:nvPicPr>
          <p:cNvPr id="5" name="Image 0" descr="/mnt/data/alas_assets/bg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143000"/>
            <a:ext cx="361188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344168"/>
            <a:ext cx="6400800" cy="4315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Tears and sorrow are fitting responses to the cross, but they do not purchase forgiveness.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helps distinguish genuine contrition from despair.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repentance receives grace; it does not compete with grace.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6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5C232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201168"/>
            <a:ext cx="274320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EED3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Stanza 5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475488"/>
            <a:ext cx="896112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Whole Life Offered Back to Christ</a:t>
            </a:r>
            <a:endParaRPr lang="en-US" sz="1700" dirty="0"/>
          </a:p>
        </p:txBody>
      </p:sp>
      <p:pic>
        <p:nvPicPr>
          <p:cNvPr id="5" name="Image 0" descr="/mnt/data/alas_assets/bg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1143000"/>
            <a:ext cx="3611880" cy="43434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344168"/>
            <a:ext cx="6400800" cy="43159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hymn’s final movement turns meditation into devotion.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believer cannot repay the Savior’s love, yet can offer the whole self in worship and obedience.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emphasis: gratitude becomes consecration.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6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Theological Themes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 hymn teaches the church</a:t>
            </a:r>
            <a:endParaRPr lang="en-US" sz="860" dirty="0"/>
          </a:p>
        </p:txBody>
      </p:sp>
      <p:sp>
        <p:nvSpPr>
          <p:cNvPr id="4" name="Shape 2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17320"/>
            <a:ext cx="2194560" cy="384048"/>
          </a:xfrm>
          <a:prstGeom prst="rect">
            <a:avLst/>
          </a:prstGeom>
          <a:solidFill>
            <a:srgbClr val="E7D7C6"/>
          </a:solidFill>
          <a:ln w="12700">
            <a:solidFill>
              <a:srgbClr val="D6C4B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8952" y="1508760"/>
            <a:ext cx="2048256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5C23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Theme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880360" y="1417320"/>
            <a:ext cx="2834640" cy="384048"/>
          </a:xfrm>
          <a:prstGeom prst="rect">
            <a:avLst/>
          </a:prstGeom>
          <a:solidFill>
            <a:srgbClr val="E7D7C6"/>
          </a:solidFill>
          <a:ln w="12700">
            <a:solidFill>
              <a:srgbClr val="D6C4B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953512" y="1508760"/>
            <a:ext cx="2688336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5C23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Scripture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715000" y="1417320"/>
            <a:ext cx="5120640" cy="384048"/>
          </a:xfrm>
          <a:prstGeom prst="rect">
            <a:avLst/>
          </a:prstGeom>
          <a:solidFill>
            <a:srgbClr val="E7D7C6"/>
          </a:solidFill>
          <a:ln w="12700">
            <a:solidFill>
              <a:srgbClr val="D6C4B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88152" y="1508760"/>
            <a:ext cx="4974336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5C232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Teaching Movement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85800" y="1801368"/>
            <a:ext cx="219456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58952" y="1911096"/>
            <a:ext cx="204825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Atonement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2880360" y="1801368"/>
            <a:ext cx="2834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53512" y="1911096"/>
            <a:ext cx="2688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Isaiah 53:5; 1 Peter 2:24</a:t>
            </a:r>
            <a:endParaRPr lang="en-US" sz="1020" dirty="0"/>
          </a:p>
        </p:txBody>
      </p:sp>
      <p:sp>
        <p:nvSpPr>
          <p:cNvPr id="15" name="Shape 13"/>
          <p:cNvSpPr/>
          <p:nvPr/>
        </p:nvSpPr>
        <p:spPr>
          <a:xfrm>
            <a:off x="5715000" y="1801368"/>
            <a:ext cx="5120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788152" y="1911096"/>
            <a:ext cx="4974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Christ bears sin and brings healing.</a:t>
            </a:r>
            <a:endParaRPr lang="en-US" sz="1020" dirty="0"/>
          </a:p>
        </p:txBody>
      </p:sp>
      <p:sp>
        <p:nvSpPr>
          <p:cNvPr id="17" name="Shape 15"/>
          <p:cNvSpPr/>
          <p:nvPr/>
        </p:nvSpPr>
        <p:spPr>
          <a:xfrm>
            <a:off x="685800" y="2459736"/>
            <a:ext cx="219456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8952" y="2569464"/>
            <a:ext cx="204825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Grace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2880360" y="2459736"/>
            <a:ext cx="283464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953512" y="2569464"/>
            <a:ext cx="2688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Romans 5:8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5715000" y="2459736"/>
            <a:ext cx="512064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788152" y="2569464"/>
            <a:ext cx="4974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Love is demonstrated for sinners, not the deserving.</a:t>
            </a:r>
            <a:endParaRPr lang="en-US" sz="1020" dirty="0"/>
          </a:p>
        </p:txBody>
      </p:sp>
      <p:sp>
        <p:nvSpPr>
          <p:cNvPr id="23" name="Shape 21"/>
          <p:cNvSpPr/>
          <p:nvPr/>
        </p:nvSpPr>
        <p:spPr>
          <a:xfrm>
            <a:off x="685800" y="3118104"/>
            <a:ext cx="219456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8952" y="3227832"/>
            <a:ext cx="204825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Repentance</a:t>
            </a:r>
            <a:endParaRPr lang="en-US" sz="1020" dirty="0"/>
          </a:p>
        </p:txBody>
      </p:sp>
      <p:sp>
        <p:nvSpPr>
          <p:cNvPr id="25" name="Shape 23"/>
          <p:cNvSpPr/>
          <p:nvPr/>
        </p:nvSpPr>
        <p:spPr>
          <a:xfrm>
            <a:off x="2880360" y="3118104"/>
            <a:ext cx="2834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953512" y="3227832"/>
            <a:ext cx="2688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Galatians 2:20</a:t>
            </a:r>
            <a:endParaRPr lang="en-US" sz="1020" dirty="0"/>
          </a:p>
        </p:txBody>
      </p:sp>
      <p:sp>
        <p:nvSpPr>
          <p:cNvPr id="27" name="Shape 25"/>
          <p:cNvSpPr/>
          <p:nvPr/>
        </p:nvSpPr>
        <p:spPr>
          <a:xfrm>
            <a:off x="5715000" y="3118104"/>
            <a:ext cx="5120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88152" y="3227832"/>
            <a:ext cx="4974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heart responds personally to the crucified Savior.</a:t>
            </a:r>
            <a:endParaRPr lang="en-US" sz="1020" dirty="0"/>
          </a:p>
        </p:txBody>
      </p:sp>
      <p:sp>
        <p:nvSpPr>
          <p:cNvPr id="29" name="Shape 27"/>
          <p:cNvSpPr/>
          <p:nvPr/>
        </p:nvSpPr>
        <p:spPr>
          <a:xfrm>
            <a:off x="685800" y="3776472"/>
            <a:ext cx="219456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58952" y="3886200"/>
            <a:ext cx="204825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Consecration</a:t>
            </a:r>
            <a:endParaRPr lang="en-US" sz="1020" dirty="0"/>
          </a:p>
        </p:txBody>
      </p:sp>
      <p:sp>
        <p:nvSpPr>
          <p:cNvPr id="31" name="Shape 29"/>
          <p:cNvSpPr/>
          <p:nvPr/>
        </p:nvSpPr>
        <p:spPr>
          <a:xfrm>
            <a:off x="2880360" y="3776472"/>
            <a:ext cx="283464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953512" y="3886200"/>
            <a:ext cx="2688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Peter 2:24</a:t>
            </a:r>
            <a:endParaRPr lang="en-US" sz="1020" dirty="0"/>
          </a:p>
        </p:txBody>
      </p:sp>
      <p:sp>
        <p:nvSpPr>
          <p:cNvPr id="33" name="Shape 31"/>
          <p:cNvSpPr/>
          <p:nvPr/>
        </p:nvSpPr>
        <p:spPr>
          <a:xfrm>
            <a:off x="5715000" y="3776472"/>
            <a:ext cx="5120640" cy="658368"/>
          </a:xfrm>
          <a:prstGeom prst="rect">
            <a:avLst/>
          </a:prstGeom>
          <a:solidFill>
            <a:srgbClr val="F4ECE4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788152" y="3886200"/>
            <a:ext cx="4974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Those redeemed by Christ now live to righteousness.</a:t>
            </a:r>
            <a:endParaRPr lang="en-US" sz="1020" dirty="0"/>
          </a:p>
        </p:txBody>
      </p:sp>
      <p:sp>
        <p:nvSpPr>
          <p:cNvPr id="35" name="Shape 33"/>
          <p:cNvSpPr/>
          <p:nvPr/>
        </p:nvSpPr>
        <p:spPr>
          <a:xfrm>
            <a:off x="685800" y="4434840"/>
            <a:ext cx="219456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758952" y="4544568"/>
            <a:ext cx="204825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Worship</a:t>
            </a:r>
            <a:endParaRPr lang="en-US" sz="1020" dirty="0"/>
          </a:p>
        </p:txBody>
      </p:sp>
      <p:sp>
        <p:nvSpPr>
          <p:cNvPr id="37" name="Shape 35"/>
          <p:cNvSpPr/>
          <p:nvPr/>
        </p:nvSpPr>
        <p:spPr>
          <a:xfrm>
            <a:off x="2880360" y="4434840"/>
            <a:ext cx="2834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953512" y="4544568"/>
            <a:ext cx="2688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Matthew 27:45-46</a:t>
            </a:r>
            <a:endParaRPr lang="en-US" sz="1020" dirty="0"/>
          </a:p>
        </p:txBody>
      </p:sp>
      <p:sp>
        <p:nvSpPr>
          <p:cNvPr id="39" name="Shape 37"/>
          <p:cNvSpPr/>
          <p:nvPr/>
        </p:nvSpPr>
        <p:spPr>
          <a:xfrm>
            <a:off x="5715000" y="4434840"/>
            <a:ext cx="5120640" cy="658368"/>
          </a:xfrm>
          <a:prstGeom prst="rect">
            <a:avLst/>
          </a:prstGeom>
          <a:solidFill>
            <a:srgbClr val="FFFDF8"/>
          </a:solidFill>
          <a:ln w="6350">
            <a:solidFill>
              <a:srgbClr val="DFD0C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5788152" y="4544568"/>
            <a:ext cx="4974336" cy="4937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cross summons reverence, confession, and praise.</a:t>
            </a:r>
            <a:endParaRPr lang="en-US" sz="1020" dirty="0"/>
          </a:p>
        </p:txBody>
      </p:sp>
      <p:sp>
        <p:nvSpPr>
          <p:cNvPr id="41" name="Text 39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42" name="Text 40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6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Literary and Musical Observations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form serves meaning</a:t>
            </a:r>
            <a:endParaRPr lang="en-US" sz="860" dirty="0"/>
          </a:p>
        </p:txBody>
      </p:sp>
      <p:sp>
        <p:nvSpPr>
          <p:cNvPr id="4" name="Shape 2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417320"/>
            <a:ext cx="47548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Textual movement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Begins with a question of astonishment.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Moves through sorrow, recognition, and wonder.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Ends in grateful offering of the whole life.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Uses plain language to carry weighty doctrine.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417320"/>
            <a:ext cx="466344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Musical character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35508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Common meter supports congregational singing.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MARTYRDOM gives a sober and dignified tone.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measured tempo allows the congregation to pray the text.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hymn can be sung reflectively before or after Scripture.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97880" y="1417320"/>
            <a:ext cx="0" cy="4526280"/>
          </a:xfrm>
          <a:prstGeom prst="line">
            <a:avLst/>
          </a:prstGeom>
          <a:noFill/>
          <a:ln w="12700">
            <a:solidFill>
              <a:srgbClr val="D8C8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6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4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Pastoral and Worship Use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Fitting settings for church ministry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Lent and Good Friday services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Communion and confession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Sermons on atonement, grace, and repentance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Evangelistic invitations centered on the cross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Choir meditation or congregational response after the Passion reading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devotion during Holy Week or before the Lord’s Table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6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Teaching Questions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Move from observation to response</a:t>
            </a:r>
            <a:endParaRPr lang="en-US" sz="860" dirty="0"/>
          </a:p>
        </p:txBody>
      </p:sp>
      <p:sp>
        <p:nvSpPr>
          <p:cNvPr id="4" name="Shape 2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417320"/>
            <a:ext cx="47548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group discussion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the hymn ask us to see at the cross?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does Galatians 2:20 make the message personal?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do repentance and gratitude belong together?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do Isaiah 53 and 1 Peter 2 explain Christ’s suffering?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417320"/>
            <a:ext cx="466344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For ministry application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35508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might this hymn serve well in worship?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leaders avoid sentimental treatment of the cross?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it mean to offer the whole life to Christ?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can this hymn comfort the repentant and awaken the careless?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97880" y="1417320"/>
            <a:ext cx="0" cy="4526280"/>
          </a:xfrm>
          <a:prstGeom prst="line">
            <a:avLst/>
          </a:prstGeom>
          <a:noFill/>
          <a:ln w="12700">
            <a:solidFill>
              <a:srgbClr val="D8C8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6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Application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Ways believers can respond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Confess sin honestly in the light of Christ’s mercy.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Receive grace by faith rather than trying to repay it.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the cross shape worship, speech, service, and relationships.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Approach Communion with reverence and assurance.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Offer one concrete act of obedience as gratitude to Christ.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6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Suggested Lesson Flow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30-minute or 60-minute path</a:t>
            </a:r>
            <a:endParaRPr lang="en-US" sz="860" dirty="0"/>
          </a:p>
        </p:txBody>
      </p:sp>
      <p:sp>
        <p:nvSpPr>
          <p:cNvPr id="4" name="Shape 2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77240" y="1417320"/>
            <a:ext cx="475488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30-minute plan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2296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Galatians 2:20 and Romans 5:8.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 brief background on Watts and the hymn.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 the hymn’s movement from wonder to devotion.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two questions and close in prayer.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309360" y="1417320"/>
            <a:ext cx="4663440" cy="29260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60-minute plan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355080" y="1856232"/>
            <a:ext cx="4800600" cy="3977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 with Scripture and quiet reflection.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historical and musical orientation.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Walk through all major stanza movements.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 worship use and pastoral application.
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5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End with a prayer of repentance and gratitude.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97880" y="1417320"/>
            <a:ext cx="0" cy="4526280"/>
          </a:xfrm>
          <a:prstGeom prst="line">
            <a:avLst/>
          </a:prstGeom>
          <a:noFill/>
          <a:ln w="12700">
            <a:solidFill>
              <a:srgbClr val="D8C8B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11" name="Text 9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6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3_dar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2240280"/>
            <a:ext cx="987552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Summary</a:t>
            </a:r>
            <a:endParaRPr lang="en-US" sz="3300" dirty="0"/>
          </a:p>
        </p:txBody>
      </p:sp>
      <p:sp>
        <p:nvSpPr>
          <p:cNvPr id="5" name="Shape 2"/>
          <p:cNvSpPr/>
          <p:nvPr/>
        </p:nvSpPr>
        <p:spPr>
          <a:xfrm>
            <a:off x="822960" y="2999232"/>
            <a:ext cx="2468880" cy="0"/>
          </a:xfrm>
          <a:prstGeom prst="line">
            <a:avLst/>
          </a:prstGeom>
          <a:noFill/>
          <a:ln w="25400">
            <a:solidFill>
              <a:srgbClr val="B18437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3154680"/>
            <a:ext cx="768096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FE3D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cross reveals sin, displays grace, and summons the whole life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8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6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las_assets/bg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0"/>
            <a:ext cx="455371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35240" y="0"/>
            <a:ext cx="4553712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320040"/>
            <a:ext cx="96012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Prayer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713232" y="804672"/>
            <a:ext cx="7772400" cy="2103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860" i="1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pastoral prayer for teaching or worship</a:t>
            </a:r>
            <a:endParaRPr lang="en-US" sz="860" dirty="0"/>
          </a:p>
        </p:txBody>
      </p:sp>
      <p:sp>
        <p:nvSpPr>
          <p:cNvPr id="6" name="Shape 3"/>
          <p:cNvSpPr/>
          <p:nvPr/>
        </p:nvSpPr>
        <p:spPr>
          <a:xfrm>
            <a:off x="685800" y="1097280"/>
            <a:ext cx="1920240" cy="0"/>
          </a:xfrm>
          <a:prstGeom prst="line">
            <a:avLst/>
          </a:prstGeom>
          <a:noFill/>
          <a:ln w="15240">
            <a:solidFill>
              <a:srgbClr val="B18437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1417320"/>
            <a:ext cx="6537960" cy="4526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Crucified and risen Lord, open our eyes to the wonder of your cross.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Bring us to true repentance without despair and to gratitude without pride.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Teach us to receive your saving love by faith and to offer our whole lives in worship.
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pPr indent="0" marL="0">
              <a:buNone/>
            </a:pPr>
            <a:r>
              <a:rPr lang="en-US" sz="18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 your mercy shape our church, our witness, and our obedience. Amen.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9" name="Text 6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6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9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8680" y="1143000"/>
            <a:ext cx="996696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5C2324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Alas! and Did My Savior Bleed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96112" y="1965960"/>
            <a:ext cx="4114800" cy="320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7A3732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Usage Notice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914400" y="2487168"/>
            <a:ext cx="9646920" cy="8229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41D1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© HymnInfo.com. Free for personal, church, classroom, and small-group teaching use. Please do not sell, repost, or redistribute as downloadable files without permission.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14400" y="3886200"/>
            <a:ext cx="777240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F60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11480" y="6510528"/>
            <a:ext cx="731520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Prepared for teaching and small group use - hymninfo.com</a:t>
            </a:r>
            <a:endParaRPr lang="en-US" sz="650" dirty="0"/>
          </a:p>
        </p:txBody>
      </p:sp>
      <p:sp>
        <p:nvSpPr>
          <p:cNvPr id="7" name="Text 5"/>
          <p:cNvSpPr/>
          <p:nvPr/>
        </p:nvSpPr>
        <p:spPr>
          <a:xfrm>
            <a:off x="11475720" y="6510528"/>
            <a:ext cx="274320" cy="16459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algn="r" indent="0" marL="0">
              <a:buNone/>
            </a:pPr>
            <a:r>
              <a:rPr lang="en-US" sz="650" dirty="0">
                <a:solidFill>
                  <a:srgbClr val="B8AAA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HymnInfo.com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Alas! and Did My Savior Bleed Teaching Guide</dc:title>
  <dc:subject>Hymn study resource</dc:subject>
  <dc:creator>HymnInfo.com</dc:creator>
  <cp:lastModifiedBy>HymnInfo.com</cp:lastModifiedBy>
  <cp:revision>1</cp:revision>
  <dcterms:created xsi:type="dcterms:W3CDTF">2026-07-04T03:29:03Z</dcterms:created>
  <dcterms:modified xsi:type="dcterms:W3CDTF">2026-07-04T03:29:03Z</dcterms:modified>
</cp:coreProperties>
</file>