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Rounded Rectangle 3"/>
          <p:cNvSpPr/>
          <p:nvPr/>
        </p:nvSpPr>
        <p:spPr>
          <a:xfrm>
            <a:off x="594360" y="685800"/>
            <a:ext cx="6217920" cy="4572000"/>
          </a:xfrm>
          <a:prstGeom prst="roundRect">
            <a:avLst/>
          </a:prstGeom>
          <a:solidFill>
            <a:srgbClr val="0A16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005840"/>
            <a:ext cx="5669280" cy="1143000"/>
          </a:xfrm>
          <a:prstGeom prst="rect">
            <a:avLst/>
          </a:prstGeom>
          <a:noFill/>
        </p:spPr>
        <p:txBody>
          <a:bodyPr wrap="square">
            <a:normAutofit/>
          </a:bodyPr>
          <a:lstStyle/>
          <a:p>
            <a:pPr algn="l"/>
            <a:r>
              <a:rPr sz="3500" b="1" i="0">
                <a:solidFill>
                  <a:srgbClr val="FFFFFF"/>
                </a:solidFill>
                <a:latin typeface="Aptos"/>
              </a:rPr>
              <a:t>All Praise to Thee, My God, This Night</a:t>
            </a:r>
          </a:p>
        </p:txBody>
      </p:sp>
      <p:sp>
        <p:nvSpPr>
          <p:cNvPr id="6" name="TextBox 5"/>
          <p:cNvSpPr txBox="1"/>
          <p:nvPr/>
        </p:nvSpPr>
        <p:spPr>
          <a:xfrm>
            <a:off x="896112" y="2240280"/>
            <a:ext cx="5394960" cy="292608"/>
          </a:xfrm>
          <a:prstGeom prst="rect">
            <a:avLst/>
          </a:prstGeom>
          <a:noFill/>
        </p:spPr>
        <p:txBody>
          <a:bodyPr wrap="square">
            <a:normAutofit/>
          </a:bodyPr>
          <a:lstStyle/>
          <a:p>
            <a:pPr algn="l"/>
            <a:r>
              <a:rPr sz="1600" b="0" i="1">
                <a:solidFill>
                  <a:srgbClr val="F1D7A5"/>
                </a:solidFill>
                <a:latin typeface="Aptos"/>
              </a:rPr>
              <a:t>An evening hymn of praise, repentance, and trust</a:t>
            </a:r>
          </a:p>
        </p:txBody>
      </p:sp>
      <p:sp>
        <p:nvSpPr>
          <p:cNvPr id="7" name="TextBox 6"/>
          <p:cNvSpPr txBox="1"/>
          <p:nvPr/>
        </p:nvSpPr>
        <p:spPr>
          <a:xfrm>
            <a:off x="896112" y="2880360"/>
            <a:ext cx="5303520" cy="1143000"/>
          </a:xfrm>
          <a:prstGeom prst="rect">
            <a:avLst/>
          </a:prstGeom>
          <a:noFill/>
        </p:spPr>
        <p:txBody>
          <a:bodyPr wrap="square">
            <a:normAutofit/>
          </a:bodyPr>
          <a:lstStyle/>
          <a:p>
            <a:pPr algn="l"/>
            <a:r>
              <a:rPr sz="1600" b="0" i="0">
                <a:solidFill>
                  <a:srgbClr val="F2F2F2"/>
                </a:solidFill>
                <a:latin typeface="Aptos"/>
              </a:rPr>
              <a:t>First line: All praise to thee, my God, this night
Text: Thomas Ken • first known 1692
Tune: TALLIS' CANON / TALLIS' EVENING HYMN
Primary Scripture: Psalm 4:8</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Psalm 121</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The Keeper who does not sleep</a:t>
            </a:r>
          </a:p>
        </p:txBody>
      </p:sp>
      <p:sp>
        <p:nvSpPr>
          <p:cNvPr id="6" name="TextBox 5"/>
          <p:cNvSpPr txBox="1"/>
          <p:nvPr/>
        </p:nvSpPr>
        <p:spPr>
          <a:xfrm>
            <a:off x="914400" y="1417320"/>
            <a:ext cx="10241280" cy="3931920"/>
          </a:xfrm>
          <a:prstGeom prst="rect">
            <a:avLst/>
          </a:prstGeom>
          <a:noFill/>
        </p:spPr>
        <p:txBody>
          <a:bodyPr wrap="square">
            <a:normAutofit/>
          </a:bodyPr>
          <a:lstStyle/>
          <a:p>
            <a:pPr>
              <a:spcAft>
                <a:spcPts val="700"/>
              </a:spcAft>
              <a:defRPr sz="2000">
                <a:solidFill>
                  <a:srgbClr val="FFFFFF"/>
                </a:solidFill>
                <a:latin typeface="Aptos"/>
              </a:defRPr>
            </a:pPr>
            <a:r>
              <a:t>Human strength is limited; God’s watchful care is not.</a:t>
            </a:r>
          </a:p>
          <a:p>
            <a:pPr>
              <a:spcAft>
                <a:spcPts val="700"/>
              </a:spcAft>
              <a:defRPr sz="2000">
                <a:solidFill>
                  <a:srgbClr val="FFFFFF"/>
                </a:solidFill>
                <a:latin typeface="Aptos"/>
              </a:defRPr>
            </a:pPr>
            <a:r>
              <a:t>The hymn’s nighttime petitions rest on the truth that the Lord keeps his people continually.</a:t>
            </a:r>
          </a:p>
          <a:p>
            <a:pPr>
              <a:spcAft>
                <a:spcPts val="700"/>
              </a:spcAft>
              <a:defRPr sz="2000">
                <a:solidFill>
                  <a:srgbClr val="FFFFFF"/>
                </a:solidFill>
                <a:latin typeface="Aptos"/>
              </a:defRPr>
            </a:pPr>
            <a:r>
              <a:t>Evening prayer is not denial of danger but trust in God’s faithful presence.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914400" y="1691640"/>
            <a:ext cx="10332720" cy="731520"/>
          </a:xfrm>
          <a:prstGeom prst="rect">
            <a:avLst/>
          </a:prstGeom>
          <a:noFill/>
        </p:spPr>
        <p:txBody>
          <a:bodyPr wrap="square">
            <a:normAutofit/>
          </a:bodyPr>
          <a:lstStyle/>
          <a:p>
            <a:pPr algn="ctr"/>
            <a:r>
              <a:rPr sz="3600" b="1" i="0">
                <a:solidFill>
                  <a:srgbClr val="FFFFFF"/>
                </a:solidFill>
                <a:latin typeface="Aptos"/>
              </a:rPr>
              <a:t>Stanza Movement</a:t>
            </a:r>
          </a:p>
        </p:txBody>
      </p:sp>
      <p:sp>
        <p:nvSpPr>
          <p:cNvPr id="5" name="TextBox 4"/>
          <p:cNvSpPr txBox="1"/>
          <p:nvPr/>
        </p:nvSpPr>
        <p:spPr>
          <a:xfrm>
            <a:off x="1463040" y="2788920"/>
            <a:ext cx="9326880" cy="731520"/>
          </a:xfrm>
          <a:prstGeom prst="rect">
            <a:avLst/>
          </a:prstGeom>
          <a:noFill/>
        </p:spPr>
        <p:txBody>
          <a:bodyPr wrap="square">
            <a:normAutofit/>
          </a:bodyPr>
          <a:lstStyle/>
          <a:p>
            <a:pPr algn="ctr"/>
            <a:r>
              <a:rPr sz="2600" b="0" i="0">
                <a:solidFill>
                  <a:srgbClr val="F0D7A5"/>
                </a:solidFill>
                <a:latin typeface="Aptos"/>
              </a:rPr>
              <a:t>Thanksgiving • Repentance • Protection • Doxology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Thanksgiving</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public-facing stanza study in original prose</a:t>
            </a:r>
          </a:p>
        </p:txBody>
      </p:sp>
      <p:sp>
        <p:nvSpPr>
          <p:cNvPr id="6" name="TextBox 5"/>
          <p:cNvSpPr txBox="1"/>
          <p:nvPr/>
        </p:nvSpPr>
        <p:spPr>
          <a:xfrm>
            <a:off x="1143000" y="1920240"/>
            <a:ext cx="9966960" cy="2011680"/>
          </a:xfrm>
          <a:prstGeom prst="rect">
            <a:avLst/>
          </a:prstGeom>
          <a:noFill/>
        </p:spPr>
        <p:txBody>
          <a:bodyPr wrap="square">
            <a:normAutofit/>
          </a:bodyPr>
          <a:lstStyle/>
          <a:p>
            <a:pPr algn="ctr"/>
            <a:r>
              <a:rPr sz="2600" b="0" i="0">
                <a:solidFill>
                  <a:srgbClr val="FFFFFF"/>
                </a:solidFill>
                <a:latin typeface="Aptos"/>
              </a:rPr>
              <a:t>The hymn begins by praising God for mercies received throughout the day. It trains believers to remember the day through providence rather than anxiety.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Repentance</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public-facing stanza study in original prose</a:t>
            </a:r>
          </a:p>
        </p:txBody>
      </p:sp>
      <p:sp>
        <p:nvSpPr>
          <p:cNvPr id="6" name="TextBox 5"/>
          <p:cNvSpPr txBox="1"/>
          <p:nvPr/>
        </p:nvSpPr>
        <p:spPr>
          <a:xfrm>
            <a:off x="1143000" y="1920240"/>
            <a:ext cx="9966960" cy="2011680"/>
          </a:xfrm>
          <a:prstGeom prst="rect">
            <a:avLst/>
          </a:prstGeom>
          <a:noFill/>
        </p:spPr>
        <p:txBody>
          <a:bodyPr wrap="square">
            <a:normAutofit/>
          </a:bodyPr>
          <a:lstStyle/>
          <a:p>
            <a:pPr algn="ctr"/>
            <a:r>
              <a:rPr sz="2600" b="0" i="0">
                <a:solidFill>
                  <a:srgbClr val="FFFFFF"/>
                </a:solidFill>
                <a:latin typeface="Aptos"/>
              </a:rPr>
              <a:t>Evening prayer includes honest review. The believer can confess failure because God’s mercy is greater than the sins of the day.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Protection</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public-facing stanza study in original prose</a:t>
            </a:r>
          </a:p>
        </p:txBody>
      </p:sp>
      <p:sp>
        <p:nvSpPr>
          <p:cNvPr id="6" name="TextBox 5"/>
          <p:cNvSpPr txBox="1"/>
          <p:nvPr/>
        </p:nvSpPr>
        <p:spPr>
          <a:xfrm>
            <a:off x="1143000" y="1920240"/>
            <a:ext cx="9966960" cy="2011680"/>
          </a:xfrm>
          <a:prstGeom prst="rect">
            <a:avLst/>
          </a:prstGeom>
          <a:noFill/>
        </p:spPr>
        <p:txBody>
          <a:bodyPr wrap="square">
            <a:normAutofit/>
          </a:bodyPr>
          <a:lstStyle/>
          <a:p>
            <a:pPr algn="ctr"/>
            <a:r>
              <a:rPr sz="2600" b="0" i="0">
                <a:solidFill>
                  <a:srgbClr val="FFFFFF"/>
                </a:solidFill>
                <a:latin typeface="Aptos"/>
              </a:rPr>
              <a:t>The hymn asks God to guard the believer through the night against danger, temptation, fear, and evil.</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Doxology</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public-facing stanza study in original prose</a:t>
            </a:r>
          </a:p>
        </p:txBody>
      </p:sp>
      <p:sp>
        <p:nvSpPr>
          <p:cNvPr id="6" name="TextBox 5"/>
          <p:cNvSpPr txBox="1"/>
          <p:nvPr/>
        </p:nvSpPr>
        <p:spPr>
          <a:xfrm>
            <a:off x="1143000" y="1920240"/>
            <a:ext cx="9966960" cy="2011680"/>
          </a:xfrm>
          <a:prstGeom prst="rect">
            <a:avLst/>
          </a:prstGeom>
          <a:noFill/>
        </p:spPr>
        <p:txBody>
          <a:bodyPr wrap="square">
            <a:normAutofit/>
          </a:bodyPr>
          <a:lstStyle/>
          <a:p>
            <a:pPr algn="ctr"/>
            <a:r>
              <a:rPr sz="2600" b="0" i="0">
                <a:solidFill>
                  <a:srgbClr val="FFFFFF"/>
                </a:solidFill>
                <a:latin typeface="Aptos"/>
              </a:rPr>
              <a:t>The closing praise lifts private devotion into the worship of Father, Son, and Holy Spirit.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Theological Themes</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What the hymn teaches</a:t>
            </a:r>
          </a:p>
        </p:txBody>
      </p:sp>
      <p:sp>
        <p:nvSpPr>
          <p:cNvPr id="6" name="TextBox 5"/>
          <p:cNvSpPr txBox="1"/>
          <p:nvPr/>
        </p:nvSpPr>
        <p:spPr>
          <a:xfrm>
            <a:off x="868680" y="1325880"/>
            <a:ext cx="10607040" cy="4297680"/>
          </a:xfrm>
          <a:prstGeom prst="rect">
            <a:avLst/>
          </a:prstGeom>
          <a:noFill/>
        </p:spPr>
        <p:txBody>
          <a:bodyPr wrap="square">
            <a:normAutofit/>
          </a:bodyPr>
          <a:lstStyle/>
          <a:p>
            <a:pPr>
              <a:spcAft>
                <a:spcPts val="700"/>
              </a:spcAft>
              <a:defRPr sz="1900">
                <a:solidFill>
                  <a:srgbClr val="FFFFFF"/>
                </a:solidFill>
                <a:latin typeface="Aptos"/>
              </a:defRPr>
            </a:pPr>
            <a:r>
              <a:t>Providence: every day and night are held in God’s care.</a:t>
            </a:r>
          </a:p>
          <a:p>
            <a:pPr>
              <a:spcAft>
                <a:spcPts val="700"/>
              </a:spcAft>
              <a:defRPr sz="1900">
                <a:solidFill>
                  <a:srgbClr val="FFFFFF"/>
                </a:solidFill>
                <a:latin typeface="Aptos"/>
              </a:defRPr>
            </a:pPr>
            <a:r>
              <a:t>Repentance: the day ends with honest confession and renewed grace.</a:t>
            </a:r>
          </a:p>
          <a:p>
            <a:pPr>
              <a:spcAft>
                <a:spcPts val="700"/>
              </a:spcAft>
              <a:defRPr sz="1900">
                <a:solidFill>
                  <a:srgbClr val="FFFFFF"/>
                </a:solidFill>
                <a:latin typeface="Aptos"/>
              </a:defRPr>
            </a:pPr>
            <a:r>
              <a:t>Assurance: the believer can rest because God remains awake and faithful.</a:t>
            </a:r>
          </a:p>
          <a:p>
            <a:pPr>
              <a:spcAft>
                <a:spcPts val="700"/>
              </a:spcAft>
              <a:defRPr sz="1900">
                <a:solidFill>
                  <a:srgbClr val="FFFFFF"/>
                </a:solidFill>
                <a:latin typeface="Aptos"/>
              </a:defRPr>
            </a:pPr>
            <a:r>
              <a:t>Praise: personal devotion culminates in doxology.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Literary and Musical Observations</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Gentle structure, serious devotion</a:t>
            </a:r>
          </a:p>
        </p:txBody>
      </p:sp>
      <p:sp>
        <p:nvSpPr>
          <p:cNvPr id="6" name="TextBox 5"/>
          <p:cNvSpPr txBox="1"/>
          <p:nvPr/>
        </p:nvSpPr>
        <p:spPr>
          <a:xfrm>
            <a:off x="868680" y="1325880"/>
            <a:ext cx="10607040" cy="4297680"/>
          </a:xfrm>
          <a:prstGeom prst="rect">
            <a:avLst/>
          </a:prstGeom>
          <a:noFill/>
        </p:spPr>
        <p:txBody>
          <a:bodyPr wrap="square">
            <a:normAutofit/>
          </a:bodyPr>
          <a:lstStyle/>
          <a:p>
            <a:pPr>
              <a:spcAft>
                <a:spcPts val="700"/>
              </a:spcAft>
              <a:defRPr sz="1800">
                <a:solidFill>
                  <a:srgbClr val="FFFFFF"/>
                </a:solidFill>
                <a:latin typeface="Aptos"/>
              </a:defRPr>
            </a:pPr>
            <a:r>
              <a:t>The text moves from memory of the day to prayer for the night.</a:t>
            </a:r>
          </a:p>
          <a:p>
            <a:pPr>
              <a:spcAft>
                <a:spcPts val="700"/>
              </a:spcAft>
              <a:defRPr sz="1800">
                <a:solidFill>
                  <a:srgbClr val="FFFFFF"/>
                </a:solidFill>
                <a:latin typeface="Aptos"/>
              </a:defRPr>
            </a:pPr>
            <a:r>
              <a:t>Its language is simple enough for daily devotion and strong enough for corporate worship.</a:t>
            </a:r>
          </a:p>
          <a:p>
            <a:pPr>
              <a:spcAft>
                <a:spcPts val="700"/>
              </a:spcAft>
              <a:defRPr sz="1800">
                <a:solidFill>
                  <a:srgbClr val="FFFFFF"/>
                </a:solidFill>
                <a:latin typeface="Aptos"/>
              </a:defRPr>
            </a:pPr>
            <a:r>
              <a:t>TALLIS’ CANON supports quiet reverence and can also be sung in a round.</a:t>
            </a:r>
          </a:p>
          <a:p>
            <a:pPr>
              <a:spcAft>
                <a:spcPts val="700"/>
              </a:spcAft>
              <a:defRPr sz="1800">
                <a:solidFill>
                  <a:srgbClr val="FFFFFF"/>
                </a:solidFill>
                <a:latin typeface="Aptos"/>
              </a:defRPr>
            </a:pPr>
            <a:r>
              <a:t>A moderate tempo preserves the hymn’s prayerful character.</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Pastoral and Worship Use</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Where this hymn serves the church</a:t>
            </a:r>
          </a:p>
        </p:txBody>
      </p:sp>
      <p:sp>
        <p:nvSpPr>
          <p:cNvPr id="6" name="TextBox 5"/>
          <p:cNvSpPr txBox="1"/>
          <p:nvPr/>
        </p:nvSpPr>
        <p:spPr>
          <a:xfrm>
            <a:off x="914400" y="1371600"/>
            <a:ext cx="10241280" cy="4297680"/>
          </a:xfrm>
          <a:prstGeom prst="rect">
            <a:avLst/>
          </a:prstGeom>
          <a:noFill/>
        </p:spPr>
        <p:txBody>
          <a:bodyPr wrap="square">
            <a:normAutofit/>
          </a:bodyPr>
          <a:lstStyle/>
          <a:p>
            <a:pPr>
              <a:spcAft>
                <a:spcPts val="700"/>
              </a:spcAft>
              <a:defRPr sz="2000">
                <a:solidFill>
                  <a:srgbClr val="FFFFFF"/>
                </a:solidFill>
                <a:latin typeface="Aptos"/>
              </a:defRPr>
            </a:pPr>
            <a:r>
              <a:t>Evening prayer, compline, and devotional gatherings.</a:t>
            </a:r>
          </a:p>
          <a:p>
            <a:pPr>
              <a:spcAft>
                <a:spcPts val="700"/>
              </a:spcAft>
              <a:defRPr sz="2000">
                <a:solidFill>
                  <a:srgbClr val="FFFFFF"/>
                </a:solidFill>
                <a:latin typeface="Aptos"/>
              </a:defRPr>
            </a:pPr>
            <a:r>
              <a:t>Family worship and school chapel settings.</a:t>
            </a:r>
          </a:p>
          <a:p>
            <a:pPr>
              <a:spcAft>
                <a:spcPts val="700"/>
              </a:spcAft>
              <a:defRPr sz="2000">
                <a:solidFill>
                  <a:srgbClr val="FFFFFF"/>
                </a:solidFill>
                <a:latin typeface="Aptos"/>
              </a:defRPr>
            </a:pPr>
            <a:r>
              <a:t>Services emphasizing gratitude, repentance, protection, or trust.</a:t>
            </a:r>
          </a:p>
          <a:p>
            <a:pPr>
              <a:spcAft>
                <a:spcPts val="700"/>
              </a:spcAft>
              <a:defRPr sz="2000">
                <a:solidFill>
                  <a:srgbClr val="FFFFFF"/>
                </a:solidFill>
                <a:latin typeface="Aptos"/>
              </a:defRPr>
            </a:pPr>
            <a:r>
              <a:t>Choir rehearsal as a canon or reflective congregational hymn.</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Teaching Questions</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For class or small group discussion</a:t>
            </a:r>
          </a:p>
        </p:txBody>
      </p:sp>
      <p:sp>
        <p:nvSpPr>
          <p:cNvPr id="6" name="TextBox 5"/>
          <p:cNvSpPr txBox="1"/>
          <p:nvPr/>
        </p:nvSpPr>
        <p:spPr>
          <a:xfrm>
            <a:off x="868680" y="1280160"/>
            <a:ext cx="10607040" cy="4480560"/>
          </a:xfrm>
          <a:prstGeom prst="rect">
            <a:avLst/>
          </a:prstGeom>
          <a:noFill/>
        </p:spPr>
        <p:txBody>
          <a:bodyPr wrap="square">
            <a:normAutofit/>
          </a:bodyPr>
          <a:lstStyle/>
          <a:p>
            <a:pPr>
              <a:spcAft>
                <a:spcPts val="700"/>
              </a:spcAft>
              <a:defRPr sz="1900">
                <a:solidFill>
                  <a:srgbClr val="FFFFFF"/>
                </a:solidFill>
                <a:latin typeface="Aptos"/>
              </a:defRPr>
            </a:pPr>
            <a:r>
              <a:t>How does gratitude change the way we remember a difficult day?</a:t>
            </a:r>
          </a:p>
          <a:p>
            <a:pPr>
              <a:spcAft>
                <a:spcPts val="700"/>
              </a:spcAft>
              <a:defRPr sz="1900">
                <a:solidFill>
                  <a:srgbClr val="FFFFFF"/>
                </a:solidFill>
                <a:latin typeface="Aptos"/>
              </a:defRPr>
            </a:pPr>
            <a:r>
              <a:t>Why does evening prayer need both repentance and assurance?</a:t>
            </a:r>
          </a:p>
          <a:p>
            <a:pPr>
              <a:spcAft>
                <a:spcPts val="700"/>
              </a:spcAft>
              <a:defRPr sz="1900">
                <a:solidFill>
                  <a:srgbClr val="FFFFFF"/>
                </a:solidFill>
                <a:latin typeface="Aptos"/>
              </a:defRPr>
            </a:pPr>
            <a:r>
              <a:t>What does Psalm 121 teach us about rest?</a:t>
            </a:r>
          </a:p>
          <a:p>
            <a:pPr>
              <a:spcAft>
                <a:spcPts val="700"/>
              </a:spcAft>
              <a:defRPr sz="1900">
                <a:solidFill>
                  <a:srgbClr val="FFFFFF"/>
                </a:solidFill>
                <a:latin typeface="Aptos"/>
              </a:defRPr>
            </a:pPr>
            <a:r>
              <a:t>How does the doxology connect private prayer to the worship of the church?</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Teaching Aim</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What learners should understand, feel, and practice</a:t>
            </a:r>
          </a:p>
        </p:txBody>
      </p:sp>
      <p:sp>
        <p:nvSpPr>
          <p:cNvPr id="6" name="Rounded Rectangle 5"/>
          <p:cNvSpPr/>
          <p:nvPr/>
        </p:nvSpPr>
        <p:spPr>
          <a:xfrm>
            <a:off x="731520" y="1508760"/>
            <a:ext cx="10698480" cy="4206240"/>
          </a:xfrm>
          <a:prstGeom prst="roundRect">
            <a:avLst/>
          </a:prstGeom>
          <a:solidFill>
            <a:srgbClr val="0A16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783080"/>
            <a:ext cx="10058400" cy="3291840"/>
          </a:xfrm>
          <a:prstGeom prst="rect">
            <a:avLst/>
          </a:prstGeom>
          <a:noFill/>
        </p:spPr>
        <p:txBody>
          <a:bodyPr wrap="square">
            <a:normAutofit/>
          </a:bodyPr>
          <a:lstStyle/>
          <a:p>
            <a:pPr>
              <a:spcAft>
                <a:spcPts val="700"/>
              </a:spcAft>
              <a:defRPr sz="2300">
                <a:solidFill>
                  <a:srgbClr val="FFFFFF"/>
                </a:solidFill>
                <a:latin typeface="Aptos"/>
              </a:defRPr>
            </a:pPr>
            <a:r>
              <a:t>Understand the hymn as a pattern for ending the day before God.</a:t>
            </a:r>
          </a:p>
          <a:p>
            <a:pPr>
              <a:spcAft>
                <a:spcPts val="700"/>
              </a:spcAft>
              <a:defRPr sz="2300">
                <a:solidFill>
                  <a:srgbClr val="FFFFFF"/>
                </a:solidFill>
                <a:latin typeface="Aptos"/>
              </a:defRPr>
            </a:pPr>
            <a:r>
              <a:t>Feel the comfort of God’s protecting care through the night.</a:t>
            </a:r>
          </a:p>
          <a:p>
            <a:pPr>
              <a:spcAft>
                <a:spcPts val="700"/>
              </a:spcAft>
              <a:defRPr sz="2300">
                <a:solidFill>
                  <a:srgbClr val="FFFFFF"/>
                </a:solidFill>
                <a:latin typeface="Aptos"/>
              </a:defRPr>
            </a:pPr>
            <a:r>
              <a:t>Practice gratitude, repentance, trust, and praise as daily devotion.</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Application</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simple evening prayer pattern</a:t>
            </a:r>
          </a:p>
        </p:txBody>
      </p:sp>
      <p:sp>
        <p:nvSpPr>
          <p:cNvPr id="6" name="TextBox 5"/>
          <p:cNvSpPr txBox="1"/>
          <p:nvPr/>
        </p:nvSpPr>
        <p:spPr>
          <a:xfrm>
            <a:off x="914400" y="1417320"/>
            <a:ext cx="10241280" cy="4206240"/>
          </a:xfrm>
          <a:prstGeom prst="rect">
            <a:avLst/>
          </a:prstGeom>
          <a:noFill/>
        </p:spPr>
        <p:txBody>
          <a:bodyPr wrap="square">
            <a:normAutofit/>
          </a:bodyPr>
          <a:lstStyle/>
          <a:p>
            <a:pPr>
              <a:spcAft>
                <a:spcPts val="700"/>
              </a:spcAft>
              <a:defRPr sz="2200">
                <a:solidFill>
                  <a:srgbClr val="FFFFFF"/>
                </a:solidFill>
                <a:latin typeface="Aptos"/>
              </a:defRPr>
            </a:pPr>
            <a:r>
              <a:t>Name one mercy received today.</a:t>
            </a:r>
          </a:p>
          <a:p>
            <a:pPr>
              <a:spcAft>
                <a:spcPts val="700"/>
              </a:spcAft>
              <a:defRPr sz="2200">
                <a:solidFill>
                  <a:srgbClr val="FFFFFF"/>
                </a:solidFill>
                <a:latin typeface="Aptos"/>
              </a:defRPr>
            </a:pPr>
            <a:r>
              <a:t>Confess one sin, failure, or anxious burden honestly before God.</a:t>
            </a:r>
          </a:p>
          <a:p>
            <a:pPr>
              <a:spcAft>
                <a:spcPts val="700"/>
              </a:spcAft>
              <a:defRPr sz="2200">
                <a:solidFill>
                  <a:srgbClr val="FFFFFF"/>
                </a:solidFill>
                <a:latin typeface="Aptos"/>
              </a:defRPr>
            </a:pPr>
            <a:r>
              <a:t>Entrust one person or concern to God’s keeping care.</a:t>
            </a:r>
          </a:p>
          <a:p>
            <a:pPr>
              <a:spcAft>
                <a:spcPts val="700"/>
              </a:spcAft>
              <a:defRPr sz="2200">
                <a:solidFill>
                  <a:srgbClr val="FFFFFF"/>
                </a:solidFill>
                <a:latin typeface="Aptos"/>
              </a:defRPr>
            </a:pPr>
            <a:r>
              <a:t>Close with praise: all blessings flow from God.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Suggested Lesson Flow</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Two practical teaching plans</a:t>
            </a:r>
          </a:p>
        </p:txBody>
      </p:sp>
      <p:sp>
        <p:nvSpPr>
          <p:cNvPr id="6" name="TextBox 5"/>
          <p:cNvSpPr txBox="1"/>
          <p:nvPr/>
        </p:nvSpPr>
        <p:spPr>
          <a:xfrm>
            <a:off x="914400" y="1417320"/>
            <a:ext cx="4937760" cy="411480"/>
          </a:xfrm>
          <a:prstGeom prst="rect">
            <a:avLst/>
          </a:prstGeom>
          <a:noFill/>
        </p:spPr>
        <p:txBody>
          <a:bodyPr wrap="square">
            <a:normAutofit/>
          </a:bodyPr>
          <a:lstStyle/>
          <a:p>
            <a:pPr algn="l"/>
            <a:r>
              <a:rPr sz="2200" b="1" i="0">
                <a:solidFill>
                  <a:srgbClr val="F4D38A"/>
                </a:solidFill>
                <a:latin typeface="Aptos"/>
              </a:rPr>
              <a:t>30-Minute Plan</a:t>
            </a:r>
          </a:p>
        </p:txBody>
      </p:sp>
      <p:sp>
        <p:nvSpPr>
          <p:cNvPr id="7" name="TextBox 6"/>
          <p:cNvSpPr txBox="1"/>
          <p:nvPr/>
        </p:nvSpPr>
        <p:spPr>
          <a:xfrm>
            <a:off x="914400" y="1920240"/>
            <a:ext cx="4937760" cy="2377440"/>
          </a:xfrm>
          <a:prstGeom prst="rect">
            <a:avLst/>
          </a:prstGeom>
          <a:noFill/>
        </p:spPr>
        <p:txBody>
          <a:bodyPr wrap="square">
            <a:normAutofit/>
          </a:bodyPr>
          <a:lstStyle/>
          <a:p>
            <a:pPr>
              <a:spcAft>
                <a:spcPts val="700"/>
              </a:spcAft>
              <a:defRPr sz="1500">
                <a:solidFill>
                  <a:srgbClr val="FFFFFF"/>
                </a:solidFill>
                <a:latin typeface="Aptos"/>
              </a:defRPr>
            </a:pPr>
            <a:r>
              <a:t>Read Psalm 4:8</a:t>
            </a:r>
          </a:p>
          <a:p>
            <a:pPr>
              <a:spcAft>
                <a:spcPts val="700"/>
              </a:spcAft>
              <a:defRPr sz="1500">
                <a:solidFill>
                  <a:srgbClr val="FFFFFF"/>
                </a:solidFill>
                <a:latin typeface="Aptos"/>
              </a:defRPr>
            </a:pPr>
            <a:r>
              <a:t>Introduce Ken and Tallis</a:t>
            </a:r>
          </a:p>
          <a:p>
            <a:pPr>
              <a:spcAft>
                <a:spcPts val="700"/>
              </a:spcAft>
              <a:defRPr sz="1500">
                <a:solidFill>
                  <a:srgbClr val="FFFFFF"/>
                </a:solidFill>
                <a:latin typeface="Aptos"/>
              </a:defRPr>
            </a:pPr>
            <a:r>
              <a:t>Study the hymn’s four movements</a:t>
            </a:r>
          </a:p>
          <a:p>
            <a:pPr>
              <a:spcAft>
                <a:spcPts val="700"/>
              </a:spcAft>
              <a:defRPr sz="1500">
                <a:solidFill>
                  <a:srgbClr val="FFFFFF"/>
                </a:solidFill>
                <a:latin typeface="Aptos"/>
              </a:defRPr>
            </a:pPr>
            <a:r>
              <a:t>Pray the evening prayer pattern</a:t>
            </a:r>
          </a:p>
        </p:txBody>
      </p:sp>
      <p:sp>
        <p:nvSpPr>
          <p:cNvPr id="8" name="TextBox 7"/>
          <p:cNvSpPr txBox="1"/>
          <p:nvPr/>
        </p:nvSpPr>
        <p:spPr>
          <a:xfrm>
            <a:off x="6400800" y="1417320"/>
            <a:ext cx="4937760" cy="411480"/>
          </a:xfrm>
          <a:prstGeom prst="rect">
            <a:avLst/>
          </a:prstGeom>
          <a:noFill/>
        </p:spPr>
        <p:txBody>
          <a:bodyPr wrap="square">
            <a:normAutofit/>
          </a:bodyPr>
          <a:lstStyle/>
          <a:p>
            <a:pPr algn="l"/>
            <a:r>
              <a:rPr sz="2200" b="1" i="0">
                <a:solidFill>
                  <a:srgbClr val="F4D38A"/>
                </a:solidFill>
                <a:latin typeface="Aptos"/>
              </a:rPr>
              <a:t>60-Minute Plan</a:t>
            </a:r>
          </a:p>
        </p:txBody>
      </p:sp>
      <p:sp>
        <p:nvSpPr>
          <p:cNvPr id="9" name="TextBox 8"/>
          <p:cNvSpPr txBox="1"/>
          <p:nvPr/>
        </p:nvSpPr>
        <p:spPr>
          <a:xfrm>
            <a:off x="6400800" y="1920240"/>
            <a:ext cx="4937760" cy="2834640"/>
          </a:xfrm>
          <a:prstGeom prst="rect">
            <a:avLst/>
          </a:prstGeom>
          <a:noFill/>
        </p:spPr>
        <p:txBody>
          <a:bodyPr wrap="square">
            <a:normAutofit/>
          </a:bodyPr>
          <a:lstStyle/>
          <a:p>
            <a:pPr>
              <a:spcAft>
                <a:spcPts val="700"/>
              </a:spcAft>
              <a:defRPr sz="1500">
                <a:solidFill>
                  <a:srgbClr val="FFFFFF"/>
                </a:solidFill>
                <a:latin typeface="Aptos"/>
              </a:defRPr>
            </a:pPr>
            <a:r>
              <a:t>Read Psalm 4, 121, and 134</a:t>
            </a:r>
          </a:p>
          <a:p>
            <a:pPr>
              <a:spcAft>
                <a:spcPts val="700"/>
              </a:spcAft>
              <a:defRPr sz="1500">
                <a:solidFill>
                  <a:srgbClr val="FFFFFF"/>
                </a:solidFill>
                <a:latin typeface="Aptos"/>
              </a:defRPr>
            </a:pPr>
            <a:r>
              <a:t>Explore historical background</a:t>
            </a:r>
          </a:p>
          <a:p>
            <a:pPr>
              <a:spcAft>
                <a:spcPts val="700"/>
              </a:spcAft>
              <a:defRPr sz="1500">
                <a:solidFill>
                  <a:srgbClr val="FFFFFF"/>
                </a:solidFill>
                <a:latin typeface="Aptos"/>
              </a:defRPr>
            </a:pPr>
            <a:r>
              <a:t>Discuss each stanza movement</a:t>
            </a:r>
          </a:p>
          <a:p>
            <a:pPr>
              <a:spcAft>
                <a:spcPts val="700"/>
              </a:spcAft>
              <a:defRPr sz="1500">
                <a:solidFill>
                  <a:srgbClr val="FFFFFF"/>
                </a:solidFill>
                <a:latin typeface="Aptos"/>
              </a:defRPr>
            </a:pPr>
            <a:r>
              <a:t>Sing or listen prayerfully</a:t>
            </a:r>
          </a:p>
          <a:p>
            <a:pPr>
              <a:spcAft>
                <a:spcPts val="700"/>
              </a:spcAft>
              <a:defRPr sz="1500">
                <a:solidFill>
                  <a:srgbClr val="FFFFFF"/>
                </a:solidFill>
                <a:latin typeface="Aptos"/>
              </a:defRPr>
            </a:pPr>
            <a:r>
              <a:t>Plan a weekly evening devotion</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Closing Summary and Prayer</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Resting under God’s faithful care</a:t>
            </a:r>
          </a:p>
        </p:txBody>
      </p:sp>
      <p:sp>
        <p:nvSpPr>
          <p:cNvPr id="6" name="TextBox 5"/>
          <p:cNvSpPr txBox="1"/>
          <p:nvPr/>
        </p:nvSpPr>
        <p:spPr>
          <a:xfrm>
            <a:off x="914400" y="1417320"/>
            <a:ext cx="10241280" cy="1005840"/>
          </a:xfrm>
          <a:prstGeom prst="rect">
            <a:avLst/>
          </a:prstGeom>
          <a:noFill/>
        </p:spPr>
        <p:txBody>
          <a:bodyPr wrap="square">
            <a:normAutofit/>
          </a:bodyPr>
          <a:lstStyle/>
          <a:p>
            <a:pPr algn="ctr"/>
            <a:r>
              <a:rPr sz="2600" b="1" i="0">
                <a:solidFill>
                  <a:srgbClr val="FFFFFF"/>
                </a:solidFill>
                <a:latin typeface="Aptos"/>
              </a:rPr>
              <a:t>The hymn teaches believers to end the day with thanksgiving, confession, trust, and praise.</a:t>
            </a:r>
          </a:p>
        </p:txBody>
      </p:sp>
      <p:sp>
        <p:nvSpPr>
          <p:cNvPr id="7" name="TextBox 6"/>
          <p:cNvSpPr txBox="1"/>
          <p:nvPr/>
        </p:nvSpPr>
        <p:spPr>
          <a:xfrm>
            <a:off x="1097280" y="2743200"/>
            <a:ext cx="9966960" cy="1554480"/>
          </a:xfrm>
          <a:prstGeom prst="rect">
            <a:avLst/>
          </a:prstGeom>
          <a:noFill/>
        </p:spPr>
        <p:txBody>
          <a:bodyPr wrap="square">
            <a:normAutofit/>
          </a:bodyPr>
          <a:lstStyle/>
          <a:p>
            <a:pPr algn="ctr"/>
            <a:r>
              <a:rPr sz="2100" b="0" i="0">
                <a:solidFill>
                  <a:srgbClr val="F5E6C8"/>
                </a:solidFill>
                <a:latin typeface="Aptos"/>
              </a:rPr>
              <a:t>Lord, keeper of your people, receive our praise for today’s mercies. Forgive our sins, quiet our fears, and guard us through the night. Teach us to rest in your faithful care and rise again to glorify you. Amen.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1005840" y="1280160"/>
            <a:ext cx="10149840" cy="640080"/>
          </a:xfrm>
          <a:prstGeom prst="rect">
            <a:avLst/>
          </a:prstGeom>
          <a:noFill/>
        </p:spPr>
        <p:txBody>
          <a:bodyPr wrap="square">
            <a:normAutofit/>
          </a:bodyPr>
          <a:lstStyle/>
          <a:p>
            <a:pPr algn="ctr"/>
            <a:r>
              <a:rPr sz="3000" b="1" i="0">
                <a:solidFill>
                  <a:srgbClr val="FFFFFF"/>
                </a:solidFill>
                <a:latin typeface="Aptos"/>
              </a:rPr>
              <a:t>Usage Notice</a:t>
            </a:r>
          </a:p>
        </p:txBody>
      </p:sp>
      <p:sp>
        <p:nvSpPr>
          <p:cNvPr id="5" name="TextBox 4"/>
          <p:cNvSpPr txBox="1"/>
          <p:nvPr/>
        </p:nvSpPr>
        <p:spPr>
          <a:xfrm>
            <a:off x="1371600" y="2377440"/>
            <a:ext cx="9418320" cy="1005840"/>
          </a:xfrm>
          <a:prstGeom prst="rect">
            <a:avLst/>
          </a:prstGeom>
          <a:noFill/>
        </p:spPr>
        <p:txBody>
          <a:bodyPr wrap="square">
            <a:normAutofit/>
          </a:bodyPr>
          <a:lstStyle/>
          <a:p>
            <a:pPr algn="ctr"/>
            <a:r>
              <a:rPr sz="1600" b="0" i="0">
                <a:solidFill>
                  <a:srgbClr val="F4E6C8"/>
                </a:solidFill>
                <a:latin typeface="Aptos"/>
              </a:rPr>
              <a:t>© HymnInfo.com. Free for personal, church, classroom, and small-group teaching use. Please do not sell, repost, or redistribute as downloadable files without permission.</a:t>
            </a:r>
          </a:p>
        </p:txBody>
      </p:sp>
      <p:sp>
        <p:nvSpPr>
          <p:cNvPr id="6" name="TextBox 5"/>
          <p:cNvSpPr txBox="1"/>
          <p:nvPr/>
        </p:nvSpPr>
        <p:spPr>
          <a:xfrm>
            <a:off x="1371600" y="3931920"/>
            <a:ext cx="9418320" cy="365760"/>
          </a:xfrm>
          <a:prstGeom prst="rect">
            <a:avLst/>
          </a:prstGeom>
          <a:noFill/>
        </p:spPr>
        <p:txBody>
          <a:bodyPr wrap="square">
            <a:normAutofit/>
          </a:bodyPr>
          <a:lstStyle/>
          <a:p>
            <a:pPr algn="ctr"/>
            <a:r>
              <a:rPr sz="1300" b="0" i="0">
                <a:solidFill>
                  <a:srgbClr val="DCDCDC"/>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Hymn Identity</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classic evening prayer in English-language hymnody</a:t>
            </a:r>
          </a:p>
        </p:txBody>
      </p:sp>
      <p:sp>
        <p:nvSpPr>
          <p:cNvPr id="6" name="TextBox 5"/>
          <p:cNvSpPr txBox="1"/>
          <p:nvPr/>
        </p:nvSpPr>
        <p:spPr>
          <a:xfrm>
            <a:off x="914400" y="1463040"/>
            <a:ext cx="2011680" cy="320040"/>
          </a:xfrm>
          <a:prstGeom prst="rect">
            <a:avLst/>
          </a:prstGeom>
          <a:noFill/>
        </p:spPr>
        <p:txBody>
          <a:bodyPr wrap="square">
            <a:normAutofit/>
          </a:bodyPr>
          <a:lstStyle/>
          <a:p>
            <a:pPr algn="l"/>
            <a:r>
              <a:rPr sz="1600" b="1" i="0">
                <a:solidFill>
                  <a:srgbClr val="F4D38A"/>
                </a:solidFill>
                <a:latin typeface="Aptos"/>
              </a:rPr>
              <a:t>Title</a:t>
            </a:r>
          </a:p>
        </p:txBody>
      </p:sp>
      <p:sp>
        <p:nvSpPr>
          <p:cNvPr id="7" name="TextBox 6"/>
          <p:cNvSpPr txBox="1"/>
          <p:nvPr/>
        </p:nvSpPr>
        <p:spPr>
          <a:xfrm>
            <a:off x="2971800" y="1463040"/>
            <a:ext cx="8046720" cy="320040"/>
          </a:xfrm>
          <a:prstGeom prst="rect">
            <a:avLst/>
          </a:prstGeom>
          <a:noFill/>
        </p:spPr>
        <p:txBody>
          <a:bodyPr wrap="square">
            <a:normAutofit/>
          </a:bodyPr>
          <a:lstStyle/>
          <a:p>
            <a:pPr algn="l"/>
            <a:r>
              <a:rPr sz="1700" b="0" i="0">
                <a:solidFill>
                  <a:srgbClr val="FFFFFF"/>
                </a:solidFill>
                <a:latin typeface="Aptos"/>
              </a:rPr>
              <a:t>All Praise to Thee, My God, This Night</a:t>
            </a:r>
          </a:p>
        </p:txBody>
      </p:sp>
      <p:sp>
        <p:nvSpPr>
          <p:cNvPr id="8" name="TextBox 7"/>
          <p:cNvSpPr txBox="1"/>
          <p:nvPr/>
        </p:nvSpPr>
        <p:spPr>
          <a:xfrm>
            <a:off x="914400" y="1965960"/>
            <a:ext cx="2011680" cy="320040"/>
          </a:xfrm>
          <a:prstGeom prst="rect">
            <a:avLst/>
          </a:prstGeom>
          <a:noFill/>
        </p:spPr>
        <p:txBody>
          <a:bodyPr wrap="square">
            <a:normAutofit/>
          </a:bodyPr>
          <a:lstStyle/>
          <a:p>
            <a:pPr algn="l"/>
            <a:r>
              <a:rPr sz="1600" b="1" i="0">
                <a:solidFill>
                  <a:srgbClr val="F4D38A"/>
                </a:solidFill>
                <a:latin typeface="Aptos"/>
              </a:rPr>
              <a:t>First line</a:t>
            </a:r>
          </a:p>
        </p:txBody>
      </p:sp>
      <p:sp>
        <p:nvSpPr>
          <p:cNvPr id="9" name="TextBox 8"/>
          <p:cNvSpPr txBox="1"/>
          <p:nvPr/>
        </p:nvSpPr>
        <p:spPr>
          <a:xfrm>
            <a:off x="2971800" y="1965960"/>
            <a:ext cx="8046720" cy="320040"/>
          </a:xfrm>
          <a:prstGeom prst="rect">
            <a:avLst/>
          </a:prstGeom>
          <a:noFill/>
        </p:spPr>
        <p:txBody>
          <a:bodyPr wrap="square">
            <a:normAutofit/>
          </a:bodyPr>
          <a:lstStyle/>
          <a:p>
            <a:pPr algn="l"/>
            <a:r>
              <a:rPr sz="1700" b="0" i="0">
                <a:solidFill>
                  <a:srgbClr val="FFFFFF"/>
                </a:solidFill>
                <a:latin typeface="Aptos"/>
              </a:rPr>
              <a:t>All praise to thee, my God, this night</a:t>
            </a:r>
          </a:p>
        </p:txBody>
      </p:sp>
      <p:sp>
        <p:nvSpPr>
          <p:cNvPr id="10" name="TextBox 9"/>
          <p:cNvSpPr txBox="1"/>
          <p:nvPr/>
        </p:nvSpPr>
        <p:spPr>
          <a:xfrm>
            <a:off x="914400" y="2468880"/>
            <a:ext cx="2011680" cy="320040"/>
          </a:xfrm>
          <a:prstGeom prst="rect">
            <a:avLst/>
          </a:prstGeom>
          <a:noFill/>
        </p:spPr>
        <p:txBody>
          <a:bodyPr wrap="square">
            <a:normAutofit/>
          </a:bodyPr>
          <a:lstStyle/>
          <a:p>
            <a:pPr algn="l"/>
            <a:r>
              <a:rPr sz="1600" b="1" i="0">
                <a:solidFill>
                  <a:srgbClr val="F4D38A"/>
                </a:solidFill>
                <a:latin typeface="Aptos"/>
              </a:rPr>
              <a:t>Author</a:t>
            </a:r>
          </a:p>
        </p:txBody>
      </p:sp>
      <p:sp>
        <p:nvSpPr>
          <p:cNvPr id="11" name="TextBox 10"/>
          <p:cNvSpPr txBox="1"/>
          <p:nvPr/>
        </p:nvSpPr>
        <p:spPr>
          <a:xfrm>
            <a:off x="2971800" y="2468880"/>
            <a:ext cx="8046720" cy="320040"/>
          </a:xfrm>
          <a:prstGeom prst="rect">
            <a:avLst/>
          </a:prstGeom>
          <a:noFill/>
        </p:spPr>
        <p:txBody>
          <a:bodyPr wrap="square">
            <a:normAutofit/>
          </a:bodyPr>
          <a:lstStyle/>
          <a:p>
            <a:pPr algn="l"/>
            <a:r>
              <a:rPr sz="1700" b="0" i="0">
                <a:solidFill>
                  <a:srgbClr val="FFFFFF"/>
                </a:solidFill>
                <a:latin typeface="Aptos"/>
              </a:rPr>
              <a:t>Thomas Ken (1637–1711)</a:t>
            </a:r>
          </a:p>
        </p:txBody>
      </p:sp>
      <p:sp>
        <p:nvSpPr>
          <p:cNvPr id="12" name="TextBox 11"/>
          <p:cNvSpPr txBox="1"/>
          <p:nvPr/>
        </p:nvSpPr>
        <p:spPr>
          <a:xfrm>
            <a:off x="914400" y="2971800"/>
            <a:ext cx="2011680" cy="320040"/>
          </a:xfrm>
          <a:prstGeom prst="rect">
            <a:avLst/>
          </a:prstGeom>
          <a:noFill/>
        </p:spPr>
        <p:txBody>
          <a:bodyPr wrap="square">
            <a:normAutofit/>
          </a:bodyPr>
          <a:lstStyle/>
          <a:p>
            <a:pPr algn="l"/>
            <a:r>
              <a:rPr sz="1600" b="1" i="0">
                <a:solidFill>
                  <a:srgbClr val="F4D38A"/>
                </a:solidFill>
                <a:latin typeface="Aptos"/>
              </a:rPr>
              <a:t>Tune</a:t>
            </a:r>
          </a:p>
        </p:txBody>
      </p:sp>
      <p:sp>
        <p:nvSpPr>
          <p:cNvPr id="13" name="TextBox 12"/>
          <p:cNvSpPr txBox="1"/>
          <p:nvPr/>
        </p:nvSpPr>
        <p:spPr>
          <a:xfrm>
            <a:off x="2971800" y="2971800"/>
            <a:ext cx="8046720" cy="320040"/>
          </a:xfrm>
          <a:prstGeom prst="rect">
            <a:avLst/>
          </a:prstGeom>
          <a:noFill/>
        </p:spPr>
        <p:txBody>
          <a:bodyPr wrap="square">
            <a:normAutofit/>
          </a:bodyPr>
          <a:lstStyle/>
          <a:p>
            <a:pPr algn="l"/>
            <a:r>
              <a:rPr sz="1700" b="0" i="0">
                <a:solidFill>
                  <a:srgbClr val="FFFFFF"/>
                </a:solidFill>
                <a:latin typeface="Aptos"/>
              </a:rPr>
              <a:t>TALLIS' CANON / TALLIS' EVENING HYMN</a:t>
            </a:r>
          </a:p>
        </p:txBody>
      </p:sp>
      <p:sp>
        <p:nvSpPr>
          <p:cNvPr id="14" name="TextBox 13"/>
          <p:cNvSpPr txBox="1"/>
          <p:nvPr/>
        </p:nvSpPr>
        <p:spPr>
          <a:xfrm>
            <a:off x="914400" y="3474720"/>
            <a:ext cx="2011680" cy="320040"/>
          </a:xfrm>
          <a:prstGeom prst="rect">
            <a:avLst/>
          </a:prstGeom>
          <a:noFill/>
        </p:spPr>
        <p:txBody>
          <a:bodyPr wrap="square">
            <a:normAutofit/>
          </a:bodyPr>
          <a:lstStyle/>
          <a:p>
            <a:pPr algn="l"/>
            <a:r>
              <a:rPr sz="1600" b="1" i="0">
                <a:solidFill>
                  <a:srgbClr val="F4D38A"/>
                </a:solidFill>
                <a:latin typeface="Aptos"/>
              </a:rPr>
              <a:t>Composer source</a:t>
            </a:r>
          </a:p>
        </p:txBody>
      </p:sp>
      <p:sp>
        <p:nvSpPr>
          <p:cNvPr id="15" name="TextBox 14"/>
          <p:cNvSpPr txBox="1"/>
          <p:nvPr/>
        </p:nvSpPr>
        <p:spPr>
          <a:xfrm>
            <a:off x="2971800" y="3474720"/>
            <a:ext cx="8046720" cy="320040"/>
          </a:xfrm>
          <a:prstGeom prst="rect">
            <a:avLst/>
          </a:prstGeom>
          <a:noFill/>
        </p:spPr>
        <p:txBody>
          <a:bodyPr wrap="square">
            <a:normAutofit/>
          </a:bodyPr>
          <a:lstStyle/>
          <a:p>
            <a:pPr algn="l"/>
            <a:r>
              <a:rPr sz="1700" b="0" i="0">
                <a:solidFill>
                  <a:srgbClr val="FFFFFF"/>
                </a:solidFill>
                <a:latin typeface="Aptos"/>
              </a:rPr>
              <a:t>Thomas Tallis (c.1505–1585)</a:t>
            </a:r>
          </a:p>
        </p:txBody>
      </p:sp>
      <p:sp>
        <p:nvSpPr>
          <p:cNvPr id="16" name="TextBox 15"/>
          <p:cNvSpPr txBox="1"/>
          <p:nvPr/>
        </p:nvSpPr>
        <p:spPr>
          <a:xfrm>
            <a:off x="914400" y="3977639"/>
            <a:ext cx="2011680" cy="320040"/>
          </a:xfrm>
          <a:prstGeom prst="rect">
            <a:avLst/>
          </a:prstGeom>
          <a:noFill/>
        </p:spPr>
        <p:txBody>
          <a:bodyPr wrap="square">
            <a:normAutofit/>
          </a:bodyPr>
          <a:lstStyle/>
          <a:p>
            <a:pPr algn="l"/>
            <a:r>
              <a:rPr sz="1600" b="1" i="0">
                <a:solidFill>
                  <a:srgbClr val="F4D38A"/>
                </a:solidFill>
                <a:latin typeface="Aptos"/>
              </a:rPr>
              <a:t>Meter</a:t>
            </a:r>
          </a:p>
        </p:txBody>
      </p:sp>
      <p:sp>
        <p:nvSpPr>
          <p:cNvPr id="17" name="TextBox 16"/>
          <p:cNvSpPr txBox="1"/>
          <p:nvPr/>
        </p:nvSpPr>
        <p:spPr>
          <a:xfrm>
            <a:off x="2971800" y="3977639"/>
            <a:ext cx="8046720" cy="320040"/>
          </a:xfrm>
          <a:prstGeom prst="rect">
            <a:avLst/>
          </a:prstGeom>
          <a:noFill/>
        </p:spPr>
        <p:txBody>
          <a:bodyPr wrap="square">
            <a:normAutofit/>
          </a:bodyPr>
          <a:lstStyle/>
          <a:p>
            <a:pPr algn="l"/>
            <a:r>
              <a:rPr sz="1700" b="0" i="0">
                <a:solidFill>
                  <a:srgbClr val="FFFFFF"/>
                </a:solidFill>
                <a:latin typeface="Aptos"/>
              </a:rPr>
              <a:t>Long Meter (8.8.8.8)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Historical Background</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Thomas Ken and the rhythm of daily devotion</a:t>
            </a:r>
          </a:p>
        </p:txBody>
      </p:sp>
      <p:sp>
        <p:nvSpPr>
          <p:cNvPr id="6" name="TextBox 5"/>
          <p:cNvSpPr txBox="1"/>
          <p:nvPr/>
        </p:nvSpPr>
        <p:spPr>
          <a:xfrm>
            <a:off x="914400" y="1417320"/>
            <a:ext cx="10241280" cy="3931920"/>
          </a:xfrm>
          <a:prstGeom prst="rect">
            <a:avLst/>
          </a:prstGeom>
          <a:noFill/>
        </p:spPr>
        <p:txBody>
          <a:bodyPr wrap="square">
            <a:normAutofit/>
          </a:bodyPr>
          <a:lstStyle/>
          <a:p>
            <a:pPr>
              <a:spcAft>
                <a:spcPts val="700"/>
              </a:spcAft>
              <a:defRPr sz="1900">
                <a:solidFill>
                  <a:srgbClr val="FFFFFF"/>
                </a:solidFill>
                <a:latin typeface="Aptos"/>
              </a:defRPr>
            </a:pPr>
            <a:r>
              <a:t>Ken’s morning, evening, and midnight hymns were connected with devotional instruction for students at Winchester College.</a:t>
            </a:r>
          </a:p>
          <a:p>
            <a:pPr>
              <a:spcAft>
                <a:spcPts val="700"/>
              </a:spcAft>
              <a:defRPr sz="1900">
                <a:solidFill>
                  <a:srgbClr val="FFFFFF"/>
                </a:solidFill>
                <a:latin typeface="Aptos"/>
              </a:defRPr>
            </a:pPr>
            <a:r>
              <a:t>The evening hymn is first known from a 1692 printing and later appeared in authorized forms in the 1690s.</a:t>
            </a:r>
          </a:p>
          <a:p>
            <a:pPr>
              <a:spcAft>
                <a:spcPts val="700"/>
              </a:spcAft>
              <a:defRPr sz="1900">
                <a:solidFill>
                  <a:srgbClr val="FFFFFF"/>
                </a:solidFill>
                <a:latin typeface="Aptos"/>
              </a:defRPr>
            </a:pPr>
            <a:r>
              <a:t>Both “All praise to thee” and “Glory to thee” openings have continued in use.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Thomas Ken</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Pastor, bishop, hymn writer, teacher of prayer</a:t>
            </a:r>
          </a:p>
        </p:txBody>
      </p:sp>
      <p:sp>
        <p:nvSpPr>
          <p:cNvPr id="6" name="TextBox 5"/>
          <p:cNvSpPr txBox="1"/>
          <p:nvPr/>
        </p:nvSpPr>
        <p:spPr>
          <a:xfrm>
            <a:off x="914400" y="1417320"/>
            <a:ext cx="10241280" cy="3931920"/>
          </a:xfrm>
          <a:prstGeom prst="rect">
            <a:avLst/>
          </a:prstGeom>
          <a:noFill/>
        </p:spPr>
        <p:txBody>
          <a:bodyPr wrap="square">
            <a:normAutofit/>
          </a:bodyPr>
          <a:lstStyle/>
          <a:p>
            <a:pPr>
              <a:spcAft>
                <a:spcPts val="700"/>
              </a:spcAft>
              <a:defRPr sz="2000">
                <a:solidFill>
                  <a:srgbClr val="FFFFFF"/>
                </a:solidFill>
                <a:latin typeface="Aptos"/>
              </a:defRPr>
            </a:pPr>
            <a:r>
              <a:t>An Anglican bishop whose hymns helped shape early English congregational hymnody.</a:t>
            </a:r>
          </a:p>
          <a:p>
            <a:pPr>
              <a:spcAft>
                <a:spcPts val="700"/>
              </a:spcAft>
              <a:defRPr sz="2000">
                <a:solidFill>
                  <a:srgbClr val="FFFFFF"/>
                </a:solidFill>
                <a:latin typeface="Aptos"/>
              </a:defRPr>
            </a:pPr>
            <a:r>
              <a:t>His devotional hymns framed the day with prayer, praise, and moral seriousness.</a:t>
            </a:r>
          </a:p>
          <a:p>
            <a:pPr>
              <a:spcAft>
                <a:spcPts val="700"/>
              </a:spcAft>
              <a:defRPr sz="2000">
                <a:solidFill>
                  <a:srgbClr val="FFFFFF"/>
                </a:solidFill>
                <a:latin typeface="Aptos"/>
              </a:defRPr>
            </a:pPr>
            <a:r>
              <a:t>The doxology associated with his hymns became one of the church’s most familiar acts of praise.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Tallis and the Tune</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dignified long-meter melody for evening prayer</a:t>
            </a:r>
          </a:p>
        </p:txBody>
      </p:sp>
      <p:sp>
        <p:nvSpPr>
          <p:cNvPr id="6" name="TextBox 5"/>
          <p:cNvSpPr txBox="1"/>
          <p:nvPr/>
        </p:nvSpPr>
        <p:spPr>
          <a:xfrm>
            <a:off x="914400" y="1417320"/>
            <a:ext cx="10241280" cy="3840480"/>
          </a:xfrm>
          <a:prstGeom prst="rect">
            <a:avLst/>
          </a:prstGeom>
          <a:noFill/>
        </p:spPr>
        <p:txBody>
          <a:bodyPr wrap="square">
            <a:normAutofit/>
          </a:bodyPr>
          <a:lstStyle/>
          <a:p>
            <a:pPr>
              <a:spcAft>
                <a:spcPts val="700"/>
              </a:spcAft>
              <a:defRPr sz="2000">
                <a:solidFill>
                  <a:srgbClr val="FFFFFF"/>
                </a:solidFill>
                <a:latin typeface="Aptos"/>
              </a:defRPr>
            </a:pPr>
            <a:r>
              <a:t>TALLIS’ CANON derives from a melody associated with Thomas Tallis and Psalm 67 in Parker’s Psalter.</a:t>
            </a:r>
          </a:p>
          <a:p>
            <a:pPr>
              <a:spcAft>
                <a:spcPts val="700"/>
              </a:spcAft>
              <a:defRPr sz="2000">
                <a:solidFill>
                  <a:srgbClr val="FFFFFF"/>
                </a:solidFill>
                <a:latin typeface="Aptos"/>
              </a:defRPr>
            </a:pPr>
            <a:r>
              <a:t>Its long-meter form fits the common hymnal shape of Ken’s evening hymn.</a:t>
            </a:r>
          </a:p>
          <a:p>
            <a:pPr>
              <a:spcAft>
                <a:spcPts val="700"/>
              </a:spcAft>
              <a:defRPr sz="2000">
                <a:solidFill>
                  <a:srgbClr val="FFFFFF"/>
                </a:solidFill>
                <a:latin typeface="Aptos"/>
              </a:defRPr>
            </a:pPr>
            <a:r>
              <a:t>The canon can be sung in rounds, giving a simple melody a rich devotional texture.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Why This Hymn Matters Today</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A prayer pattern for weary believers</a:t>
            </a:r>
          </a:p>
        </p:txBody>
      </p:sp>
      <p:sp>
        <p:nvSpPr>
          <p:cNvPr id="6" name="TextBox 5"/>
          <p:cNvSpPr txBox="1"/>
          <p:nvPr/>
        </p:nvSpPr>
        <p:spPr>
          <a:xfrm>
            <a:off x="914400" y="1417320"/>
            <a:ext cx="10241280" cy="3931920"/>
          </a:xfrm>
          <a:prstGeom prst="rect">
            <a:avLst/>
          </a:prstGeom>
          <a:noFill/>
        </p:spPr>
        <p:txBody>
          <a:bodyPr wrap="square">
            <a:normAutofit/>
          </a:bodyPr>
          <a:lstStyle/>
          <a:p>
            <a:pPr>
              <a:spcAft>
                <a:spcPts val="700"/>
              </a:spcAft>
              <a:defRPr sz="2000">
                <a:solidFill>
                  <a:srgbClr val="FFFFFF"/>
                </a:solidFill>
                <a:latin typeface="Aptos"/>
              </a:defRPr>
            </a:pPr>
            <a:r>
              <a:t>It gives Christians words for ending the day with God rather than with anxiety.</a:t>
            </a:r>
          </a:p>
          <a:p>
            <a:pPr>
              <a:spcAft>
                <a:spcPts val="700"/>
              </a:spcAft>
              <a:defRPr sz="2000">
                <a:solidFill>
                  <a:srgbClr val="FFFFFF"/>
                </a:solidFill>
                <a:latin typeface="Aptos"/>
              </a:defRPr>
            </a:pPr>
            <a:r>
              <a:t>It joins gratitude and repentance without losing the assurance of God’s care.</a:t>
            </a:r>
          </a:p>
          <a:p>
            <a:pPr>
              <a:spcAft>
                <a:spcPts val="700"/>
              </a:spcAft>
              <a:defRPr sz="2000">
                <a:solidFill>
                  <a:srgbClr val="FFFFFF"/>
                </a:solidFill>
                <a:latin typeface="Aptos"/>
              </a:defRPr>
            </a:pPr>
            <a:r>
              <a:t>It teaches families, students, and congregations to recover daily prayer rhythms.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Biblical Foundation</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Night prayer, divine protection, and praise</a:t>
            </a:r>
          </a:p>
        </p:txBody>
      </p:sp>
      <p:sp>
        <p:nvSpPr>
          <p:cNvPr id="6" name="TextBox 5"/>
          <p:cNvSpPr txBox="1"/>
          <p:nvPr/>
        </p:nvSpPr>
        <p:spPr>
          <a:xfrm>
            <a:off x="868680" y="1371600"/>
            <a:ext cx="10607040" cy="4389120"/>
          </a:xfrm>
          <a:prstGeom prst="rect">
            <a:avLst/>
          </a:prstGeom>
          <a:noFill/>
        </p:spPr>
        <p:txBody>
          <a:bodyPr wrap="square">
            <a:normAutofit/>
          </a:bodyPr>
          <a:lstStyle/>
          <a:p>
            <a:pPr>
              <a:spcAft>
                <a:spcPts val="700"/>
              </a:spcAft>
              <a:defRPr sz="1800">
                <a:solidFill>
                  <a:srgbClr val="FFFFFF"/>
                </a:solidFill>
                <a:latin typeface="Aptos"/>
              </a:defRPr>
            </a:pPr>
            <a:r>
              <a:t>Psalm 4:8 - the Lord alone gives peaceful safety.</a:t>
            </a:r>
          </a:p>
          <a:p>
            <a:pPr>
              <a:spcAft>
                <a:spcPts val="700"/>
              </a:spcAft>
              <a:defRPr sz="1800">
                <a:solidFill>
                  <a:srgbClr val="FFFFFF"/>
                </a:solidFill>
                <a:latin typeface="Aptos"/>
              </a:defRPr>
            </a:pPr>
            <a:r>
              <a:t>Psalm 121:4–5 - the Keeper of Israel neither slumbers nor sleeps.</a:t>
            </a:r>
          </a:p>
          <a:p>
            <a:pPr>
              <a:spcAft>
                <a:spcPts val="700"/>
              </a:spcAft>
              <a:defRPr sz="1800">
                <a:solidFill>
                  <a:srgbClr val="FFFFFF"/>
                </a:solidFill>
                <a:latin typeface="Aptos"/>
              </a:defRPr>
            </a:pPr>
            <a:r>
              <a:t>Psalm 91:1–2 - the faithful dwell in the shelter of the Most High.</a:t>
            </a:r>
          </a:p>
          <a:p>
            <a:pPr>
              <a:spcAft>
                <a:spcPts val="700"/>
              </a:spcAft>
              <a:defRPr sz="1800">
                <a:solidFill>
                  <a:srgbClr val="FFFFFF"/>
                </a:solidFill>
                <a:latin typeface="Aptos"/>
              </a:defRPr>
            </a:pPr>
            <a:r>
              <a:t>Psalm 134:1–2 - the servants of the Lord bless him by night.</a:t>
            </a:r>
          </a:p>
          <a:p>
            <a:pPr>
              <a:spcAft>
                <a:spcPts val="700"/>
              </a:spcAft>
              <a:defRPr sz="1800">
                <a:solidFill>
                  <a:srgbClr val="FFFFFF"/>
                </a:solidFill>
                <a:latin typeface="Aptos"/>
              </a:defRPr>
            </a:pPr>
            <a:r>
              <a:t>Matthew 6:13 - believers ask for deliverance from the evil one.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02920" y="6537960"/>
            <a:ext cx="11155680" cy="164592"/>
          </a:xfrm>
          <a:prstGeom prst="rect">
            <a:avLst/>
          </a:prstGeom>
          <a:noFill/>
        </p:spPr>
        <p:txBody>
          <a:bodyPr wrap="square">
            <a:normAutofit/>
          </a:bodyPr>
          <a:lstStyle/>
          <a:p>
            <a:pPr algn="ctr"/>
            <a:r>
              <a:rPr sz="800" b="0" i="0">
                <a:solidFill>
                  <a:srgbClr val="D2D2D2"/>
                </a:solidFill>
                <a:latin typeface="Aptos"/>
              </a:rPr>
              <a:t>Prepared for teaching and small group use - hymninfo.com</a:t>
            </a:r>
          </a:p>
        </p:txBody>
      </p:sp>
      <p:sp>
        <p:nvSpPr>
          <p:cNvPr id="4" name="TextBox 3"/>
          <p:cNvSpPr txBox="1"/>
          <p:nvPr/>
        </p:nvSpPr>
        <p:spPr>
          <a:xfrm>
            <a:off x="685800" y="320040"/>
            <a:ext cx="10789920" cy="502920"/>
          </a:xfrm>
          <a:prstGeom prst="rect">
            <a:avLst/>
          </a:prstGeom>
          <a:noFill/>
        </p:spPr>
        <p:txBody>
          <a:bodyPr wrap="square">
            <a:normAutofit/>
          </a:bodyPr>
          <a:lstStyle/>
          <a:p>
            <a:pPr algn="l"/>
            <a:r>
              <a:rPr sz="3000" b="1" i="0">
                <a:solidFill>
                  <a:srgbClr val="FFFFFF"/>
                </a:solidFill>
                <a:latin typeface="Aptos"/>
              </a:rPr>
              <a:t>Psalm 4:8</a:t>
            </a:r>
          </a:p>
        </p:txBody>
      </p:sp>
      <p:sp>
        <p:nvSpPr>
          <p:cNvPr id="5" name="TextBox 4"/>
          <p:cNvSpPr txBox="1"/>
          <p:nvPr/>
        </p:nvSpPr>
        <p:spPr>
          <a:xfrm>
            <a:off x="713232" y="868680"/>
            <a:ext cx="10607040" cy="320040"/>
          </a:xfrm>
          <a:prstGeom prst="rect">
            <a:avLst/>
          </a:prstGeom>
          <a:noFill/>
        </p:spPr>
        <p:txBody>
          <a:bodyPr wrap="square">
            <a:normAutofit/>
          </a:bodyPr>
          <a:lstStyle/>
          <a:p>
            <a:pPr algn="l"/>
            <a:r>
              <a:rPr sz="1400" b="0" i="1">
                <a:solidFill>
                  <a:srgbClr val="EBDCBE"/>
                </a:solidFill>
                <a:latin typeface="Aptos"/>
              </a:rPr>
              <a:t>Peace because God gives safety</a:t>
            </a:r>
          </a:p>
        </p:txBody>
      </p:sp>
      <p:sp>
        <p:nvSpPr>
          <p:cNvPr id="6" name="TextBox 5"/>
          <p:cNvSpPr txBox="1"/>
          <p:nvPr/>
        </p:nvSpPr>
        <p:spPr>
          <a:xfrm>
            <a:off x="914400" y="1645920"/>
            <a:ext cx="10241280" cy="1097280"/>
          </a:xfrm>
          <a:prstGeom prst="rect">
            <a:avLst/>
          </a:prstGeom>
          <a:noFill/>
        </p:spPr>
        <p:txBody>
          <a:bodyPr wrap="square">
            <a:normAutofit/>
          </a:bodyPr>
          <a:lstStyle/>
          <a:p>
            <a:pPr algn="ctr"/>
            <a:r>
              <a:rPr sz="2600" b="1" i="0">
                <a:solidFill>
                  <a:srgbClr val="FFFFFF"/>
                </a:solidFill>
                <a:latin typeface="Aptos"/>
              </a:rPr>
              <a:t>“In peace I will both lay myself down and sleep, for you, Yahweh alone, make me live in safety.”</a:t>
            </a:r>
          </a:p>
        </p:txBody>
      </p:sp>
      <p:sp>
        <p:nvSpPr>
          <p:cNvPr id="7" name="TextBox 6"/>
          <p:cNvSpPr txBox="1"/>
          <p:nvPr/>
        </p:nvSpPr>
        <p:spPr>
          <a:xfrm>
            <a:off x="1325880" y="3154680"/>
            <a:ext cx="9509760" cy="1097280"/>
          </a:xfrm>
          <a:prstGeom prst="rect">
            <a:avLst/>
          </a:prstGeom>
          <a:noFill/>
        </p:spPr>
        <p:txBody>
          <a:bodyPr wrap="square">
            <a:normAutofit/>
          </a:bodyPr>
          <a:lstStyle/>
          <a:p>
            <a:pPr algn="ctr"/>
            <a:r>
              <a:rPr sz="2200" b="0" i="0">
                <a:solidFill>
                  <a:srgbClr val="F4E6C8"/>
                </a:solidFill>
                <a:latin typeface="Aptos"/>
              </a:rPr>
              <a:t>The hymn teaches rest as an act of trust. Sleep becomes a confession that the Lord’s keeping care is stronger than our unfinished concerns.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Praise to Thee, My God, This Night</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
</cp:coreProperties>
</file>