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731520" y="685800"/>
            <a:ext cx="10744200" cy="1828800"/>
          </a:xfrm>
          <a:prstGeom prst="roundRect">
            <a:avLst/>
          </a:prstGeom>
          <a:solidFill>
            <a:srgbClr val="0A0F1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941832"/>
            <a:ext cx="10698480" cy="914400"/>
          </a:xfrm>
          <a:prstGeom prst="rect">
            <a:avLst/>
          </a:prstGeom>
          <a:noFill/>
        </p:spPr>
        <p:txBody>
          <a:bodyPr wrap="square" anchor="t" lIns="73152" rIns="73152" tIns="27432" bIns="27432">
            <a:spAutoFit/>
          </a:bodyPr>
          <a:lstStyle/>
          <a:p>
            <a:pPr algn="ctr"/>
            <a:r>
              <a:rPr sz="4000" b="1">
                <a:solidFill>
                  <a:srgbClr val="F7F0E4"/>
                </a:solidFill>
                <a:latin typeface="Aptos Display"/>
              </a:rPr>
              <a:t>All Things Come of Thee</a:t>
            </a:r>
          </a:p>
        </p:txBody>
      </p:sp>
      <p:sp>
        <p:nvSpPr>
          <p:cNvPr id="5" name="TextBox 4"/>
          <p:cNvSpPr txBox="1"/>
          <p:nvPr/>
        </p:nvSpPr>
        <p:spPr>
          <a:xfrm>
            <a:off x="1143000" y="1965960"/>
            <a:ext cx="9875520" cy="411480"/>
          </a:xfrm>
          <a:prstGeom prst="rect">
            <a:avLst/>
          </a:prstGeom>
          <a:noFill/>
        </p:spPr>
        <p:txBody>
          <a:bodyPr wrap="square" anchor="t" lIns="73152" rIns="73152" tIns="27432" bIns="27432">
            <a:spAutoFit/>
          </a:bodyPr>
          <a:lstStyle/>
          <a:p>
            <a:pPr algn="ctr"/>
            <a:r>
              <a:rPr sz="1900" b="0">
                <a:solidFill>
                  <a:srgbClr val="E3CFAE"/>
                </a:solidFill>
                <a:latin typeface="Aptos"/>
              </a:rPr>
              <a:t>A hymn study resource on stewardship, offering, and gratitude</a:t>
            </a:r>
          </a:p>
        </p:txBody>
      </p:sp>
      <p:sp>
        <p:nvSpPr>
          <p:cNvPr id="6" name="Rounded Rectangle 5"/>
          <p:cNvSpPr/>
          <p:nvPr/>
        </p:nvSpPr>
        <p:spPr>
          <a:xfrm>
            <a:off x="1828800" y="2880360"/>
            <a:ext cx="8549640" cy="114300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084831" y="3044952"/>
            <a:ext cx="8046720" cy="292608"/>
          </a:xfrm>
          <a:prstGeom prst="rect">
            <a:avLst/>
          </a:prstGeom>
          <a:noFill/>
        </p:spPr>
        <p:txBody>
          <a:bodyPr wrap="square" anchor="t" lIns="73152" rIns="73152" tIns="27432" bIns="27432">
            <a:spAutoFit/>
          </a:bodyPr>
          <a:lstStyle/>
          <a:p>
            <a:pPr algn="ctr"/>
            <a:r>
              <a:rPr sz="1700" b="0">
                <a:solidFill>
                  <a:srgbClr val="1D2B3A"/>
                </a:solidFill>
                <a:latin typeface="Aptos"/>
              </a:rPr>
              <a:t>First line: “All things come of thee, O Lord”</a:t>
            </a:r>
          </a:p>
        </p:txBody>
      </p:sp>
      <p:sp>
        <p:nvSpPr>
          <p:cNvPr id="8" name="TextBox 7"/>
          <p:cNvSpPr txBox="1"/>
          <p:nvPr/>
        </p:nvSpPr>
        <p:spPr>
          <a:xfrm>
            <a:off x="2084831" y="3474720"/>
            <a:ext cx="8046720" cy="320040"/>
          </a:xfrm>
          <a:prstGeom prst="rect">
            <a:avLst/>
          </a:prstGeom>
          <a:noFill/>
        </p:spPr>
        <p:txBody>
          <a:bodyPr wrap="square" anchor="t" lIns="73152" rIns="73152" tIns="27432" bIns="27432">
            <a:spAutoFit/>
          </a:bodyPr>
          <a:lstStyle/>
          <a:p>
            <a:pPr algn="ctr"/>
            <a:r>
              <a:rPr sz="1800" b="1">
                <a:solidFill>
                  <a:srgbClr val="1D2B3A"/>
                </a:solidFill>
                <a:latin typeface="Aptos"/>
              </a:rPr>
              <a:t>Primary Scripture: 1 Chronicles 29:14</a:t>
            </a:r>
          </a:p>
        </p:txBody>
      </p:sp>
      <p:sp>
        <p:nvSpPr>
          <p:cNvPr id="9" name="TextBox 8"/>
          <p:cNvSpPr txBox="1"/>
          <p:nvPr/>
        </p:nvSpPr>
        <p:spPr>
          <a:xfrm>
            <a:off x="2377440" y="4709160"/>
            <a:ext cx="7452360" cy="365760"/>
          </a:xfrm>
          <a:prstGeom prst="rect">
            <a:avLst/>
          </a:prstGeom>
          <a:noFill/>
        </p:spPr>
        <p:txBody>
          <a:bodyPr wrap="square" anchor="t" lIns="73152" rIns="73152" tIns="27432" bIns="27432">
            <a:spAutoFit/>
          </a:bodyPr>
          <a:lstStyle/>
          <a:p>
            <a:pPr algn="ctr"/>
            <a:r>
              <a:rPr sz="1500" b="0">
                <a:solidFill>
                  <a:srgbClr val="F7F0E4"/>
                </a:solidFill>
                <a:latin typeface="Aptos"/>
              </a:rPr>
              <a:t>For pastors, teachers, worship planners, and small groups</a:t>
            </a:r>
          </a:p>
        </p:txBody>
      </p:sp>
      <p:sp>
        <p:nvSpPr>
          <p:cNvPr id="10" name="TextBox 9"/>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How It Functions in Worship</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A short sentence with a large confession</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It interprets the act of giving while the congregation is already participating in it.</a:t>
            </a:r>
          </a:p>
          <a:p>
            <a:pPr>
              <a:spcAft>
                <a:spcPts val="700"/>
              </a:spcAft>
            </a:pPr>
            <a:r>
              <a:rPr sz="1800">
                <a:solidFill>
                  <a:srgbClr val="182130"/>
                </a:solidFill>
                <a:latin typeface="Aptos"/>
              </a:rPr>
              <a:t>It keeps the offertory connected to Scripture and prayer.</a:t>
            </a:r>
          </a:p>
          <a:p>
            <a:pPr>
              <a:spcAft>
                <a:spcPts val="700"/>
              </a:spcAft>
            </a:pPr>
            <a:r>
              <a:rPr sz="1800">
                <a:solidFill>
                  <a:srgbClr val="182130"/>
                </a:solidFill>
                <a:latin typeface="Aptos"/>
              </a:rPr>
              <a:t>It reminds worshipers that stewardship belongs inside praise.</a:t>
            </a:r>
          </a:p>
          <a:p>
            <a:pPr>
              <a:spcAft>
                <a:spcPts val="700"/>
              </a:spcAft>
            </a:pPr>
            <a:r>
              <a:rPr sz="1800">
                <a:solidFill>
                  <a:srgbClr val="182130"/>
                </a:solidFill>
                <a:latin typeface="Aptos"/>
              </a:rPr>
              <a:t>It can be spoken, chanted, sung by choir, or sung by the whole congregation.</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1005840" y="2011680"/>
            <a:ext cx="10149840" cy="2468880"/>
          </a:xfrm>
          <a:prstGeom prst="roundRect">
            <a:avLst/>
          </a:prstGeom>
          <a:solidFill>
            <a:srgbClr val="0F1822"/>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325880" y="2423160"/>
            <a:ext cx="9509760" cy="658368"/>
          </a:xfrm>
          <a:prstGeom prst="rect">
            <a:avLst/>
          </a:prstGeom>
          <a:noFill/>
        </p:spPr>
        <p:txBody>
          <a:bodyPr wrap="square" anchor="t" lIns="73152" rIns="73152" tIns="27432" bIns="27432">
            <a:spAutoFit/>
          </a:bodyPr>
          <a:lstStyle/>
          <a:p>
            <a:pPr algn="ctr"/>
            <a:r>
              <a:rPr sz="3400" b="1">
                <a:solidFill>
                  <a:srgbClr val="F7F0E4"/>
                </a:solidFill>
                <a:latin typeface="Aptos Display"/>
              </a:rPr>
              <a:t>Theological Themes</a:t>
            </a:r>
          </a:p>
        </p:txBody>
      </p:sp>
      <p:sp>
        <p:nvSpPr>
          <p:cNvPr id="5" name="TextBox 4"/>
          <p:cNvSpPr txBox="1"/>
          <p:nvPr/>
        </p:nvSpPr>
        <p:spPr>
          <a:xfrm>
            <a:off x="1737360" y="3200400"/>
            <a:ext cx="8686800" cy="548640"/>
          </a:xfrm>
          <a:prstGeom prst="rect">
            <a:avLst/>
          </a:prstGeom>
          <a:noFill/>
        </p:spPr>
        <p:txBody>
          <a:bodyPr wrap="square" anchor="t" lIns="73152" rIns="73152" tIns="27432" bIns="27432">
            <a:spAutoFit/>
          </a:bodyPr>
          <a:lstStyle/>
          <a:p>
            <a:pPr algn="ctr"/>
            <a:r>
              <a:rPr sz="1700" b="0">
                <a:solidFill>
                  <a:srgbClr val="E3CFAE"/>
                </a:solidFill>
                <a:latin typeface="Aptos"/>
              </a:rPr>
              <a:t>Stewardship, gratitude, providence, generosity</a:t>
            </a:r>
          </a:p>
        </p:txBody>
      </p:sp>
      <p:sp>
        <p:nvSpPr>
          <p:cNvPr id="6" name="TextBox 5"/>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Theological Themes</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What this short sentence teaches</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77240" y="1783080"/>
            <a:ext cx="3337560" cy="123444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05840" y="1947672"/>
            <a:ext cx="2926080" cy="274320"/>
          </a:xfrm>
          <a:prstGeom prst="rect">
            <a:avLst/>
          </a:prstGeom>
          <a:noFill/>
        </p:spPr>
        <p:txBody>
          <a:bodyPr wrap="square" anchor="t" lIns="73152" rIns="73152" tIns="27432" bIns="27432">
            <a:spAutoFit/>
          </a:bodyPr>
          <a:lstStyle/>
          <a:p>
            <a:pPr algn="ctr"/>
            <a:r>
              <a:rPr sz="1700" b="1">
                <a:solidFill>
                  <a:srgbClr val="1D2B3A"/>
                </a:solidFill>
                <a:latin typeface="Aptos"/>
              </a:rPr>
              <a:t>Providence</a:t>
            </a:r>
          </a:p>
        </p:txBody>
      </p:sp>
      <p:sp>
        <p:nvSpPr>
          <p:cNvPr id="9" name="TextBox 8"/>
          <p:cNvSpPr txBox="1"/>
          <p:nvPr/>
        </p:nvSpPr>
        <p:spPr>
          <a:xfrm>
            <a:off x="1005840" y="2350008"/>
            <a:ext cx="2926080" cy="384048"/>
          </a:xfrm>
          <a:prstGeom prst="rect">
            <a:avLst/>
          </a:prstGeom>
          <a:noFill/>
        </p:spPr>
        <p:txBody>
          <a:bodyPr wrap="square" anchor="t" lIns="73152" rIns="73152" tIns="27432" bIns="27432">
            <a:spAutoFit/>
          </a:bodyPr>
          <a:lstStyle/>
          <a:p>
            <a:pPr algn="ctr"/>
            <a:r>
              <a:rPr sz="1250" b="0">
                <a:solidFill>
                  <a:srgbClr val="1D2B3A"/>
                </a:solidFill>
                <a:latin typeface="Aptos"/>
              </a:rPr>
              <a:t>God supplies what his people offer.</a:t>
            </a:r>
          </a:p>
        </p:txBody>
      </p:sp>
      <p:sp>
        <p:nvSpPr>
          <p:cNvPr id="10" name="Rounded Rectangle 9"/>
          <p:cNvSpPr/>
          <p:nvPr/>
        </p:nvSpPr>
        <p:spPr>
          <a:xfrm>
            <a:off x="4572000" y="1783080"/>
            <a:ext cx="3337560" cy="123444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800600" y="1947672"/>
            <a:ext cx="2926080" cy="274320"/>
          </a:xfrm>
          <a:prstGeom prst="rect">
            <a:avLst/>
          </a:prstGeom>
          <a:noFill/>
        </p:spPr>
        <p:txBody>
          <a:bodyPr wrap="square" anchor="t" lIns="73152" rIns="73152" tIns="27432" bIns="27432">
            <a:spAutoFit/>
          </a:bodyPr>
          <a:lstStyle/>
          <a:p>
            <a:pPr algn="ctr"/>
            <a:r>
              <a:rPr sz="1700" b="1">
                <a:solidFill>
                  <a:srgbClr val="1D2B3A"/>
                </a:solidFill>
                <a:latin typeface="Aptos"/>
              </a:rPr>
              <a:t>Stewardship</a:t>
            </a:r>
          </a:p>
        </p:txBody>
      </p:sp>
      <p:sp>
        <p:nvSpPr>
          <p:cNvPr id="12" name="TextBox 11"/>
          <p:cNvSpPr txBox="1"/>
          <p:nvPr/>
        </p:nvSpPr>
        <p:spPr>
          <a:xfrm>
            <a:off x="4800600" y="2350008"/>
            <a:ext cx="2926080" cy="384048"/>
          </a:xfrm>
          <a:prstGeom prst="rect">
            <a:avLst/>
          </a:prstGeom>
          <a:noFill/>
        </p:spPr>
        <p:txBody>
          <a:bodyPr wrap="square" anchor="t" lIns="73152" rIns="73152" tIns="27432" bIns="27432">
            <a:spAutoFit/>
          </a:bodyPr>
          <a:lstStyle/>
          <a:p>
            <a:pPr algn="ctr"/>
            <a:r>
              <a:rPr sz="1250" b="0">
                <a:solidFill>
                  <a:srgbClr val="1D2B3A"/>
                </a:solidFill>
                <a:latin typeface="Aptos"/>
              </a:rPr>
              <a:t>We are caretakers, not absolute owners.</a:t>
            </a:r>
          </a:p>
        </p:txBody>
      </p:sp>
      <p:sp>
        <p:nvSpPr>
          <p:cNvPr id="13" name="Rounded Rectangle 12"/>
          <p:cNvSpPr/>
          <p:nvPr/>
        </p:nvSpPr>
        <p:spPr>
          <a:xfrm>
            <a:off x="8366760" y="1783080"/>
            <a:ext cx="3337560" cy="123444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595360" y="1947672"/>
            <a:ext cx="2926080" cy="274320"/>
          </a:xfrm>
          <a:prstGeom prst="rect">
            <a:avLst/>
          </a:prstGeom>
          <a:noFill/>
        </p:spPr>
        <p:txBody>
          <a:bodyPr wrap="square" anchor="t" lIns="73152" rIns="73152" tIns="27432" bIns="27432">
            <a:spAutoFit/>
          </a:bodyPr>
          <a:lstStyle/>
          <a:p>
            <a:pPr algn="ctr"/>
            <a:r>
              <a:rPr sz="1700" b="1">
                <a:solidFill>
                  <a:srgbClr val="1D2B3A"/>
                </a:solidFill>
                <a:latin typeface="Aptos"/>
              </a:rPr>
              <a:t>Gratitude</a:t>
            </a:r>
          </a:p>
        </p:txBody>
      </p:sp>
      <p:sp>
        <p:nvSpPr>
          <p:cNvPr id="15" name="TextBox 14"/>
          <p:cNvSpPr txBox="1"/>
          <p:nvPr/>
        </p:nvSpPr>
        <p:spPr>
          <a:xfrm>
            <a:off x="8595360" y="2350008"/>
            <a:ext cx="2926080" cy="384048"/>
          </a:xfrm>
          <a:prstGeom prst="rect">
            <a:avLst/>
          </a:prstGeom>
          <a:noFill/>
        </p:spPr>
        <p:txBody>
          <a:bodyPr wrap="square" anchor="t" lIns="73152" rIns="73152" tIns="27432" bIns="27432">
            <a:spAutoFit/>
          </a:bodyPr>
          <a:lstStyle/>
          <a:p>
            <a:pPr algn="ctr"/>
            <a:r>
              <a:rPr sz="1250" b="0">
                <a:solidFill>
                  <a:srgbClr val="1D2B3A"/>
                </a:solidFill>
                <a:latin typeface="Aptos"/>
              </a:rPr>
              <a:t>Giving answers the gifts already received.</a:t>
            </a:r>
          </a:p>
        </p:txBody>
      </p:sp>
      <p:sp>
        <p:nvSpPr>
          <p:cNvPr id="16" name="Rounded Rectangle 15"/>
          <p:cNvSpPr/>
          <p:nvPr/>
        </p:nvSpPr>
        <p:spPr>
          <a:xfrm>
            <a:off x="777240" y="3474720"/>
            <a:ext cx="3337560" cy="123444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005840" y="3639312"/>
            <a:ext cx="2926080" cy="274320"/>
          </a:xfrm>
          <a:prstGeom prst="rect">
            <a:avLst/>
          </a:prstGeom>
          <a:noFill/>
        </p:spPr>
        <p:txBody>
          <a:bodyPr wrap="square" anchor="t" lIns="73152" rIns="73152" tIns="27432" bIns="27432">
            <a:spAutoFit/>
          </a:bodyPr>
          <a:lstStyle/>
          <a:p>
            <a:pPr algn="ctr"/>
            <a:r>
              <a:rPr sz="1700" b="1">
                <a:solidFill>
                  <a:srgbClr val="1D2B3A"/>
                </a:solidFill>
                <a:latin typeface="Aptos"/>
              </a:rPr>
              <a:t>Humility</a:t>
            </a:r>
          </a:p>
        </p:txBody>
      </p:sp>
      <p:sp>
        <p:nvSpPr>
          <p:cNvPr id="18" name="TextBox 17"/>
          <p:cNvSpPr txBox="1"/>
          <p:nvPr/>
        </p:nvSpPr>
        <p:spPr>
          <a:xfrm>
            <a:off x="1005840" y="4041648"/>
            <a:ext cx="2926080" cy="384048"/>
          </a:xfrm>
          <a:prstGeom prst="rect">
            <a:avLst/>
          </a:prstGeom>
          <a:noFill/>
        </p:spPr>
        <p:txBody>
          <a:bodyPr wrap="square" anchor="t" lIns="73152" rIns="73152" tIns="27432" bIns="27432">
            <a:spAutoFit/>
          </a:bodyPr>
          <a:lstStyle/>
          <a:p>
            <a:pPr algn="ctr"/>
            <a:r>
              <a:rPr sz="1250" b="0">
                <a:solidFill>
                  <a:srgbClr val="1D2B3A"/>
                </a:solidFill>
                <a:latin typeface="Aptos"/>
              </a:rPr>
              <a:t>The offering is not grounds for boasting.</a:t>
            </a:r>
          </a:p>
        </p:txBody>
      </p:sp>
      <p:sp>
        <p:nvSpPr>
          <p:cNvPr id="19" name="Rounded Rectangle 18"/>
          <p:cNvSpPr/>
          <p:nvPr/>
        </p:nvSpPr>
        <p:spPr>
          <a:xfrm>
            <a:off x="4572000" y="3474720"/>
            <a:ext cx="3337560" cy="123444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800600" y="3639312"/>
            <a:ext cx="2926080" cy="274320"/>
          </a:xfrm>
          <a:prstGeom prst="rect">
            <a:avLst/>
          </a:prstGeom>
          <a:noFill/>
        </p:spPr>
        <p:txBody>
          <a:bodyPr wrap="square" anchor="t" lIns="73152" rIns="73152" tIns="27432" bIns="27432">
            <a:spAutoFit/>
          </a:bodyPr>
          <a:lstStyle/>
          <a:p>
            <a:pPr algn="ctr"/>
            <a:r>
              <a:rPr sz="1700" b="1">
                <a:solidFill>
                  <a:srgbClr val="1D2B3A"/>
                </a:solidFill>
                <a:latin typeface="Aptos"/>
              </a:rPr>
              <a:t>Worship</a:t>
            </a:r>
          </a:p>
        </p:txBody>
      </p:sp>
      <p:sp>
        <p:nvSpPr>
          <p:cNvPr id="21" name="TextBox 20"/>
          <p:cNvSpPr txBox="1"/>
          <p:nvPr/>
        </p:nvSpPr>
        <p:spPr>
          <a:xfrm>
            <a:off x="4800600" y="4041648"/>
            <a:ext cx="2926080" cy="384048"/>
          </a:xfrm>
          <a:prstGeom prst="rect">
            <a:avLst/>
          </a:prstGeom>
          <a:noFill/>
        </p:spPr>
        <p:txBody>
          <a:bodyPr wrap="square" anchor="t" lIns="73152" rIns="73152" tIns="27432" bIns="27432">
            <a:spAutoFit/>
          </a:bodyPr>
          <a:lstStyle/>
          <a:p>
            <a:pPr algn="ctr"/>
            <a:r>
              <a:rPr sz="1250" b="0">
                <a:solidFill>
                  <a:srgbClr val="1D2B3A"/>
                </a:solidFill>
                <a:latin typeface="Aptos"/>
              </a:rPr>
              <a:t>Generosity belongs inside praise.</a:t>
            </a:r>
          </a:p>
        </p:txBody>
      </p:sp>
      <p:sp>
        <p:nvSpPr>
          <p:cNvPr id="22" name="Rounded Rectangle 21"/>
          <p:cNvSpPr/>
          <p:nvPr/>
        </p:nvSpPr>
        <p:spPr>
          <a:xfrm>
            <a:off x="8366760" y="3474720"/>
            <a:ext cx="3337560" cy="123444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595360" y="3639312"/>
            <a:ext cx="2926080" cy="274320"/>
          </a:xfrm>
          <a:prstGeom prst="rect">
            <a:avLst/>
          </a:prstGeom>
          <a:noFill/>
        </p:spPr>
        <p:txBody>
          <a:bodyPr wrap="square" anchor="t" lIns="73152" rIns="73152" tIns="27432" bIns="27432">
            <a:spAutoFit/>
          </a:bodyPr>
          <a:lstStyle/>
          <a:p>
            <a:pPr algn="ctr"/>
            <a:r>
              <a:rPr sz="1700" b="1">
                <a:solidFill>
                  <a:srgbClr val="1D2B3A"/>
                </a:solidFill>
                <a:latin typeface="Aptos"/>
              </a:rPr>
              <a:t>Generosity</a:t>
            </a:r>
          </a:p>
        </p:txBody>
      </p:sp>
      <p:sp>
        <p:nvSpPr>
          <p:cNvPr id="24" name="TextBox 23"/>
          <p:cNvSpPr txBox="1"/>
          <p:nvPr/>
        </p:nvSpPr>
        <p:spPr>
          <a:xfrm>
            <a:off x="8595360" y="4041648"/>
            <a:ext cx="2926080" cy="384048"/>
          </a:xfrm>
          <a:prstGeom prst="rect">
            <a:avLst/>
          </a:prstGeom>
          <a:noFill/>
        </p:spPr>
        <p:txBody>
          <a:bodyPr wrap="square" anchor="t" lIns="73152" rIns="73152" tIns="27432" bIns="27432">
            <a:spAutoFit/>
          </a:bodyPr>
          <a:lstStyle/>
          <a:p>
            <a:pPr algn="ctr"/>
            <a:r>
              <a:rPr sz="1250" b="0">
                <a:solidFill>
                  <a:srgbClr val="1D2B3A"/>
                </a:solidFill>
                <a:latin typeface="Aptos"/>
              </a:rPr>
              <a:t>Grace frees the heart to give willingly.</a:t>
            </a:r>
          </a:p>
        </p:txBody>
      </p:sp>
      <p:sp>
        <p:nvSpPr>
          <p:cNvPr id="25" name="TextBox 24"/>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Literary and Musical Observations</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Service music that teaches theology simply</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The language is brief enough to be remembered and repeated by the congregation.</a:t>
            </a:r>
          </a:p>
          <a:p>
            <a:pPr>
              <a:spcAft>
                <a:spcPts val="700"/>
              </a:spcAft>
            </a:pPr>
            <a:r>
              <a:rPr sz="1800">
                <a:solidFill>
                  <a:srgbClr val="182130"/>
                </a:solidFill>
                <a:latin typeface="Aptos"/>
              </a:rPr>
              <a:t>Its irregular meter allows simple spoken, chanted, or harmonized settings.</a:t>
            </a:r>
          </a:p>
          <a:p>
            <a:pPr>
              <a:spcAft>
                <a:spcPts val="700"/>
              </a:spcAft>
            </a:pPr>
            <a:r>
              <a:rPr sz="1800">
                <a:solidFill>
                  <a:srgbClr val="182130"/>
                </a:solidFill>
                <a:latin typeface="Aptos"/>
              </a:rPr>
              <a:t>A restrained musical setting keeps the biblical confession clear.</a:t>
            </a:r>
          </a:p>
          <a:p>
            <a:pPr>
              <a:spcAft>
                <a:spcPts val="700"/>
              </a:spcAft>
            </a:pPr>
            <a:r>
              <a:rPr sz="1800">
                <a:solidFill>
                  <a:srgbClr val="182130"/>
                </a:solidFill>
                <a:latin typeface="Aptos"/>
              </a:rPr>
              <a:t>The sentence works best when it supports, rather than overwhelms, the presentation of gifts.</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Pastoral and Worship Use</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Where this response serves the church well</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Offertory and presentation of gifts</a:t>
            </a:r>
          </a:p>
          <a:p>
            <a:pPr>
              <a:spcAft>
                <a:spcPts val="700"/>
              </a:spcAft>
            </a:pPr>
            <a:r>
              <a:rPr sz="1800">
                <a:solidFill>
                  <a:srgbClr val="182130"/>
                </a:solidFill>
                <a:latin typeface="Aptos"/>
              </a:rPr>
              <a:t>Stewardship teaching and annual commitment services</a:t>
            </a:r>
          </a:p>
          <a:p>
            <a:pPr>
              <a:spcAft>
                <a:spcPts val="700"/>
              </a:spcAft>
            </a:pPr>
            <a:r>
              <a:rPr sz="1800">
                <a:solidFill>
                  <a:srgbClr val="182130"/>
                </a:solidFill>
                <a:latin typeface="Aptos"/>
              </a:rPr>
              <a:t>Thanksgiving, harvest, dedication, and mission emphasis</a:t>
            </a:r>
          </a:p>
          <a:p>
            <a:pPr>
              <a:spcAft>
                <a:spcPts val="700"/>
              </a:spcAft>
            </a:pPr>
            <a:r>
              <a:rPr sz="1800">
                <a:solidFill>
                  <a:srgbClr val="182130"/>
                </a:solidFill>
                <a:latin typeface="Aptos"/>
              </a:rPr>
              <a:t>Services that connect worship with generosity and daily discipleship</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Teaching Questions</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Move from observation to practice</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How does 1 Chronicles 29:14 reshape the meaning of the offering?</a:t>
            </a:r>
          </a:p>
          <a:p>
            <a:pPr>
              <a:spcAft>
                <a:spcPts val="700"/>
              </a:spcAft>
            </a:pPr>
            <a:r>
              <a:rPr sz="1800">
                <a:solidFill>
                  <a:srgbClr val="182130"/>
                </a:solidFill>
                <a:latin typeface="Aptos"/>
              </a:rPr>
              <a:t>What is the difference between cheerful giving and pressured giving?</a:t>
            </a:r>
          </a:p>
          <a:p>
            <a:pPr>
              <a:spcAft>
                <a:spcPts val="700"/>
              </a:spcAft>
            </a:pPr>
            <a:r>
              <a:rPr sz="1800">
                <a:solidFill>
                  <a:srgbClr val="182130"/>
                </a:solidFill>
                <a:latin typeface="Aptos"/>
              </a:rPr>
              <a:t>How can churches teach stewardship without reducing worship to fundraising?</a:t>
            </a:r>
          </a:p>
          <a:p>
            <a:pPr>
              <a:spcAft>
                <a:spcPts val="700"/>
              </a:spcAft>
            </a:pPr>
            <a:r>
              <a:rPr sz="1800">
                <a:solidFill>
                  <a:srgbClr val="182130"/>
                </a:solidFill>
                <a:latin typeface="Aptos"/>
              </a:rPr>
              <a:t>What gifts besides money can be returned to God in faithful service?</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Suggested Lesson Flow</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Two teaching options</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960120" y="1737360"/>
            <a:ext cx="5074920" cy="411480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234440" y="2029968"/>
            <a:ext cx="4572000" cy="411480"/>
          </a:xfrm>
          <a:prstGeom prst="rect">
            <a:avLst/>
          </a:prstGeom>
          <a:noFill/>
        </p:spPr>
        <p:txBody>
          <a:bodyPr wrap="square" anchor="t" lIns="73152" rIns="73152" tIns="27432" bIns="27432">
            <a:spAutoFit/>
          </a:bodyPr>
          <a:lstStyle/>
          <a:p>
            <a:pPr algn="ctr"/>
            <a:r>
              <a:rPr sz="2200" b="1">
                <a:solidFill>
                  <a:srgbClr val="1D2B3A"/>
                </a:solidFill>
                <a:latin typeface="Aptos"/>
              </a:rPr>
              <a:t>30-Minute Plan</a:t>
            </a:r>
          </a:p>
        </p:txBody>
      </p:sp>
      <p:sp>
        <p:nvSpPr>
          <p:cNvPr id="9" name="TextBox 8"/>
          <p:cNvSpPr txBox="1"/>
          <p:nvPr/>
        </p:nvSpPr>
        <p:spPr>
          <a:xfrm>
            <a:off x="1463040" y="2743200"/>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1. Read 1 Chronicles 29:14</a:t>
            </a:r>
          </a:p>
        </p:txBody>
      </p:sp>
      <p:sp>
        <p:nvSpPr>
          <p:cNvPr id="10" name="TextBox 9"/>
          <p:cNvSpPr txBox="1"/>
          <p:nvPr/>
        </p:nvSpPr>
        <p:spPr>
          <a:xfrm>
            <a:off x="1463040" y="3319272"/>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2. Teach the biblical context</a:t>
            </a:r>
          </a:p>
        </p:txBody>
      </p:sp>
      <p:sp>
        <p:nvSpPr>
          <p:cNvPr id="11" name="TextBox 10"/>
          <p:cNvSpPr txBox="1"/>
          <p:nvPr/>
        </p:nvSpPr>
        <p:spPr>
          <a:xfrm>
            <a:off x="1463040" y="3895344"/>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3. Discuss worship and offering</a:t>
            </a:r>
          </a:p>
        </p:txBody>
      </p:sp>
      <p:sp>
        <p:nvSpPr>
          <p:cNvPr id="12" name="TextBox 11"/>
          <p:cNvSpPr txBox="1"/>
          <p:nvPr/>
        </p:nvSpPr>
        <p:spPr>
          <a:xfrm>
            <a:off x="1463040" y="4471416"/>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4. Close with a gratitude prayer</a:t>
            </a:r>
          </a:p>
        </p:txBody>
      </p:sp>
      <p:sp>
        <p:nvSpPr>
          <p:cNvPr id="13" name="Rounded Rectangle 12"/>
          <p:cNvSpPr/>
          <p:nvPr/>
        </p:nvSpPr>
        <p:spPr>
          <a:xfrm>
            <a:off x="6583680" y="1737360"/>
            <a:ext cx="5074920" cy="411480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858000" y="2029968"/>
            <a:ext cx="4572000" cy="411480"/>
          </a:xfrm>
          <a:prstGeom prst="rect">
            <a:avLst/>
          </a:prstGeom>
          <a:noFill/>
        </p:spPr>
        <p:txBody>
          <a:bodyPr wrap="square" anchor="t" lIns="73152" rIns="73152" tIns="27432" bIns="27432">
            <a:spAutoFit/>
          </a:bodyPr>
          <a:lstStyle/>
          <a:p>
            <a:pPr algn="ctr"/>
            <a:r>
              <a:rPr sz="2200" b="1">
                <a:solidFill>
                  <a:srgbClr val="1D2B3A"/>
                </a:solidFill>
                <a:latin typeface="Aptos"/>
              </a:rPr>
              <a:t>60-Minute Plan</a:t>
            </a:r>
          </a:p>
        </p:txBody>
      </p:sp>
      <p:sp>
        <p:nvSpPr>
          <p:cNvPr id="15" name="TextBox 14"/>
          <p:cNvSpPr txBox="1"/>
          <p:nvPr/>
        </p:nvSpPr>
        <p:spPr>
          <a:xfrm>
            <a:off x="7086600" y="2743200"/>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1. Open with reflection questions</a:t>
            </a:r>
          </a:p>
        </p:txBody>
      </p:sp>
      <p:sp>
        <p:nvSpPr>
          <p:cNvPr id="16" name="TextBox 15"/>
          <p:cNvSpPr txBox="1"/>
          <p:nvPr/>
        </p:nvSpPr>
        <p:spPr>
          <a:xfrm>
            <a:off x="7086600" y="3319272"/>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2. Study David’s prayer and supporting Scriptures</a:t>
            </a:r>
          </a:p>
        </p:txBody>
      </p:sp>
      <p:sp>
        <p:nvSpPr>
          <p:cNvPr id="17" name="TextBox 16"/>
          <p:cNvSpPr txBox="1"/>
          <p:nvPr/>
        </p:nvSpPr>
        <p:spPr>
          <a:xfrm>
            <a:off x="7086600" y="3895344"/>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3. Discuss the study table</a:t>
            </a:r>
          </a:p>
        </p:txBody>
      </p:sp>
      <p:sp>
        <p:nvSpPr>
          <p:cNvPr id="18" name="TextBox 17"/>
          <p:cNvSpPr txBox="1"/>
          <p:nvPr/>
        </p:nvSpPr>
        <p:spPr>
          <a:xfrm>
            <a:off x="7086600" y="4471416"/>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4. Plan one act of generosity</a:t>
            </a:r>
          </a:p>
        </p:txBody>
      </p:sp>
      <p:sp>
        <p:nvSpPr>
          <p:cNvPr id="19" name="TextBox 18"/>
          <p:cNvSpPr txBox="1"/>
          <p:nvPr/>
        </p:nvSpPr>
        <p:spPr>
          <a:xfrm>
            <a:off x="7086600" y="5047488"/>
            <a:ext cx="4160520" cy="301752"/>
          </a:xfrm>
          <a:prstGeom prst="rect">
            <a:avLst/>
          </a:prstGeom>
          <a:noFill/>
        </p:spPr>
        <p:txBody>
          <a:bodyPr wrap="square" anchor="t" lIns="73152" rIns="73152" tIns="27432" bIns="27432">
            <a:spAutoFit/>
          </a:bodyPr>
          <a:lstStyle/>
          <a:p>
            <a:pPr algn="l"/>
            <a:r>
              <a:rPr sz="1450" b="0">
                <a:solidFill>
                  <a:srgbClr val="1D2B3A"/>
                </a:solidFill>
                <a:latin typeface="Aptos"/>
              </a:rPr>
              <a:t>5. Pray the offertory sentence together</a:t>
            </a:r>
          </a:p>
        </p:txBody>
      </p:sp>
      <p:sp>
        <p:nvSpPr>
          <p:cNvPr id="20" name="TextBox 19"/>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68680" y="777240"/>
            <a:ext cx="10424160" cy="566928"/>
          </a:xfrm>
          <a:prstGeom prst="rect">
            <a:avLst/>
          </a:prstGeom>
          <a:noFill/>
        </p:spPr>
        <p:txBody>
          <a:bodyPr wrap="square" anchor="t" lIns="73152" rIns="73152" tIns="27432" bIns="27432">
            <a:spAutoFit/>
          </a:bodyPr>
          <a:lstStyle/>
          <a:p>
            <a:pPr algn="ctr"/>
            <a:r>
              <a:rPr sz="3000" b="1">
                <a:solidFill>
                  <a:srgbClr val="F7F0E4"/>
                </a:solidFill>
                <a:latin typeface="Aptos Display"/>
              </a:rPr>
              <a:t>Closing Summary and Prayer</a:t>
            </a:r>
          </a:p>
        </p:txBody>
      </p:sp>
      <p:sp>
        <p:nvSpPr>
          <p:cNvPr id="4" name="Rounded Rectangle 3"/>
          <p:cNvSpPr/>
          <p:nvPr/>
        </p:nvSpPr>
        <p:spPr>
          <a:xfrm>
            <a:off x="1417320" y="1828800"/>
            <a:ext cx="9372600" cy="338328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874519" y="2258568"/>
            <a:ext cx="8458200" cy="1417320"/>
          </a:xfrm>
          <a:prstGeom prst="rect">
            <a:avLst/>
          </a:prstGeom>
          <a:noFill/>
        </p:spPr>
        <p:txBody>
          <a:bodyPr wrap="square" anchor="t" lIns="73152" rIns="73152" tIns="27432" bIns="27432">
            <a:spAutoFit/>
          </a:bodyPr>
          <a:lstStyle/>
          <a:p>
            <a:pPr algn="ctr"/>
            <a:r>
              <a:rPr sz="2300" b="0">
                <a:solidFill>
                  <a:srgbClr val="1D2B3A"/>
                </a:solidFill>
                <a:latin typeface="Georgia"/>
              </a:rPr>
              <a:t>All things come from you, O Lord. Teach us to receive with gratitude, give with humility, and offer our lives for your glory. Make our worship generous and our generosity worshipful. Amen.</a:t>
            </a:r>
          </a:p>
        </p:txBody>
      </p:sp>
      <p:sp>
        <p:nvSpPr>
          <p:cNvPr id="6" name="TextBox 5"/>
          <p:cNvSpPr txBox="1"/>
          <p:nvPr/>
        </p:nvSpPr>
        <p:spPr>
          <a:xfrm>
            <a:off x="1828800" y="4160520"/>
            <a:ext cx="8503920" cy="411480"/>
          </a:xfrm>
          <a:prstGeom prst="rect">
            <a:avLst/>
          </a:prstGeom>
          <a:noFill/>
        </p:spPr>
        <p:txBody>
          <a:bodyPr wrap="square" anchor="t" lIns="73152" rIns="73152" tIns="27432" bIns="27432">
            <a:spAutoFit/>
          </a:bodyPr>
          <a:lstStyle/>
          <a:p>
            <a:pPr algn="ctr"/>
            <a:r>
              <a:rPr sz="1700" b="1">
                <a:solidFill>
                  <a:srgbClr val="6D4F2A"/>
                </a:solidFill>
                <a:latin typeface="Aptos"/>
              </a:rPr>
              <a:t>Receive gratefully • Return humbly • Live generously</a:t>
            </a:r>
          </a:p>
        </p:txBody>
      </p:sp>
      <p:sp>
        <p:nvSpPr>
          <p:cNvPr id="7" name="TextBox 6"/>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1188720" y="1920240"/>
            <a:ext cx="9875520" cy="502920"/>
          </a:xfrm>
          <a:prstGeom prst="rect">
            <a:avLst/>
          </a:prstGeom>
          <a:noFill/>
        </p:spPr>
        <p:txBody>
          <a:bodyPr wrap="square" anchor="t" lIns="73152" rIns="73152" tIns="27432" bIns="27432">
            <a:spAutoFit/>
          </a:bodyPr>
          <a:lstStyle/>
          <a:p>
            <a:pPr algn="ctr"/>
            <a:r>
              <a:rPr sz="3000" b="1">
                <a:solidFill>
                  <a:srgbClr val="F7F0E4"/>
                </a:solidFill>
                <a:latin typeface="Aptos Display"/>
              </a:rPr>
              <a:t>Prepared for Church Teaching</a:t>
            </a:r>
          </a:p>
        </p:txBody>
      </p:sp>
      <p:sp>
        <p:nvSpPr>
          <p:cNvPr id="4" name="TextBox 3"/>
          <p:cNvSpPr txBox="1"/>
          <p:nvPr/>
        </p:nvSpPr>
        <p:spPr>
          <a:xfrm>
            <a:off x="1828800" y="2834640"/>
            <a:ext cx="8595360" cy="914400"/>
          </a:xfrm>
          <a:prstGeom prst="rect">
            <a:avLst/>
          </a:prstGeom>
          <a:noFill/>
        </p:spPr>
        <p:txBody>
          <a:bodyPr wrap="square" anchor="t" lIns="73152" rIns="73152" tIns="27432" bIns="27432">
            <a:spAutoFit/>
          </a:bodyPr>
          <a:lstStyle/>
          <a:p>
            <a:pPr algn="ctr"/>
            <a:r>
              <a:rPr sz="1700" b="0">
                <a:solidFill>
                  <a:srgbClr val="E3CFAE"/>
                </a:solidFill>
                <a:latin typeface="Aptos"/>
              </a:rPr>
              <a:t>© HymnInfo.com. Free for personal, church, classroom, and small-group teaching use. Please do not sell, repost, or redistribute as downloadable files without permission.</a:t>
            </a:r>
          </a:p>
        </p:txBody>
      </p:sp>
      <p:sp>
        <p:nvSpPr>
          <p:cNvPr id="5" name="TextBox 4"/>
          <p:cNvSpPr txBox="1"/>
          <p:nvPr/>
        </p:nvSpPr>
        <p:spPr>
          <a:xfrm>
            <a:off x="2560320" y="4251960"/>
            <a:ext cx="7132320" cy="384048"/>
          </a:xfrm>
          <a:prstGeom prst="rect">
            <a:avLst/>
          </a:prstGeom>
          <a:noFill/>
        </p:spPr>
        <p:txBody>
          <a:bodyPr wrap="square" anchor="t" lIns="73152" rIns="73152" tIns="27432" bIns="27432">
            <a:spAutoFit/>
          </a:bodyPr>
          <a:lstStyle/>
          <a:p>
            <a:pPr algn="ctr"/>
            <a:r>
              <a:rPr sz="1700" b="1">
                <a:solidFill>
                  <a:srgbClr val="F7F0E4"/>
                </a:solidFill>
                <a:latin typeface="Aptos"/>
              </a:rPr>
              <a:t>hymninfo.com</a:t>
            </a:r>
          </a:p>
        </p:txBody>
      </p:sp>
      <p:sp>
        <p:nvSpPr>
          <p:cNvPr id="6" name="TextBox 5"/>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Teaching Aim</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What learners should understand, feel, and practice</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914400" y="2011680"/>
            <a:ext cx="3246120" cy="292608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2057400" y="2331720"/>
            <a:ext cx="914400" cy="914400"/>
          </a:xfrm>
          <a:prstGeom prst="ellipse">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30552" y="2551176"/>
            <a:ext cx="777240" cy="320040"/>
          </a:xfrm>
          <a:prstGeom prst="rect">
            <a:avLst/>
          </a:prstGeom>
          <a:noFill/>
        </p:spPr>
        <p:txBody>
          <a:bodyPr wrap="square" anchor="t" lIns="73152" rIns="73152" tIns="27432" bIns="27432">
            <a:spAutoFit/>
          </a:bodyPr>
          <a:lstStyle/>
          <a:p>
            <a:pPr algn="ctr"/>
            <a:r>
              <a:rPr sz="2400" b="1">
                <a:solidFill>
                  <a:srgbClr val="1D2B3A"/>
                </a:solidFill>
                <a:latin typeface="Aptos"/>
              </a:rPr>
              <a:t>1</a:t>
            </a:r>
          </a:p>
        </p:txBody>
      </p:sp>
      <p:sp>
        <p:nvSpPr>
          <p:cNvPr id="10" name="TextBox 9"/>
          <p:cNvSpPr txBox="1"/>
          <p:nvPr/>
        </p:nvSpPr>
        <p:spPr>
          <a:xfrm>
            <a:off x="1143000" y="3429000"/>
            <a:ext cx="2788920" cy="320040"/>
          </a:xfrm>
          <a:prstGeom prst="rect">
            <a:avLst/>
          </a:prstGeom>
          <a:noFill/>
        </p:spPr>
        <p:txBody>
          <a:bodyPr wrap="square" anchor="t" lIns="73152" rIns="73152" tIns="27432" bIns="27432">
            <a:spAutoFit/>
          </a:bodyPr>
          <a:lstStyle/>
          <a:p>
            <a:pPr algn="ctr"/>
            <a:r>
              <a:rPr sz="2000" b="1">
                <a:solidFill>
                  <a:srgbClr val="1D2B3A"/>
                </a:solidFill>
                <a:latin typeface="Aptos"/>
              </a:rPr>
              <a:t>Understand</a:t>
            </a:r>
          </a:p>
        </p:txBody>
      </p:sp>
      <p:sp>
        <p:nvSpPr>
          <p:cNvPr id="11" name="TextBox 10"/>
          <p:cNvSpPr txBox="1"/>
          <p:nvPr/>
        </p:nvSpPr>
        <p:spPr>
          <a:xfrm>
            <a:off x="1252728" y="3858768"/>
            <a:ext cx="2560320" cy="713232"/>
          </a:xfrm>
          <a:prstGeom prst="rect">
            <a:avLst/>
          </a:prstGeom>
          <a:noFill/>
        </p:spPr>
        <p:txBody>
          <a:bodyPr wrap="square" anchor="t" lIns="73152" rIns="73152" tIns="27432" bIns="27432">
            <a:spAutoFit/>
          </a:bodyPr>
          <a:lstStyle/>
          <a:p>
            <a:pPr algn="ctr"/>
            <a:r>
              <a:rPr sz="1350" b="0">
                <a:solidFill>
                  <a:srgbClr val="1D2B3A"/>
                </a:solidFill>
                <a:latin typeface="Aptos"/>
              </a:rPr>
              <a:t>All generosity begins in God’s prior giving.</a:t>
            </a:r>
          </a:p>
        </p:txBody>
      </p:sp>
      <p:sp>
        <p:nvSpPr>
          <p:cNvPr id="12" name="Rounded Rectangle 11"/>
          <p:cNvSpPr/>
          <p:nvPr/>
        </p:nvSpPr>
        <p:spPr>
          <a:xfrm>
            <a:off x="4709160" y="2011680"/>
            <a:ext cx="3246120" cy="292608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5852160" y="2331720"/>
            <a:ext cx="914400" cy="914400"/>
          </a:xfrm>
          <a:prstGeom prst="ellipse">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925312" y="2551176"/>
            <a:ext cx="777240" cy="320040"/>
          </a:xfrm>
          <a:prstGeom prst="rect">
            <a:avLst/>
          </a:prstGeom>
          <a:noFill/>
        </p:spPr>
        <p:txBody>
          <a:bodyPr wrap="square" anchor="t" lIns="73152" rIns="73152" tIns="27432" bIns="27432">
            <a:spAutoFit/>
          </a:bodyPr>
          <a:lstStyle/>
          <a:p>
            <a:pPr algn="ctr"/>
            <a:r>
              <a:rPr sz="2400" b="1">
                <a:solidFill>
                  <a:srgbClr val="1D2B3A"/>
                </a:solidFill>
                <a:latin typeface="Aptos"/>
              </a:rPr>
              <a:t>2</a:t>
            </a:r>
          </a:p>
        </p:txBody>
      </p:sp>
      <p:sp>
        <p:nvSpPr>
          <p:cNvPr id="15" name="TextBox 14"/>
          <p:cNvSpPr txBox="1"/>
          <p:nvPr/>
        </p:nvSpPr>
        <p:spPr>
          <a:xfrm>
            <a:off x="4937760" y="3429000"/>
            <a:ext cx="2788920" cy="320040"/>
          </a:xfrm>
          <a:prstGeom prst="rect">
            <a:avLst/>
          </a:prstGeom>
          <a:noFill/>
        </p:spPr>
        <p:txBody>
          <a:bodyPr wrap="square" anchor="t" lIns="73152" rIns="73152" tIns="27432" bIns="27432">
            <a:spAutoFit/>
          </a:bodyPr>
          <a:lstStyle/>
          <a:p>
            <a:pPr algn="ctr"/>
            <a:r>
              <a:rPr sz="2000" b="1">
                <a:solidFill>
                  <a:srgbClr val="1D2B3A"/>
                </a:solidFill>
                <a:latin typeface="Aptos"/>
              </a:rPr>
              <a:t>Feel</a:t>
            </a:r>
          </a:p>
        </p:txBody>
      </p:sp>
      <p:sp>
        <p:nvSpPr>
          <p:cNvPr id="16" name="TextBox 15"/>
          <p:cNvSpPr txBox="1"/>
          <p:nvPr/>
        </p:nvSpPr>
        <p:spPr>
          <a:xfrm>
            <a:off x="5047488" y="3858768"/>
            <a:ext cx="2560320" cy="713232"/>
          </a:xfrm>
          <a:prstGeom prst="rect">
            <a:avLst/>
          </a:prstGeom>
          <a:noFill/>
        </p:spPr>
        <p:txBody>
          <a:bodyPr wrap="square" anchor="t" lIns="73152" rIns="73152" tIns="27432" bIns="27432">
            <a:spAutoFit/>
          </a:bodyPr>
          <a:lstStyle/>
          <a:p>
            <a:pPr algn="ctr"/>
            <a:r>
              <a:rPr sz="1350" b="0">
                <a:solidFill>
                  <a:srgbClr val="1D2B3A"/>
                </a:solidFill>
                <a:latin typeface="Aptos"/>
              </a:rPr>
              <a:t>Gratitude, humility, and freedom from possessiveness.</a:t>
            </a:r>
          </a:p>
        </p:txBody>
      </p:sp>
      <p:sp>
        <p:nvSpPr>
          <p:cNvPr id="17" name="Rounded Rectangle 16"/>
          <p:cNvSpPr/>
          <p:nvPr/>
        </p:nvSpPr>
        <p:spPr>
          <a:xfrm>
            <a:off x="8503920" y="2011680"/>
            <a:ext cx="3246120" cy="292608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9646920" y="2331720"/>
            <a:ext cx="914400" cy="914400"/>
          </a:xfrm>
          <a:prstGeom prst="ellipse">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720072" y="2551176"/>
            <a:ext cx="777240" cy="320040"/>
          </a:xfrm>
          <a:prstGeom prst="rect">
            <a:avLst/>
          </a:prstGeom>
          <a:noFill/>
        </p:spPr>
        <p:txBody>
          <a:bodyPr wrap="square" anchor="t" lIns="73152" rIns="73152" tIns="27432" bIns="27432">
            <a:spAutoFit/>
          </a:bodyPr>
          <a:lstStyle/>
          <a:p>
            <a:pPr algn="ctr"/>
            <a:r>
              <a:rPr sz="2400" b="1">
                <a:solidFill>
                  <a:srgbClr val="1D2B3A"/>
                </a:solidFill>
                <a:latin typeface="Aptos"/>
              </a:rPr>
              <a:t>3</a:t>
            </a:r>
          </a:p>
        </p:txBody>
      </p:sp>
      <p:sp>
        <p:nvSpPr>
          <p:cNvPr id="20" name="TextBox 19"/>
          <p:cNvSpPr txBox="1"/>
          <p:nvPr/>
        </p:nvSpPr>
        <p:spPr>
          <a:xfrm>
            <a:off x="8732520" y="3429000"/>
            <a:ext cx="2788920" cy="320040"/>
          </a:xfrm>
          <a:prstGeom prst="rect">
            <a:avLst/>
          </a:prstGeom>
          <a:noFill/>
        </p:spPr>
        <p:txBody>
          <a:bodyPr wrap="square" anchor="t" lIns="73152" rIns="73152" tIns="27432" bIns="27432">
            <a:spAutoFit/>
          </a:bodyPr>
          <a:lstStyle/>
          <a:p>
            <a:pPr algn="ctr"/>
            <a:r>
              <a:rPr sz="2000" b="1">
                <a:solidFill>
                  <a:srgbClr val="1D2B3A"/>
                </a:solidFill>
                <a:latin typeface="Aptos"/>
              </a:rPr>
              <a:t>Practice</a:t>
            </a:r>
          </a:p>
        </p:txBody>
      </p:sp>
      <p:sp>
        <p:nvSpPr>
          <p:cNvPr id="21" name="TextBox 20"/>
          <p:cNvSpPr txBox="1"/>
          <p:nvPr/>
        </p:nvSpPr>
        <p:spPr>
          <a:xfrm>
            <a:off x="8842248" y="3858768"/>
            <a:ext cx="2560320" cy="713232"/>
          </a:xfrm>
          <a:prstGeom prst="rect">
            <a:avLst/>
          </a:prstGeom>
          <a:noFill/>
        </p:spPr>
        <p:txBody>
          <a:bodyPr wrap="square" anchor="t" lIns="73152" rIns="73152" tIns="27432" bIns="27432">
            <a:spAutoFit/>
          </a:bodyPr>
          <a:lstStyle/>
          <a:p>
            <a:pPr algn="ctr"/>
            <a:r>
              <a:rPr sz="1350" b="0">
                <a:solidFill>
                  <a:srgbClr val="1D2B3A"/>
                </a:solidFill>
                <a:latin typeface="Aptos"/>
              </a:rPr>
              <a:t>Offering life and gifts back to God in worship.</a:t>
            </a:r>
          </a:p>
        </p:txBody>
      </p:sp>
      <p:sp>
        <p:nvSpPr>
          <p:cNvPr id="22" name="TextBox 21"/>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Hymn Identity</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A Scripture sentence used as service music</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914400" y="1737360"/>
          <a:ext cx="6766560" cy="4297680"/>
        </p:xfrm>
        <a:graphic>
          <a:graphicData uri="http://schemas.openxmlformats.org/drawingml/2006/table">
            <a:tbl>
              <a:tblPr firstRow="1" bandRow="1">
                <a:tableStyleId>{5C22544A-7EE6-4342-B048-85BDC9FD1C3A}</a:tableStyleId>
              </a:tblPr>
              <a:tblGrid>
                <a:gridCol w="2011680"/>
                <a:gridCol w="4754880"/>
              </a:tblGrid>
              <a:tr h="537210">
                <a:tc>
                  <a:txBody>
                    <a:bodyPr/>
                    <a:lstStyle/>
                    <a:p>
                      <a:r>
                        <a:rPr b="1" sz="1300">
                          <a:solidFill>
                            <a:srgbClr val="FFFFFF"/>
                          </a:solidFill>
                        </a:rPr>
                        <a:t>Detail</a:t>
                      </a:r>
                    </a:p>
                  </a:txBody>
                  <a:tcPr>
                    <a:solidFill>
                      <a:srgbClr val="1D2B3A"/>
                    </a:solidFill>
                  </a:tcPr>
                </a:tc>
                <a:tc>
                  <a:txBody>
                    <a:bodyPr/>
                    <a:lstStyle/>
                    <a:p>
                      <a:r>
                        <a:rPr b="1" sz="1300">
                          <a:solidFill>
                            <a:srgbClr val="FFFFFF"/>
                          </a:solidFill>
                        </a:rPr>
                        <a:t>Teaching Note</a:t>
                      </a:r>
                    </a:p>
                  </a:txBody>
                  <a:tcPr>
                    <a:solidFill>
                      <a:srgbClr val="1D2B3A"/>
                    </a:solidFill>
                  </a:tcPr>
                </a:tc>
              </a:tr>
              <a:tr h="537210">
                <a:tc>
                  <a:txBody>
                    <a:bodyPr/>
                    <a:lstStyle/>
                    <a:p>
                      <a:r>
                        <a:rPr sz="1150" b="1">
                          <a:solidFill>
                            <a:srgbClr val="182130"/>
                          </a:solidFill>
                          <a:latin typeface="Aptos"/>
                        </a:rPr>
                        <a:t>Title</a:t>
                      </a:r>
                    </a:p>
                  </a:txBody>
                  <a:tcPr>
                    <a:solidFill>
                      <a:srgbClr val="F7F0E4"/>
                    </a:solidFill>
                  </a:tcPr>
                </a:tc>
                <a:tc>
                  <a:txBody>
                    <a:bodyPr/>
                    <a:lstStyle/>
                    <a:p>
                      <a:r>
                        <a:rPr sz="1150" b="0">
                          <a:solidFill>
                            <a:srgbClr val="182130"/>
                          </a:solidFill>
                          <a:latin typeface="Aptos"/>
                        </a:rPr>
                        <a:t>All Things Come of Thee</a:t>
                      </a:r>
                    </a:p>
                  </a:txBody>
                  <a:tcPr>
                    <a:solidFill>
                      <a:srgbClr val="F7F0E4"/>
                    </a:solidFill>
                  </a:tcPr>
                </a:tc>
              </a:tr>
              <a:tr h="537210">
                <a:tc>
                  <a:txBody>
                    <a:bodyPr/>
                    <a:lstStyle/>
                    <a:p>
                      <a:r>
                        <a:rPr sz="1150" b="1">
                          <a:solidFill>
                            <a:srgbClr val="182130"/>
                          </a:solidFill>
                          <a:latin typeface="Aptos"/>
                        </a:rPr>
                        <a:t>First line</a:t>
                      </a:r>
                    </a:p>
                  </a:txBody>
                  <a:tcPr>
                    <a:solidFill>
                      <a:srgbClr val="F7F0E4"/>
                    </a:solidFill>
                  </a:tcPr>
                </a:tc>
                <a:tc>
                  <a:txBody>
                    <a:bodyPr/>
                    <a:lstStyle/>
                    <a:p>
                      <a:r>
                        <a:rPr sz="1150" b="0">
                          <a:solidFill>
                            <a:srgbClr val="182130"/>
                          </a:solidFill>
                          <a:latin typeface="Aptos"/>
                        </a:rPr>
                        <a:t>All things come of thee, O Lord</a:t>
                      </a:r>
                    </a:p>
                  </a:txBody>
                  <a:tcPr>
                    <a:solidFill>
                      <a:srgbClr val="F7F0E4"/>
                    </a:solidFill>
                  </a:tcPr>
                </a:tc>
              </a:tr>
              <a:tr h="537210">
                <a:tc>
                  <a:txBody>
                    <a:bodyPr/>
                    <a:lstStyle/>
                    <a:p>
                      <a:r>
                        <a:rPr sz="1150" b="1">
                          <a:solidFill>
                            <a:srgbClr val="182130"/>
                          </a:solidFill>
                          <a:latin typeface="Aptos"/>
                        </a:rPr>
                        <a:t>Biblical text</a:t>
                      </a:r>
                    </a:p>
                  </a:txBody>
                  <a:tcPr>
                    <a:solidFill>
                      <a:srgbClr val="F7F0E4"/>
                    </a:solidFill>
                  </a:tcPr>
                </a:tc>
                <a:tc>
                  <a:txBody>
                    <a:bodyPr/>
                    <a:lstStyle/>
                    <a:p>
                      <a:r>
                        <a:rPr sz="1150" b="0">
                          <a:solidFill>
                            <a:srgbClr val="182130"/>
                          </a:solidFill>
                          <a:latin typeface="Aptos"/>
                        </a:rPr>
                        <a:t>1 Chronicles 29:14</a:t>
                      </a:r>
                    </a:p>
                  </a:txBody>
                  <a:tcPr>
                    <a:solidFill>
                      <a:srgbClr val="F7F0E4"/>
                    </a:solidFill>
                  </a:tcPr>
                </a:tc>
              </a:tr>
              <a:tr h="537210">
                <a:tc>
                  <a:txBody>
                    <a:bodyPr/>
                    <a:lstStyle/>
                    <a:p>
                      <a:r>
                        <a:rPr sz="1150" b="1">
                          <a:solidFill>
                            <a:srgbClr val="182130"/>
                          </a:solidFill>
                          <a:latin typeface="Aptos"/>
                        </a:rPr>
                        <a:t>Musical use</a:t>
                      </a:r>
                    </a:p>
                  </a:txBody>
                  <a:tcPr>
                    <a:solidFill>
                      <a:srgbClr val="F7F0E4"/>
                    </a:solidFill>
                  </a:tcPr>
                </a:tc>
                <a:tc>
                  <a:txBody>
                    <a:bodyPr/>
                    <a:lstStyle/>
                    <a:p>
                      <a:r>
                        <a:rPr sz="1150" b="0">
                          <a:solidFill>
                            <a:srgbClr val="182130"/>
                          </a:solidFill>
                          <a:latin typeface="Aptos"/>
                        </a:rPr>
                        <a:t>Offertory response or sung sentence</a:t>
                      </a:r>
                    </a:p>
                  </a:txBody>
                  <a:tcPr>
                    <a:solidFill>
                      <a:srgbClr val="F7F0E4"/>
                    </a:solidFill>
                  </a:tcPr>
                </a:tc>
              </a:tr>
              <a:tr h="537210">
                <a:tc>
                  <a:txBody>
                    <a:bodyPr/>
                    <a:lstStyle/>
                    <a:p>
                      <a:r>
                        <a:rPr sz="1150" b="1">
                          <a:solidFill>
                            <a:srgbClr val="182130"/>
                          </a:solidFill>
                          <a:latin typeface="Aptos"/>
                        </a:rPr>
                        <a:t>Tune name</a:t>
                      </a:r>
                    </a:p>
                  </a:txBody>
                  <a:tcPr>
                    <a:solidFill>
                      <a:srgbClr val="F7F0E4"/>
                    </a:solidFill>
                  </a:tcPr>
                </a:tc>
                <a:tc>
                  <a:txBody>
                    <a:bodyPr/>
                    <a:lstStyle/>
                    <a:p>
                      <a:r>
                        <a:rPr sz="1150" b="0">
                          <a:solidFill>
                            <a:srgbClr val="182130"/>
                          </a:solidFill>
                          <a:latin typeface="Aptos"/>
                        </a:rPr>
                        <a:t>OFFERING in some hymnals</a:t>
                      </a:r>
                    </a:p>
                  </a:txBody>
                  <a:tcPr>
                    <a:solidFill>
                      <a:srgbClr val="F7F0E4"/>
                    </a:solidFill>
                  </a:tcPr>
                </a:tc>
              </a:tr>
              <a:tr h="537210">
                <a:tc>
                  <a:txBody>
                    <a:bodyPr/>
                    <a:lstStyle/>
                    <a:p>
                      <a:r>
                        <a:rPr sz="1150" b="1">
                          <a:solidFill>
                            <a:srgbClr val="182130"/>
                          </a:solidFill>
                          <a:latin typeface="Aptos"/>
                        </a:rPr>
                        <a:t>Meter</a:t>
                      </a:r>
                    </a:p>
                  </a:txBody>
                  <a:tcPr>
                    <a:solidFill>
                      <a:srgbClr val="F7F0E4"/>
                    </a:solidFill>
                  </a:tcPr>
                </a:tc>
                <a:tc>
                  <a:txBody>
                    <a:bodyPr/>
                    <a:lstStyle/>
                    <a:p>
                      <a:r>
                        <a:rPr sz="1150" b="0">
                          <a:solidFill>
                            <a:srgbClr val="182130"/>
                          </a:solidFill>
                          <a:latin typeface="Aptos"/>
                        </a:rPr>
                        <a:t>Irregular</a:t>
                      </a:r>
                    </a:p>
                  </a:txBody>
                  <a:tcPr>
                    <a:solidFill>
                      <a:srgbClr val="F7F0E4"/>
                    </a:solidFill>
                  </a:tcPr>
                </a:tc>
              </a:tr>
              <a:tr h="537210">
                <a:tc>
                  <a:txBody>
                    <a:bodyPr/>
                    <a:lstStyle/>
                    <a:p>
                      <a:r>
                        <a:rPr sz="1150" b="1">
                          <a:solidFill>
                            <a:srgbClr val="182130"/>
                          </a:solidFill>
                          <a:latin typeface="Aptos"/>
                        </a:rPr>
                        <a:t>Music</a:t>
                      </a:r>
                    </a:p>
                  </a:txBody>
                  <a:tcPr>
                    <a:solidFill>
                      <a:srgbClr val="F7F0E4"/>
                    </a:solidFill>
                  </a:tcPr>
                </a:tc>
                <a:tc>
                  <a:txBody>
                    <a:bodyPr/>
                    <a:lstStyle/>
                    <a:p>
                      <a:r>
                        <a:rPr sz="1150" b="0">
                          <a:solidFill>
                            <a:srgbClr val="182130"/>
                          </a:solidFill>
                          <a:latin typeface="Aptos"/>
                        </a:rPr>
                        <a:t>Anonymous or traditional liturgical settings</a:t>
                      </a:r>
                    </a:p>
                  </a:txBody>
                  <a:tcPr>
                    <a:solidFill>
                      <a:srgbClr val="F7F0E4"/>
                    </a:solidFill>
                  </a:tcPr>
                </a:tc>
              </a:tr>
            </a:tbl>
          </a:graphicData>
        </a:graphic>
      </p:graphicFrame>
      <p:sp>
        <p:nvSpPr>
          <p:cNvPr id="8" name="TextBox 7"/>
          <p:cNvSpPr txBox="1"/>
          <p:nvPr/>
        </p:nvSpPr>
        <p:spPr>
          <a:xfrm>
            <a:off x="8092440" y="1920240"/>
            <a:ext cx="3154680" cy="3291840"/>
          </a:xfrm>
          <a:prstGeom prst="rect">
            <a:avLst/>
          </a:prstGeom>
          <a:noFill/>
        </p:spPr>
        <p:txBody>
          <a:bodyPr wrap="square" anchor="t" lIns="73152" rIns="73152" tIns="27432" bIns="27432">
            <a:spAutoFit/>
          </a:bodyPr>
          <a:lstStyle/>
          <a:p>
            <a:pPr algn="ctr"/>
            <a:r>
              <a:rPr sz="2100" b="1">
                <a:solidFill>
                  <a:srgbClr val="F7F0E4"/>
                </a:solidFill>
                <a:latin typeface="Aptos Display"/>
              </a:rPr>
              <a:t>This is best taught as worship language for the offering: brief, biblical, memorable, and deeply theological.</a:t>
            </a:r>
          </a:p>
        </p:txBody>
      </p:sp>
      <p:sp>
        <p:nvSpPr>
          <p:cNvPr id="9" name="TextBox 8"/>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Historical Background</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From David’s prayer to the church’s offertory</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The words come from David’s prayer after gifts were gathered for the temple.</a:t>
            </a:r>
          </a:p>
          <a:p>
            <a:pPr>
              <a:spcAft>
                <a:spcPts val="700"/>
              </a:spcAft>
            </a:pPr>
            <a:r>
              <a:rPr sz="1800">
                <a:solidFill>
                  <a:srgbClr val="182130"/>
                </a:solidFill>
                <a:latin typeface="Aptos"/>
              </a:rPr>
              <a:t>David refuses to treat generosity as human achievement; he confesses God’s prior giving.</a:t>
            </a:r>
          </a:p>
          <a:p>
            <a:pPr>
              <a:spcAft>
                <a:spcPts val="700"/>
              </a:spcAft>
            </a:pPr>
            <a:r>
              <a:rPr sz="1800">
                <a:solidFill>
                  <a:srgbClr val="182130"/>
                </a:solidFill>
                <a:latin typeface="Aptos"/>
              </a:rPr>
              <a:t>Christian liturgical traditions adopted the sentence for the presentation of gifts.</a:t>
            </a:r>
          </a:p>
          <a:p>
            <a:pPr>
              <a:spcAft>
                <a:spcPts val="700"/>
              </a:spcAft>
            </a:pPr>
            <a:r>
              <a:rPr sz="1800">
                <a:solidFill>
                  <a:srgbClr val="182130"/>
                </a:solidFill>
                <a:latin typeface="Aptos"/>
              </a:rPr>
              <a:t>Modern hymnals often classify it as service music, a response, or a short musical sentence.</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Why This Matters Today</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The offertory is not a pause in worship</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It teaches that giving is worship, not merely church administration.</a:t>
            </a:r>
          </a:p>
          <a:p>
            <a:pPr>
              <a:spcAft>
                <a:spcPts val="700"/>
              </a:spcAft>
            </a:pPr>
            <a:r>
              <a:rPr sz="1800">
                <a:solidFill>
                  <a:srgbClr val="182130"/>
                </a:solidFill>
                <a:latin typeface="Aptos"/>
              </a:rPr>
              <a:t>It forms humility: the church gives only because God has already provided.</a:t>
            </a:r>
          </a:p>
          <a:p>
            <a:pPr>
              <a:spcAft>
                <a:spcPts val="700"/>
              </a:spcAft>
            </a:pPr>
            <a:r>
              <a:rPr sz="1800">
                <a:solidFill>
                  <a:srgbClr val="182130"/>
                </a:solidFill>
                <a:latin typeface="Aptos"/>
              </a:rPr>
              <a:t>It guards against both pride and reluctance in stewardship.</a:t>
            </a:r>
          </a:p>
          <a:p>
            <a:pPr>
              <a:spcAft>
                <a:spcPts val="700"/>
              </a:spcAft>
            </a:pPr>
            <a:r>
              <a:rPr sz="1800">
                <a:solidFill>
                  <a:srgbClr val="182130"/>
                </a:solidFill>
                <a:latin typeface="Aptos"/>
              </a:rPr>
              <a:t>It turns money, time, labor, and gifts toward God’s glory.</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1005840" y="2011680"/>
            <a:ext cx="10149840" cy="2468880"/>
          </a:xfrm>
          <a:prstGeom prst="roundRect">
            <a:avLst/>
          </a:prstGeom>
          <a:solidFill>
            <a:srgbClr val="0F1822"/>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325880" y="2423160"/>
            <a:ext cx="9509760" cy="658368"/>
          </a:xfrm>
          <a:prstGeom prst="rect">
            <a:avLst/>
          </a:prstGeom>
          <a:noFill/>
        </p:spPr>
        <p:txBody>
          <a:bodyPr wrap="square" anchor="t" lIns="73152" rIns="73152" tIns="27432" bIns="27432">
            <a:spAutoFit/>
          </a:bodyPr>
          <a:lstStyle/>
          <a:p>
            <a:pPr algn="ctr"/>
            <a:r>
              <a:rPr sz="3400" b="1">
                <a:solidFill>
                  <a:srgbClr val="F7F0E4"/>
                </a:solidFill>
                <a:latin typeface="Aptos Display"/>
              </a:rPr>
              <a:t>Biblical Foundations</a:t>
            </a:r>
          </a:p>
        </p:txBody>
      </p:sp>
      <p:sp>
        <p:nvSpPr>
          <p:cNvPr id="5" name="TextBox 4"/>
          <p:cNvSpPr txBox="1"/>
          <p:nvPr/>
        </p:nvSpPr>
        <p:spPr>
          <a:xfrm>
            <a:off x="1737360" y="3200400"/>
            <a:ext cx="8686800" cy="548640"/>
          </a:xfrm>
          <a:prstGeom prst="rect">
            <a:avLst/>
          </a:prstGeom>
          <a:noFill/>
        </p:spPr>
        <p:txBody>
          <a:bodyPr wrap="square" anchor="t" lIns="73152" rIns="73152" tIns="27432" bIns="27432">
            <a:spAutoFit/>
          </a:bodyPr>
          <a:lstStyle/>
          <a:p>
            <a:pPr algn="ctr"/>
            <a:r>
              <a:rPr sz="1700" b="0">
                <a:solidFill>
                  <a:srgbClr val="E3CFAE"/>
                </a:solidFill>
                <a:latin typeface="Aptos"/>
              </a:rPr>
              <a:t>The gifts of God returned in gratitude</a:t>
            </a:r>
          </a:p>
        </p:txBody>
      </p:sp>
      <p:sp>
        <p:nvSpPr>
          <p:cNvPr id="6" name="TextBox 5"/>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Primary Scripture</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1 Chronicles 29:14</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960120" y="1874519"/>
            <a:ext cx="7315200" cy="274320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325880" y="2240280"/>
            <a:ext cx="6629400" cy="1143000"/>
          </a:xfrm>
          <a:prstGeom prst="rect">
            <a:avLst/>
          </a:prstGeom>
          <a:noFill/>
        </p:spPr>
        <p:txBody>
          <a:bodyPr wrap="square" anchor="t" lIns="73152" rIns="73152" tIns="27432" bIns="27432">
            <a:spAutoFit/>
          </a:bodyPr>
          <a:lstStyle/>
          <a:p>
            <a:pPr algn="ctr"/>
            <a:r>
              <a:rPr sz="2100" b="0">
                <a:solidFill>
                  <a:srgbClr val="1D2B3A"/>
                </a:solidFill>
                <a:latin typeface="Georgia"/>
              </a:rPr>
              <a:t>“But who am I, and what is my people, that we should be able to offer so willingly as this? For all things come from you, and we have given you of your own.”</a:t>
            </a:r>
          </a:p>
        </p:txBody>
      </p:sp>
      <p:sp>
        <p:nvSpPr>
          <p:cNvPr id="9" name="TextBox 8"/>
          <p:cNvSpPr txBox="1"/>
          <p:nvPr/>
        </p:nvSpPr>
        <p:spPr>
          <a:xfrm>
            <a:off x="8732520" y="2011680"/>
            <a:ext cx="2514600" cy="2468880"/>
          </a:xfrm>
          <a:prstGeom prst="rect">
            <a:avLst/>
          </a:prstGeom>
          <a:noFill/>
        </p:spPr>
        <p:txBody>
          <a:bodyPr wrap="square" anchor="t" lIns="73152" rIns="73152" tIns="27432" bIns="27432">
            <a:spAutoFit/>
          </a:bodyPr>
          <a:lstStyle/>
          <a:p>
            <a:pPr algn="ctr"/>
            <a:r>
              <a:rPr sz="1900" b="1">
                <a:solidFill>
                  <a:srgbClr val="F7F0E4"/>
                </a:solidFill>
                <a:latin typeface="Aptos"/>
              </a:rPr>
              <a:t>The verse holds together two truths: the people give willingly, and every gift has already come from God.</a:t>
            </a:r>
          </a:p>
        </p:txBody>
      </p:sp>
      <p:sp>
        <p:nvSpPr>
          <p:cNvPr id="10" name="TextBox 9"/>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Supporting Scriptures</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A biblical theology of stewardship</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68680" y="1874519"/>
            <a:ext cx="4800600" cy="1298448"/>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97280" y="2039112"/>
            <a:ext cx="4389120" cy="292608"/>
          </a:xfrm>
          <a:prstGeom prst="rect">
            <a:avLst/>
          </a:prstGeom>
          <a:noFill/>
        </p:spPr>
        <p:txBody>
          <a:bodyPr wrap="square" anchor="t" lIns="73152" rIns="73152" tIns="27432" bIns="27432">
            <a:spAutoFit/>
          </a:bodyPr>
          <a:lstStyle/>
          <a:p>
            <a:pPr algn="l"/>
            <a:r>
              <a:rPr sz="1800" b="1">
                <a:solidFill>
                  <a:srgbClr val="1D2B3A"/>
                </a:solidFill>
                <a:latin typeface="Aptos"/>
              </a:rPr>
              <a:t>James 1:17</a:t>
            </a:r>
          </a:p>
        </p:txBody>
      </p:sp>
      <p:sp>
        <p:nvSpPr>
          <p:cNvPr id="9" name="TextBox 8"/>
          <p:cNvSpPr txBox="1"/>
          <p:nvPr/>
        </p:nvSpPr>
        <p:spPr>
          <a:xfrm>
            <a:off x="1097280" y="2496312"/>
            <a:ext cx="4297680" cy="384048"/>
          </a:xfrm>
          <a:prstGeom prst="rect">
            <a:avLst/>
          </a:prstGeom>
          <a:noFill/>
        </p:spPr>
        <p:txBody>
          <a:bodyPr wrap="square" anchor="t" lIns="73152" rIns="73152" tIns="27432" bIns="27432">
            <a:spAutoFit/>
          </a:bodyPr>
          <a:lstStyle/>
          <a:p>
            <a:pPr algn="l"/>
            <a:r>
              <a:rPr sz="1400" b="0">
                <a:solidFill>
                  <a:srgbClr val="1D2B3A"/>
                </a:solidFill>
                <a:latin typeface="Aptos"/>
              </a:rPr>
              <a:t>Every good gift comes from above.</a:t>
            </a:r>
          </a:p>
        </p:txBody>
      </p:sp>
      <p:sp>
        <p:nvSpPr>
          <p:cNvPr id="10" name="Rounded Rectangle 9"/>
          <p:cNvSpPr/>
          <p:nvPr/>
        </p:nvSpPr>
        <p:spPr>
          <a:xfrm>
            <a:off x="6355080" y="1874519"/>
            <a:ext cx="4800600" cy="1298448"/>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583680" y="2039112"/>
            <a:ext cx="4389120" cy="292608"/>
          </a:xfrm>
          <a:prstGeom prst="rect">
            <a:avLst/>
          </a:prstGeom>
          <a:noFill/>
        </p:spPr>
        <p:txBody>
          <a:bodyPr wrap="square" anchor="t" lIns="73152" rIns="73152" tIns="27432" bIns="27432">
            <a:spAutoFit/>
          </a:bodyPr>
          <a:lstStyle/>
          <a:p>
            <a:pPr algn="l"/>
            <a:r>
              <a:rPr sz="1800" b="1">
                <a:solidFill>
                  <a:srgbClr val="1D2B3A"/>
                </a:solidFill>
                <a:latin typeface="Aptos"/>
              </a:rPr>
              <a:t>Psalm 24:1</a:t>
            </a:r>
          </a:p>
        </p:txBody>
      </p:sp>
      <p:sp>
        <p:nvSpPr>
          <p:cNvPr id="12" name="TextBox 11"/>
          <p:cNvSpPr txBox="1"/>
          <p:nvPr/>
        </p:nvSpPr>
        <p:spPr>
          <a:xfrm>
            <a:off x="6583680" y="2496312"/>
            <a:ext cx="4297680" cy="384048"/>
          </a:xfrm>
          <a:prstGeom prst="rect">
            <a:avLst/>
          </a:prstGeom>
          <a:noFill/>
        </p:spPr>
        <p:txBody>
          <a:bodyPr wrap="square" anchor="t" lIns="73152" rIns="73152" tIns="27432" bIns="27432">
            <a:spAutoFit/>
          </a:bodyPr>
          <a:lstStyle/>
          <a:p>
            <a:pPr algn="l"/>
            <a:r>
              <a:rPr sz="1400" b="0">
                <a:solidFill>
                  <a:srgbClr val="1D2B3A"/>
                </a:solidFill>
                <a:latin typeface="Aptos"/>
              </a:rPr>
              <a:t>The earth belongs to the Lord.</a:t>
            </a:r>
          </a:p>
        </p:txBody>
      </p:sp>
      <p:sp>
        <p:nvSpPr>
          <p:cNvPr id="13" name="Rounded Rectangle 12"/>
          <p:cNvSpPr/>
          <p:nvPr/>
        </p:nvSpPr>
        <p:spPr>
          <a:xfrm>
            <a:off x="868680" y="3703320"/>
            <a:ext cx="4800600" cy="1298448"/>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97280" y="3867911"/>
            <a:ext cx="4389120" cy="292608"/>
          </a:xfrm>
          <a:prstGeom prst="rect">
            <a:avLst/>
          </a:prstGeom>
          <a:noFill/>
        </p:spPr>
        <p:txBody>
          <a:bodyPr wrap="square" anchor="t" lIns="73152" rIns="73152" tIns="27432" bIns="27432">
            <a:spAutoFit/>
          </a:bodyPr>
          <a:lstStyle/>
          <a:p>
            <a:pPr algn="l"/>
            <a:r>
              <a:rPr sz="1800" b="1">
                <a:solidFill>
                  <a:srgbClr val="1D2B3A"/>
                </a:solidFill>
                <a:latin typeface="Aptos"/>
              </a:rPr>
              <a:t>Romans 11:36</a:t>
            </a:r>
          </a:p>
        </p:txBody>
      </p:sp>
      <p:sp>
        <p:nvSpPr>
          <p:cNvPr id="15" name="TextBox 14"/>
          <p:cNvSpPr txBox="1"/>
          <p:nvPr/>
        </p:nvSpPr>
        <p:spPr>
          <a:xfrm>
            <a:off x="1097280" y="4325112"/>
            <a:ext cx="4297680" cy="384048"/>
          </a:xfrm>
          <a:prstGeom prst="rect">
            <a:avLst/>
          </a:prstGeom>
          <a:noFill/>
        </p:spPr>
        <p:txBody>
          <a:bodyPr wrap="square" anchor="t" lIns="73152" rIns="73152" tIns="27432" bIns="27432">
            <a:spAutoFit/>
          </a:bodyPr>
          <a:lstStyle/>
          <a:p>
            <a:pPr algn="l"/>
            <a:r>
              <a:rPr sz="1400" b="0">
                <a:solidFill>
                  <a:srgbClr val="1D2B3A"/>
                </a:solidFill>
                <a:latin typeface="Aptos"/>
              </a:rPr>
              <a:t>All things are from, through, and to God.</a:t>
            </a:r>
          </a:p>
        </p:txBody>
      </p:sp>
      <p:sp>
        <p:nvSpPr>
          <p:cNvPr id="16" name="Rounded Rectangle 15"/>
          <p:cNvSpPr/>
          <p:nvPr/>
        </p:nvSpPr>
        <p:spPr>
          <a:xfrm>
            <a:off x="6355080" y="3703320"/>
            <a:ext cx="4800600" cy="1298448"/>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583680" y="3867911"/>
            <a:ext cx="4389120" cy="292608"/>
          </a:xfrm>
          <a:prstGeom prst="rect">
            <a:avLst/>
          </a:prstGeom>
          <a:noFill/>
        </p:spPr>
        <p:txBody>
          <a:bodyPr wrap="square" anchor="t" lIns="73152" rIns="73152" tIns="27432" bIns="27432">
            <a:spAutoFit/>
          </a:bodyPr>
          <a:lstStyle/>
          <a:p>
            <a:pPr algn="l"/>
            <a:r>
              <a:rPr sz="1800" b="1">
                <a:solidFill>
                  <a:srgbClr val="1D2B3A"/>
                </a:solidFill>
                <a:latin typeface="Aptos"/>
              </a:rPr>
              <a:t>2 Corinthians 9:7</a:t>
            </a:r>
          </a:p>
        </p:txBody>
      </p:sp>
      <p:sp>
        <p:nvSpPr>
          <p:cNvPr id="18" name="TextBox 17"/>
          <p:cNvSpPr txBox="1"/>
          <p:nvPr/>
        </p:nvSpPr>
        <p:spPr>
          <a:xfrm>
            <a:off x="6583680" y="4325112"/>
            <a:ext cx="4297680" cy="384048"/>
          </a:xfrm>
          <a:prstGeom prst="rect">
            <a:avLst/>
          </a:prstGeom>
          <a:noFill/>
        </p:spPr>
        <p:txBody>
          <a:bodyPr wrap="square" anchor="t" lIns="73152" rIns="73152" tIns="27432" bIns="27432">
            <a:spAutoFit/>
          </a:bodyPr>
          <a:lstStyle/>
          <a:p>
            <a:pPr algn="l"/>
            <a:r>
              <a:rPr sz="1400" b="0">
                <a:solidFill>
                  <a:srgbClr val="1D2B3A"/>
                </a:solidFill>
                <a:latin typeface="Aptos"/>
              </a:rPr>
              <a:t>God loves cheerful giving.</a:t>
            </a:r>
          </a:p>
        </p:txBody>
      </p:sp>
      <p:sp>
        <p:nvSpPr>
          <p:cNvPr id="19" name="TextBox 18"/>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347472"/>
            <a:ext cx="11155680" cy="1234440"/>
          </a:xfrm>
          <a:prstGeom prst="rect">
            <a:avLst/>
          </a:prstGeom>
          <a:solidFill>
            <a:srgbClr val="0A0F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502920"/>
            <a:ext cx="10881360" cy="548640"/>
          </a:xfrm>
          <a:prstGeom prst="rect">
            <a:avLst/>
          </a:prstGeom>
          <a:noFill/>
        </p:spPr>
        <p:txBody>
          <a:bodyPr wrap="square" anchor="t" lIns="73152" rIns="73152" tIns="27432" bIns="27432">
            <a:spAutoFit/>
          </a:bodyPr>
          <a:lstStyle/>
          <a:p>
            <a:pPr algn="l"/>
            <a:r>
              <a:rPr sz="2400" b="1">
                <a:solidFill>
                  <a:srgbClr val="F7F0E4"/>
                </a:solidFill>
                <a:latin typeface="Aptos Display"/>
              </a:rPr>
              <a:t>Sentence Study</a:t>
            </a:r>
          </a:p>
        </p:txBody>
      </p:sp>
      <p:sp>
        <p:nvSpPr>
          <p:cNvPr id="5" name="TextBox 4"/>
          <p:cNvSpPr txBox="1"/>
          <p:nvPr/>
        </p:nvSpPr>
        <p:spPr>
          <a:xfrm>
            <a:off x="713232" y="1078992"/>
            <a:ext cx="10149840" cy="292608"/>
          </a:xfrm>
          <a:prstGeom prst="rect">
            <a:avLst/>
          </a:prstGeom>
          <a:noFill/>
        </p:spPr>
        <p:txBody>
          <a:bodyPr wrap="square" anchor="t" lIns="73152" rIns="73152" tIns="27432" bIns="27432">
            <a:spAutoFit/>
          </a:bodyPr>
          <a:lstStyle/>
          <a:p>
            <a:pPr algn="l"/>
            <a:r>
              <a:rPr sz="1050" b="0">
                <a:solidFill>
                  <a:srgbClr val="E3CFAE"/>
                </a:solidFill>
                <a:latin typeface="Aptos"/>
              </a:rPr>
              <a:t>The movement of the offertory response</a:t>
            </a:r>
          </a:p>
        </p:txBody>
      </p:sp>
      <p:sp>
        <p:nvSpPr>
          <p:cNvPr id="6" name="Rectangle 5"/>
          <p:cNvSpPr/>
          <p:nvPr/>
        </p:nvSpPr>
        <p:spPr>
          <a:xfrm>
            <a:off x="713232" y="1426464"/>
            <a:ext cx="1280160" cy="32004"/>
          </a:xfrm>
          <a:prstGeom prst="rect">
            <a:avLst/>
          </a:prstGeom>
          <a:solidFill>
            <a:srgbClr val="C997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64208"/>
            <a:ext cx="6629400" cy="4480560"/>
          </a:xfrm>
          <a:prstGeom prst="roundRect">
            <a:avLst/>
          </a:prstGeom>
          <a:solidFill>
            <a:srgbClr val="F7F0E4"/>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wrap="square" lIns="256032" rIns="228600" tIns="201168"/>
          <a:lstStyle/>
          <a:p>
            <a:pPr algn="ctr">
              <a:spcAft>
                <a:spcPts val="700"/>
              </a:spcAft>
            </a:pPr>
            <a:r>
              <a:rPr sz="1800">
                <a:solidFill>
                  <a:srgbClr val="182130"/>
                </a:solidFill>
                <a:latin typeface="Aptos"/>
              </a:rPr>
              <a:t>God gives first: every gift begins in divine generosity.</a:t>
            </a:r>
          </a:p>
          <a:p>
            <a:pPr>
              <a:spcAft>
                <a:spcPts val="700"/>
              </a:spcAft>
            </a:pPr>
            <a:r>
              <a:rPr sz="1800">
                <a:solidFill>
                  <a:srgbClr val="182130"/>
                </a:solidFill>
                <a:latin typeface="Aptos"/>
              </a:rPr>
              <a:t>The church returns: offering is gratitude made visible.</a:t>
            </a:r>
          </a:p>
          <a:p>
            <a:pPr>
              <a:spcAft>
                <a:spcPts val="700"/>
              </a:spcAft>
            </a:pPr>
            <a:r>
              <a:rPr sz="1800">
                <a:solidFill>
                  <a:srgbClr val="182130"/>
                </a:solidFill>
                <a:latin typeface="Aptos"/>
              </a:rPr>
              <a:t>Pride is humbled: even willing gifts are possible because God supplies them.</a:t>
            </a:r>
          </a:p>
          <a:p>
            <a:pPr>
              <a:spcAft>
                <a:spcPts val="700"/>
              </a:spcAft>
            </a:pPr>
            <a:r>
              <a:rPr sz="1800">
                <a:solidFill>
                  <a:srgbClr val="182130"/>
                </a:solidFill>
                <a:latin typeface="Aptos"/>
              </a:rPr>
              <a:t>Discipleship is widened: all of life can be offered back to God.</a:t>
            </a:r>
          </a:p>
        </p:txBody>
      </p:sp>
      <p:sp>
        <p:nvSpPr>
          <p:cNvPr id="8" name="Rounded Rectangle 7"/>
          <p:cNvSpPr/>
          <p:nvPr/>
        </p:nvSpPr>
        <p:spPr>
          <a:xfrm>
            <a:off x="7726679" y="1920240"/>
            <a:ext cx="3611880" cy="3566160"/>
          </a:xfrm>
          <a:prstGeom prst="roundRect">
            <a:avLst/>
          </a:prstGeom>
          <a:solidFill>
            <a:srgbClr val="1D2B3A"/>
          </a:solidFill>
          <a:ln>
            <a:solidFill>
              <a:srgbClr val="C997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9025128" y="2560320"/>
            <a:ext cx="1005840" cy="1005840"/>
          </a:xfrm>
          <a:prstGeom prst="ellipse">
            <a:avLst/>
          </a:prstGeom>
          <a:solidFill>
            <a:srgbClr val="C9973C"/>
          </a:solidFill>
          <a:ln>
            <a:solidFill>
              <a:srgbClr val="F7F0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9482328" y="2734056"/>
            <a:ext cx="91440" cy="65836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272016" y="3008376"/>
            <a:ext cx="512064" cy="109728"/>
          </a:xfrm>
          <a:prstGeom prst="rect">
            <a:avLst/>
          </a:prstGeom>
          <a:solidFill>
            <a:srgbClr val="F7F0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46720" y="3977639"/>
            <a:ext cx="2926080" cy="621792"/>
          </a:xfrm>
          <a:prstGeom prst="rect">
            <a:avLst/>
          </a:prstGeom>
          <a:noFill/>
        </p:spPr>
        <p:txBody>
          <a:bodyPr wrap="square" anchor="t" lIns="73152" rIns="73152" tIns="27432" bIns="27432">
            <a:spAutoFit/>
          </a:bodyPr>
          <a:lstStyle/>
          <a:p>
            <a:pPr algn="ctr"/>
            <a:r>
              <a:rPr sz="1500" b="1">
                <a:solidFill>
                  <a:srgbClr val="F7F0E4"/>
                </a:solidFill>
                <a:latin typeface="Aptos"/>
              </a:rPr>
              <a:t>Receive • Return • Rejoice</a:t>
            </a:r>
          </a:p>
        </p:txBody>
      </p:sp>
      <p:sp>
        <p:nvSpPr>
          <p:cNvPr id="13" name="TextBox 12"/>
          <p:cNvSpPr txBox="1"/>
          <p:nvPr/>
        </p:nvSpPr>
        <p:spPr>
          <a:xfrm>
            <a:off x="384048" y="6473952"/>
            <a:ext cx="11430000" cy="210312"/>
          </a:xfrm>
          <a:prstGeom prst="rect">
            <a:avLst/>
          </a:prstGeom>
          <a:noFill/>
        </p:spPr>
        <p:txBody>
          <a:bodyPr wrap="none">
            <a:spAutoFit/>
          </a:bodyPr>
          <a:lstStyle/>
          <a:p>
            <a:pPr algn="ctr"/>
            <a:r>
              <a:rPr sz="720">
                <a:solidFill>
                  <a:srgbClr val="E1E1E1"/>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