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ngels_assets/wide_warmly_lit_interior_church_chapel_scene_with_dark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685800"/>
            <a:ext cx="6537960" cy="5303520"/>
          </a:xfrm>
          <a:prstGeom prst="rect">
            <a:avLst/>
          </a:prstGeom>
          <a:solidFill>
            <a:srgbClr val="101827">
              <a:alpha val="90000"/>
            </a:srgbClr>
          </a:solidFill>
          <a:ln w="15240">
            <a:solidFill>
              <a:srgbClr val="D6A94A">
                <a:alpha val="45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59536" y="969264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Christmas Carol Study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822960" y="1353312"/>
            <a:ext cx="5943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Angels We Have Heard on High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877824" y="2871216"/>
            <a:ext cx="5669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EB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line: “Angels we have heard on high”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EB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French carol tradition • English version associated with James Chadwick, 1862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EB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Tune: GLORIA • Primary Scripture: Luke 2:8-20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77824" y="4617720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i="1" dirty="0">
                <a:solidFill>
                  <a:srgbClr val="D6A9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Glory to God in the highest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ngels_assets/a_serene_rural_landscape_at_sunrise_a_wide_detai_dark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47472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1: Heaven over the Fields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58368" y="896112"/>
            <a:ext cx="1234440" cy="0"/>
          </a:xfrm>
          <a:prstGeom prst="line">
            <a:avLst/>
          </a:prstGeom>
          <a:noFill/>
          <a:ln w="27940">
            <a:solidFill>
              <a:srgbClr val="D6A94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86384" y="1325880"/>
            <a:ext cx="5577840" cy="5212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opening scene contrasts ordinary shepherd life with heavenly song.
</a:t>
            </a:r>
            <a:pPr indent="0" marL="0">
              <a:buNone/>
            </a:pPr>
            <a:r>
              <a:rPr lang="en-US" sz="18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mountains echo the joy, suggesting that creation itself becomes a witness to praise.
</a:t>
            </a:r>
            <a:pPr indent="0" marL="0">
              <a:buNone/>
            </a:pPr>
            <a:r>
              <a:rPr lang="en-US" sz="18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God’s good news comes to humble hearers and ordinary places.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ngels_assets/a_wide_abstract_spiritual_religious_digital_paint_dark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47472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Refrain: Gloria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58368" y="896112"/>
            <a:ext cx="1234440" cy="0"/>
          </a:xfrm>
          <a:prstGeom prst="line">
            <a:avLst/>
          </a:prstGeom>
          <a:noFill/>
          <a:ln w="27940">
            <a:solidFill>
              <a:srgbClr val="D6A94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22960" y="1417320"/>
            <a:ext cx="8046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“Gloria in excelsis Deo”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868680" y="2514600"/>
            <a:ext cx="7955280" cy="2011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refrain is not a pause from the story; it is the worshiping response to the story.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long musical line stretches the congregation’s praise, allowing joy to become embodied in song.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Teaching emphasis: Christmas doctrine should lead to doxology.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5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900000">
            <a:off x="8595360" y="164592"/>
            <a:ext cx="2743200" cy="2743200"/>
          </a:xfrm>
          <a:prstGeom prst="arc">
            <a:avLst/>
          </a:prstGeom>
          <a:solidFill>
            <a:srgbClr val="D6A94A">
              <a:alpha val="0"/>
            </a:srgbClr>
          </a:solidFill>
          <a:ln w="16510">
            <a:solidFill>
              <a:srgbClr val="D6A94A">
                <a:alpha val="2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-900000">
            <a:off x="137160" y="4663440"/>
            <a:ext cx="2560320" cy="1737360"/>
          </a:xfrm>
          <a:prstGeom prst="arc">
            <a:avLst/>
          </a:prstGeom>
          <a:solidFill>
            <a:srgbClr val="7A332A">
              <a:alpha val="0"/>
            </a:srgbClr>
          </a:solidFill>
          <a:ln w="13970">
            <a:solidFill>
              <a:srgbClr val="7A332A">
                <a:alpha val="3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474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2: The Shepherds’ Wonder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658368" y="896112"/>
            <a:ext cx="1234440" cy="0"/>
          </a:xfrm>
          <a:prstGeom prst="line">
            <a:avLst/>
          </a:prstGeom>
          <a:noFill/>
          <a:ln w="27940">
            <a:solidFill>
              <a:srgbClr val="D6A9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1234440"/>
            <a:ext cx="10698480" cy="5212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carol asks why the shepherds are rejoicing.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Their joy is not vague seasonal cheer; it is grounded in a message from heaven.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stanza helps teachers ask: What has Christ’s birth changed that makes joy possible?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true Christian joy is a response to the gospel.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ngels_assets/wide_warmly_lit_interior_church_chapel_scene_with_dark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47472"/>
            <a:ext cx="9784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3: Come to Bethlehem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58368" y="896112"/>
            <a:ext cx="1234440" cy="0"/>
          </a:xfrm>
          <a:prstGeom prst="line">
            <a:avLst/>
          </a:prstGeom>
          <a:noFill/>
          <a:ln w="27940">
            <a:solidFill>
              <a:srgbClr val="D6A94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68096" y="1298448"/>
            <a:ext cx="5760720" cy="5212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carol moves from description to invitation.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Worshipers are called to behold Christ, not merely to admire the angels’ song.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newborn King is approached with reverence, humility, and adoration.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hearing the gospel calls for personal and congregational response.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5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900000">
            <a:off x="8595360" y="164592"/>
            <a:ext cx="2743200" cy="2743200"/>
          </a:xfrm>
          <a:prstGeom prst="arc">
            <a:avLst/>
          </a:prstGeom>
          <a:solidFill>
            <a:srgbClr val="D6A94A">
              <a:alpha val="0"/>
            </a:srgbClr>
          </a:solidFill>
          <a:ln w="16510">
            <a:solidFill>
              <a:srgbClr val="D6A94A">
                <a:alpha val="2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-900000">
            <a:off x="137160" y="4663440"/>
            <a:ext cx="2560320" cy="1737360"/>
          </a:xfrm>
          <a:prstGeom prst="arc">
            <a:avLst/>
          </a:prstGeom>
          <a:solidFill>
            <a:srgbClr val="7A332A">
              <a:alpha val="0"/>
            </a:srgbClr>
          </a:solidFill>
          <a:ln w="13970">
            <a:solidFill>
              <a:srgbClr val="7A332A">
                <a:alpha val="3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474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Theological Theme: Incarnation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658368" y="896112"/>
            <a:ext cx="1234440" cy="0"/>
          </a:xfrm>
          <a:prstGeom prst="line">
            <a:avLst/>
          </a:prstGeom>
          <a:noFill/>
          <a:ln w="27940">
            <a:solidFill>
              <a:srgbClr val="D6A9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86384" y="1170432"/>
            <a:ext cx="10652760" cy="5212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carol holds together majesty and humility: heavenly glory announces a child in a manger.
</a:t>
            </a:r>
            <a:pPr indent="0" marL="0">
              <a:buNone/>
            </a:pPr>
            <a:r>
              <a:rPr lang="en-US" sz="175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John 1:14 helps interpret the scene: the eternal Word truly comes among us.
</a:t>
            </a:r>
            <a:pPr indent="0" marL="0">
              <a:buNone/>
            </a:pPr>
            <a:r>
              <a:rPr lang="en-US" sz="175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newborn King is not a symbol of vague peace; he is Christ the Lord.
</a:t>
            </a:r>
            <a:pPr indent="0" marL="0">
              <a:buNone/>
            </a:pPr>
            <a:r>
              <a:rPr lang="en-US" sz="175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manger reveals the humility of God’s saving love.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5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900000">
            <a:off x="8595360" y="164592"/>
            <a:ext cx="2743200" cy="2743200"/>
          </a:xfrm>
          <a:prstGeom prst="arc">
            <a:avLst/>
          </a:prstGeom>
          <a:solidFill>
            <a:srgbClr val="D6A94A">
              <a:alpha val="0"/>
            </a:srgbClr>
          </a:solidFill>
          <a:ln w="16510">
            <a:solidFill>
              <a:srgbClr val="D6A94A">
                <a:alpha val="2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-900000">
            <a:off x="137160" y="4663440"/>
            <a:ext cx="2560320" cy="1737360"/>
          </a:xfrm>
          <a:prstGeom prst="arc">
            <a:avLst/>
          </a:prstGeom>
          <a:solidFill>
            <a:srgbClr val="7A332A">
              <a:alpha val="0"/>
            </a:srgbClr>
          </a:solidFill>
          <a:ln w="13970">
            <a:solidFill>
              <a:srgbClr val="7A332A">
                <a:alpha val="3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474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Theological Theme: Glory and Worship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658368" y="896112"/>
            <a:ext cx="1234440" cy="0"/>
          </a:xfrm>
          <a:prstGeom prst="line">
            <a:avLst/>
          </a:prstGeom>
          <a:noFill/>
          <a:ln w="27940">
            <a:solidFill>
              <a:srgbClr val="D6A9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86384" y="1170432"/>
            <a:ext cx="10652760" cy="5212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72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2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refrain keeps the center of Christmas on God’s glory.
</a:t>
            </a:r>
            <a:pPr indent="0" marL="0">
              <a:buNone/>
            </a:pPr>
            <a:r>
              <a:rPr lang="en-US" sz="172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2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carol does not leave worship as private sentiment; it gathers heaven, earth, congregation, and creation into praise.
</a:t>
            </a:r>
            <a:pPr indent="0" marL="0">
              <a:buNone/>
            </a:pPr>
            <a:r>
              <a:rPr lang="en-US" sz="172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2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Latin refrain links modern worshipers with the historic song of the church.
</a:t>
            </a:r>
            <a:pPr indent="0" marL="0">
              <a:buNone/>
            </a:pPr>
            <a:r>
              <a:rPr lang="en-US" sz="172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2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Christmas worship becomes a foretaste of every tongue confessing Jesus Christ as Lord.</a:t>
            </a:r>
            <a:endParaRPr lang="en-US" sz="1720" dirty="0"/>
          </a:p>
        </p:txBody>
      </p:sp>
      <p:sp>
        <p:nvSpPr>
          <p:cNvPr id="7" name="Text 5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5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900000">
            <a:off x="8595360" y="164592"/>
            <a:ext cx="2743200" cy="2743200"/>
          </a:xfrm>
          <a:prstGeom prst="arc">
            <a:avLst/>
          </a:prstGeom>
          <a:solidFill>
            <a:srgbClr val="D6A94A">
              <a:alpha val="0"/>
            </a:srgbClr>
          </a:solidFill>
          <a:ln w="16510">
            <a:solidFill>
              <a:srgbClr val="D6A94A">
                <a:alpha val="2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-900000">
            <a:off x="137160" y="4663440"/>
            <a:ext cx="2560320" cy="1737360"/>
          </a:xfrm>
          <a:prstGeom prst="arc">
            <a:avLst/>
          </a:prstGeom>
          <a:solidFill>
            <a:srgbClr val="7A332A">
              <a:alpha val="0"/>
            </a:srgbClr>
          </a:solidFill>
          <a:ln w="13970">
            <a:solidFill>
              <a:srgbClr val="7A332A">
                <a:alpha val="3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474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Literary Observations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658368" y="896112"/>
            <a:ext cx="1234440" cy="0"/>
          </a:xfrm>
          <a:prstGeom prst="line">
            <a:avLst/>
          </a:prstGeom>
          <a:noFill/>
          <a:ln w="27940">
            <a:solidFill>
              <a:srgbClr val="D6A94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49808" y="1188720"/>
            <a:ext cx="3383280" cy="3520440"/>
          </a:xfrm>
          <a:prstGeom prst="roundRect">
            <a:avLst>
              <a:gd name="adj" fmla="val 2162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D6A94A">
                <a:alpha val="55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50976" y="1353312"/>
            <a:ext cx="29809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Contrast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50976" y="1755648"/>
            <a:ext cx="2980944" cy="28254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Heavenly angels and earthly shepherds stand side by side, showing the surprising reach of grace.</a:t>
            </a:r>
            <a:endParaRPr lang="en-US" sz="1280" dirty="0"/>
          </a:p>
        </p:txBody>
      </p:sp>
      <p:sp>
        <p:nvSpPr>
          <p:cNvPr id="9" name="Shape 7"/>
          <p:cNvSpPr/>
          <p:nvPr/>
        </p:nvSpPr>
        <p:spPr>
          <a:xfrm>
            <a:off x="4407408" y="1188720"/>
            <a:ext cx="3383280" cy="3520440"/>
          </a:xfrm>
          <a:prstGeom prst="roundRect">
            <a:avLst>
              <a:gd name="adj" fmla="val 2162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D6A94A">
                <a:alpha val="5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08576" y="1353312"/>
            <a:ext cx="29809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608576" y="1755648"/>
            <a:ext cx="2980944" cy="28254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carol asks the shepherds about their joy, drawing singers into reflection rather than passive listening.</a:t>
            </a:r>
            <a:endParaRPr lang="en-US" sz="1280" dirty="0"/>
          </a:p>
        </p:txBody>
      </p:sp>
      <p:sp>
        <p:nvSpPr>
          <p:cNvPr id="12" name="Shape 10"/>
          <p:cNvSpPr/>
          <p:nvPr/>
        </p:nvSpPr>
        <p:spPr>
          <a:xfrm>
            <a:off x="8065008" y="1188720"/>
            <a:ext cx="3383280" cy="3520440"/>
          </a:xfrm>
          <a:prstGeom prst="roundRect">
            <a:avLst>
              <a:gd name="adj" fmla="val 2162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D6A94A">
                <a:alpha val="5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66176" y="1353312"/>
            <a:ext cx="29809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Invitation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8266176" y="1755648"/>
            <a:ext cx="2980944" cy="28254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final movement urges the congregation to come, behold, and adore.</a:t>
            </a:r>
            <a:endParaRPr lang="en-US" sz="1280" dirty="0"/>
          </a:p>
        </p:txBody>
      </p:sp>
      <p:sp>
        <p:nvSpPr>
          <p:cNvPr id="15" name="Text 13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5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900000">
            <a:off x="8595360" y="164592"/>
            <a:ext cx="2743200" cy="2743200"/>
          </a:xfrm>
          <a:prstGeom prst="arc">
            <a:avLst/>
          </a:prstGeom>
          <a:solidFill>
            <a:srgbClr val="D6A94A">
              <a:alpha val="0"/>
            </a:srgbClr>
          </a:solidFill>
          <a:ln w="16510">
            <a:solidFill>
              <a:srgbClr val="D6A94A">
                <a:alpha val="2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-900000">
            <a:off x="137160" y="4663440"/>
            <a:ext cx="2560320" cy="1737360"/>
          </a:xfrm>
          <a:prstGeom prst="arc">
            <a:avLst/>
          </a:prstGeom>
          <a:solidFill>
            <a:srgbClr val="7A332A">
              <a:alpha val="0"/>
            </a:srgbClr>
          </a:solidFill>
          <a:ln w="13970">
            <a:solidFill>
              <a:srgbClr val="7A332A">
                <a:alpha val="3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474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Musical Observations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658368" y="896112"/>
            <a:ext cx="1234440" cy="0"/>
          </a:xfrm>
          <a:prstGeom prst="line">
            <a:avLst/>
          </a:prstGeom>
          <a:noFill/>
          <a:ln w="27940">
            <a:solidFill>
              <a:srgbClr val="D6A9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86384" y="1170432"/>
            <a:ext cx="10698480" cy="5212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Tune: GLORIA, a traditional French melody with a memorable extended refrain.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verse is direct and singable; the refrain opens into long, joyful melisma.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Gloria requires clear breath planning and a steady pulse from choir and congregation.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Effective settings can range from a cappella singing to organ, brass, or full congregational accompaniment.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</a:t>
            </a:r>
            <a:endParaRPr lang="en-US" sz="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5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900000">
            <a:off x="8595360" y="164592"/>
            <a:ext cx="2743200" cy="2743200"/>
          </a:xfrm>
          <a:prstGeom prst="arc">
            <a:avLst/>
          </a:prstGeom>
          <a:solidFill>
            <a:srgbClr val="D6A94A">
              <a:alpha val="0"/>
            </a:srgbClr>
          </a:solidFill>
          <a:ln w="16510">
            <a:solidFill>
              <a:srgbClr val="D6A94A">
                <a:alpha val="2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-900000">
            <a:off x="137160" y="4663440"/>
            <a:ext cx="2560320" cy="1737360"/>
          </a:xfrm>
          <a:prstGeom prst="arc">
            <a:avLst/>
          </a:prstGeom>
          <a:solidFill>
            <a:srgbClr val="7A332A">
              <a:alpha val="0"/>
            </a:srgbClr>
          </a:solidFill>
          <a:ln w="13970">
            <a:solidFill>
              <a:srgbClr val="7A332A">
                <a:alpha val="3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474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Choir and Congregational Use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658368" y="896112"/>
            <a:ext cx="1234440" cy="0"/>
          </a:xfrm>
          <a:prstGeom prst="line">
            <a:avLst/>
          </a:prstGeom>
          <a:noFill/>
          <a:ln w="27940">
            <a:solidFill>
              <a:srgbClr val="D6A9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86384" y="1170432"/>
            <a:ext cx="10698480" cy="5212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 the refrain slowly first, marking breathing points before singing at full tempo.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Encourage singers to shape the long Gloria as one joyful line rather than detached syllables.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the verses clear and narrative so the congregation understands the story being sung.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Consider alternating choir and congregation on verses, with all joining on the refrain.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</a:t>
            </a:r>
            <a:endParaRPr lang="en-US" sz="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5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900000">
            <a:off x="8595360" y="164592"/>
            <a:ext cx="2743200" cy="2743200"/>
          </a:xfrm>
          <a:prstGeom prst="arc">
            <a:avLst/>
          </a:prstGeom>
          <a:solidFill>
            <a:srgbClr val="D6A94A">
              <a:alpha val="0"/>
            </a:srgbClr>
          </a:solidFill>
          <a:ln w="16510">
            <a:solidFill>
              <a:srgbClr val="D6A94A">
                <a:alpha val="2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-900000">
            <a:off x="137160" y="4663440"/>
            <a:ext cx="2560320" cy="1737360"/>
          </a:xfrm>
          <a:prstGeom prst="arc">
            <a:avLst/>
          </a:prstGeom>
          <a:solidFill>
            <a:srgbClr val="7A332A">
              <a:alpha val="0"/>
            </a:srgbClr>
          </a:solidFill>
          <a:ln w="13970">
            <a:solidFill>
              <a:srgbClr val="7A332A">
                <a:alpha val="3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474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and Worship Use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658368" y="896112"/>
            <a:ext cx="1234440" cy="0"/>
          </a:xfrm>
          <a:prstGeom prst="line">
            <a:avLst/>
          </a:prstGeom>
          <a:noFill/>
          <a:ln w="27940">
            <a:solidFill>
              <a:srgbClr val="D6A9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1170432"/>
            <a:ext cx="10698480" cy="5212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73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Christmas Eve and Christmas Day worship.
</a:t>
            </a:r>
            <a:pPr indent="0" marL="0">
              <a:buNone/>
            </a:pPr>
            <a:r>
              <a:rPr lang="en-US" sz="173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Lessons and Carols services with Luke 2 as the reading.
</a:t>
            </a:r>
            <a:pPr indent="0" marL="0">
              <a:buNone/>
            </a:pPr>
            <a:r>
              <a:rPr lang="en-US" sz="173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Children’s or intergenerational teaching on the shepherds.
</a:t>
            </a:r>
            <a:pPr indent="0" marL="0">
              <a:buNone/>
            </a:pPr>
            <a:r>
              <a:rPr lang="en-US" sz="173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Choir rehearsal focused on breath, phrasing, and theological expression.
</a:t>
            </a:r>
            <a:pPr indent="0" marL="0">
              <a:buNone/>
            </a:pPr>
            <a:r>
              <a:rPr lang="en-US" sz="173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Sermons on incarnation, joy, humble witness, and doxology.</a:t>
            </a:r>
            <a:endParaRPr lang="en-US" sz="1730" dirty="0"/>
          </a:p>
        </p:txBody>
      </p:sp>
      <p:sp>
        <p:nvSpPr>
          <p:cNvPr id="7" name="Text 5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19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5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900000">
            <a:off x="8595360" y="164592"/>
            <a:ext cx="2743200" cy="2743200"/>
          </a:xfrm>
          <a:prstGeom prst="arc">
            <a:avLst/>
          </a:prstGeom>
          <a:solidFill>
            <a:srgbClr val="D6A94A">
              <a:alpha val="0"/>
            </a:srgbClr>
          </a:solidFill>
          <a:ln w="16510">
            <a:solidFill>
              <a:srgbClr val="D6A94A">
                <a:alpha val="2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-900000">
            <a:off x="137160" y="4663440"/>
            <a:ext cx="2560320" cy="1737360"/>
          </a:xfrm>
          <a:prstGeom prst="arc">
            <a:avLst/>
          </a:prstGeom>
          <a:solidFill>
            <a:srgbClr val="7A332A">
              <a:alpha val="0"/>
            </a:srgbClr>
          </a:solidFill>
          <a:ln w="13970">
            <a:solidFill>
              <a:srgbClr val="7A332A">
                <a:alpha val="3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474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Aim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658368" y="896112"/>
            <a:ext cx="1234440" cy="0"/>
          </a:xfrm>
          <a:prstGeom prst="line">
            <a:avLst/>
          </a:prstGeom>
          <a:noFill/>
          <a:ln w="27940">
            <a:solidFill>
              <a:srgbClr val="D6A94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49808" y="1234440"/>
            <a:ext cx="3429000" cy="3611880"/>
          </a:xfrm>
          <a:prstGeom prst="roundRect">
            <a:avLst>
              <a:gd name="adj" fmla="val 2133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D6A94A">
                <a:alpha val="55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50976" y="1399032"/>
            <a:ext cx="30266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Understand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50976" y="1801368"/>
            <a:ext cx="3026664" cy="2916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carol retells Luke 2 as a movement from angelic announcement to human adoration. Learners should see how Christmas praise is rooted in revealed good news.</a:t>
            </a:r>
            <a:endParaRPr lang="en-US" sz="1280" dirty="0"/>
          </a:p>
        </p:txBody>
      </p:sp>
      <p:sp>
        <p:nvSpPr>
          <p:cNvPr id="9" name="Shape 7"/>
          <p:cNvSpPr/>
          <p:nvPr/>
        </p:nvSpPr>
        <p:spPr>
          <a:xfrm>
            <a:off x="4407408" y="1234440"/>
            <a:ext cx="3429000" cy="3611880"/>
          </a:xfrm>
          <a:prstGeom prst="roundRect">
            <a:avLst>
              <a:gd name="adj" fmla="val 2133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D6A94A">
                <a:alpha val="5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08576" y="1399032"/>
            <a:ext cx="30266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Feel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608576" y="1801368"/>
            <a:ext cx="3026664" cy="2916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Invite wonder, joy, reverence, and humility before the mystery of the Word made flesh.</a:t>
            </a:r>
            <a:endParaRPr lang="en-US" sz="1280" dirty="0"/>
          </a:p>
        </p:txBody>
      </p:sp>
      <p:sp>
        <p:nvSpPr>
          <p:cNvPr id="12" name="Shape 10"/>
          <p:cNvSpPr/>
          <p:nvPr/>
        </p:nvSpPr>
        <p:spPr>
          <a:xfrm>
            <a:off x="8065008" y="1234440"/>
            <a:ext cx="3429000" cy="3611880"/>
          </a:xfrm>
          <a:prstGeom prst="roundRect">
            <a:avLst>
              <a:gd name="adj" fmla="val 2133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D6A94A">
                <a:alpha val="5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66176" y="1399032"/>
            <a:ext cx="30266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8266176" y="1801368"/>
            <a:ext cx="3026664" cy="2916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like the shepherds: hear the message, seek Christ, worship him, and bear witness with joy.</a:t>
            </a:r>
            <a:endParaRPr lang="en-US" sz="1280" dirty="0"/>
          </a:p>
        </p:txBody>
      </p:sp>
      <p:sp>
        <p:nvSpPr>
          <p:cNvPr id="15" name="Text 13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5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900000">
            <a:off x="8595360" y="164592"/>
            <a:ext cx="2743200" cy="2743200"/>
          </a:xfrm>
          <a:prstGeom prst="arc">
            <a:avLst/>
          </a:prstGeom>
          <a:solidFill>
            <a:srgbClr val="D6A94A">
              <a:alpha val="0"/>
            </a:srgbClr>
          </a:solidFill>
          <a:ln w="16510">
            <a:solidFill>
              <a:srgbClr val="D6A94A">
                <a:alpha val="2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-900000">
            <a:off x="137160" y="4663440"/>
            <a:ext cx="2560320" cy="1737360"/>
          </a:xfrm>
          <a:prstGeom prst="arc">
            <a:avLst/>
          </a:prstGeom>
          <a:solidFill>
            <a:srgbClr val="7A332A">
              <a:alpha val="0"/>
            </a:srgbClr>
          </a:solidFill>
          <a:ln w="13970">
            <a:solidFill>
              <a:srgbClr val="7A332A">
                <a:alpha val="3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474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Questions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658368" y="896112"/>
            <a:ext cx="1234440" cy="0"/>
          </a:xfrm>
          <a:prstGeom prst="line">
            <a:avLst/>
          </a:prstGeom>
          <a:noFill/>
          <a:ln w="27940">
            <a:solidFill>
              <a:srgbClr val="D6A9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1170432"/>
            <a:ext cx="10698480" cy="5212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do you think shepherds were among the first to hear the announcement?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does the Gloria refrain teach about the goal of Christmas worship?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the carol move singers from observers to participants?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keeps Christmas worship from becoming only sentiment or tradition?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a congregation imitate the shepherds’ movement from hearing to witness?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</a:t>
            </a:r>
            <a:endParaRPr lang="en-US" sz="7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5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900000">
            <a:off x="8595360" y="164592"/>
            <a:ext cx="2743200" cy="2743200"/>
          </a:xfrm>
          <a:prstGeom prst="arc">
            <a:avLst/>
          </a:prstGeom>
          <a:solidFill>
            <a:srgbClr val="D6A94A">
              <a:alpha val="0"/>
            </a:srgbClr>
          </a:solidFill>
          <a:ln w="16510">
            <a:solidFill>
              <a:srgbClr val="D6A94A">
                <a:alpha val="2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-900000">
            <a:off x="137160" y="4663440"/>
            <a:ext cx="2560320" cy="1737360"/>
          </a:xfrm>
          <a:prstGeom prst="arc">
            <a:avLst/>
          </a:prstGeom>
          <a:solidFill>
            <a:srgbClr val="7A332A">
              <a:alpha val="0"/>
            </a:srgbClr>
          </a:solidFill>
          <a:ln w="13970">
            <a:solidFill>
              <a:srgbClr val="7A332A">
                <a:alpha val="3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474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Application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658368" y="896112"/>
            <a:ext cx="1234440" cy="0"/>
          </a:xfrm>
          <a:prstGeom prst="line">
            <a:avLst/>
          </a:prstGeom>
          <a:noFill/>
          <a:ln w="27940">
            <a:solidFill>
              <a:srgbClr val="D6A94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1170432"/>
            <a:ext cx="5212080" cy="1298448"/>
          </a:xfrm>
          <a:prstGeom prst="roundRect">
            <a:avLst>
              <a:gd name="adj" fmla="val 5634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D6A94A">
                <a:alpha val="55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78408" y="1335024"/>
            <a:ext cx="4809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Hear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78408" y="1737360"/>
            <a:ext cx="480974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Receive the good news of Christ as God’s announcement, not merely a seasonal memory.</a:t>
            </a:r>
            <a:endParaRPr lang="en-US" sz="1280" dirty="0"/>
          </a:p>
        </p:txBody>
      </p:sp>
      <p:sp>
        <p:nvSpPr>
          <p:cNvPr id="9" name="Shape 7"/>
          <p:cNvSpPr/>
          <p:nvPr/>
        </p:nvSpPr>
        <p:spPr>
          <a:xfrm>
            <a:off x="6236208" y="1170432"/>
            <a:ext cx="5212080" cy="1298448"/>
          </a:xfrm>
          <a:prstGeom prst="roundRect">
            <a:avLst>
              <a:gd name="adj" fmla="val 5634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D6A94A">
                <a:alpha val="5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37376" y="1335024"/>
            <a:ext cx="4809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37376" y="1737360"/>
            <a:ext cx="480974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from hearing to seeking. Bring the message of Christ into daily decisions and relationships.</a:t>
            </a:r>
            <a:endParaRPr lang="en-US" sz="1280" dirty="0"/>
          </a:p>
        </p:txBody>
      </p:sp>
      <p:sp>
        <p:nvSpPr>
          <p:cNvPr id="12" name="Shape 10"/>
          <p:cNvSpPr/>
          <p:nvPr/>
        </p:nvSpPr>
        <p:spPr>
          <a:xfrm>
            <a:off x="777240" y="2788920"/>
            <a:ext cx="5212080" cy="1298448"/>
          </a:xfrm>
          <a:prstGeom prst="roundRect">
            <a:avLst>
              <a:gd name="adj" fmla="val 5634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D6A94A">
                <a:alpha val="5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78408" y="2953512"/>
            <a:ext cx="4809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Adore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978408" y="3355848"/>
            <a:ext cx="480974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 worship center on the glory of God revealed in Jesus.</a:t>
            </a:r>
            <a:endParaRPr lang="en-US" sz="1280" dirty="0"/>
          </a:p>
        </p:txBody>
      </p:sp>
      <p:sp>
        <p:nvSpPr>
          <p:cNvPr id="15" name="Shape 13"/>
          <p:cNvSpPr/>
          <p:nvPr/>
        </p:nvSpPr>
        <p:spPr>
          <a:xfrm>
            <a:off x="6236208" y="2788920"/>
            <a:ext cx="5212080" cy="1298448"/>
          </a:xfrm>
          <a:prstGeom prst="roundRect">
            <a:avLst>
              <a:gd name="adj" fmla="val 5634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D6A94A">
                <a:alpha val="55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37376" y="2953512"/>
            <a:ext cx="4809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Tell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37376" y="3355848"/>
            <a:ext cx="480974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Like the shepherds, make known the good news you have heard and seen.</a:t>
            </a:r>
            <a:endParaRPr lang="en-US" sz="1280" dirty="0"/>
          </a:p>
        </p:txBody>
      </p:sp>
      <p:sp>
        <p:nvSpPr>
          <p:cNvPr id="18" name="Text 16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21</a:t>
            </a:r>
            <a:endParaRPr lang="en-US" sz="7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5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900000">
            <a:off x="8595360" y="164592"/>
            <a:ext cx="2743200" cy="2743200"/>
          </a:xfrm>
          <a:prstGeom prst="arc">
            <a:avLst/>
          </a:prstGeom>
          <a:solidFill>
            <a:srgbClr val="D6A94A">
              <a:alpha val="0"/>
            </a:srgbClr>
          </a:solidFill>
          <a:ln w="16510">
            <a:solidFill>
              <a:srgbClr val="D6A94A">
                <a:alpha val="2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-900000">
            <a:off x="137160" y="4663440"/>
            <a:ext cx="2560320" cy="1737360"/>
          </a:xfrm>
          <a:prstGeom prst="arc">
            <a:avLst/>
          </a:prstGeom>
          <a:solidFill>
            <a:srgbClr val="7A332A">
              <a:alpha val="0"/>
            </a:srgbClr>
          </a:solidFill>
          <a:ln w="13970">
            <a:solidFill>
              <a:srgbClr val="7A332A">
                <a:alpha val="3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474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Suggested Lesson Flow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658368" y="896112"/>
            <a:ext cx="1234440" cy="0"/>
          </a:xfrm>
          <a:prstGeom prst="line">
            <a:avLst/>
          </a:prstGeom>
          <a:noFill/>
          <a:ln w="27940">
            <a:solidFill>
              <a:srgbClr val="D6A94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1170432"/>
            <a:ext cx="5257800" cy="3840480"/>
          </a:xfrm>
          <a:prstGeom prst="roundRect">
            <a:avLst>
              <a:gd name="adj" fmla="val 1905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D6A94A">
                <a:alpha val="55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78408" y="1335024"/>
            <a:ext cx="48554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30-Minute Plan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78408" y="1737360"/>
            <a:ext cx="4855464" cy="31455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Read Luke 2:8-20</a:t>
            </a:r>
            <a:endParaRPr lang="en-US" sz="1280" dirty="0"/>
          </a:p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Introduce the carol’s French roots and Chadwick translation</a:t>
            </a:r>
            <a:endParaRPr lang="en-US" sz="1280" dirty="0"/>
          </a:p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Study the narrative movement: hearing, wondering, adoring</a:t>
            </a:r>
            <a:endParaRPr lang="en-US" sz="1280" dirty="0"/>
          </a:p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Discuss two application questions</a:t>
            </a:r>
            <a:endParaRPr lang="en-US" sz="1280" dirty="0"/>
          </a:p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Close with the Gloria as prayerful praise</a:t>
            </a:r>
            <a:endParaRPr lang="en-US" sz="1280" dirty="0"/>
          </a:p>
        </p:txBody>
      </p:sp>
      <p:sp>
        <p:nvSpPr>
          <p:cNvPr id="9" name="Shape 7"/>
          <p:cNvSpPr/>
          <p:nvPr/>
        </p:nvSpPr>
        <p:spPr>
          <a:xfrm>
            <a:off x="6172200" y="1170432"/>
            <a:ext cx="5257800" cy="3840480"/>
          </a:xfrm>
          <a:prstGeom prst="roundRect">
            <a:avLst>
              <a:gd name="adj" fmla="val 1905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D6A94A">
                <a:alpha val="5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73368" y="1335024"/>
            <a:ext cx="48554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Plan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373368" y="1737360"/>
            <a:ext cx="4855464" cy="31455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Opening reflection and Scripture reading</a:t>
            </a:r>
            <a:endParaRPr lang="en-US" sz="1280" dirty="0"/>
          </a:p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Historical and musical background</a:t>
            </a:r>
            <a:endParaRPr lang="en-US" sz="1280" dirty="0"/>
          </a:p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Stanza and refrain study</a:t>
            </a:r>
            <a:endParaRPr lang="en-US" sz="1280" dirty="0"/>
          </a:p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Theology of incarnation and glory</a:t>
            </a:r>
            <a:endParaRPr lang="en-US" sz="1280" dirty="0"/>
          </a:p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Small-group discussion</a:t>
            </a:r>
            <a:endParaRPr lang="en-US" sz="1280" dirty="0"/>
          </a:p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 Worship planning or choir application</a:t>
            </a:r>
            <a:endParaRPr lang="en-US" sz="1280" dirty="0"/>
          </a:p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7. Closing prayer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22</a:t>
            </a:r>
            <a:endParaRPr lang="en-US" sz="7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ngels_assets/a_wide_cinematic_highly_detailed_landscape_scene_dark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47472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Closing Summary and Prayer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58368" y="896112"/>
            <a:ext cx="1234440" cy="0"/>
          </a:xfrm>
          <a:prstGeom prst="line">
            <a:avLst/>
          </a:prstGeom>
          <a:noFill/>
          <a:ln w="27940">
            <a:solidFill>
              <a:srgbClr val="D6A94A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58368" y="1170432"/>
            <a:ext cx="10881360" cy="4983480"/>
          </a:xfrm>
          <a:prstGeom prst="rect">
            <a:avLst/>
          </a:prstGeom>
          <a:solidFill>
            <a:srgbClr val="0F172A">
              <a:alpha val="92000"/>
            </a:srgbClr>
          </a:solidFill>
          <a:ln w="12700">
            <a:solidFill>
              <a:srgbClr val="D6A94A">
                <a:alpha val="45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14400" y="138988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6A9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Summary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914400" y="1755648"/>
            <a:ext cx="10012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FF4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carol invites the church to hear the angelic announcement, follow the shepherds to Christ, and join heaven’s praise with joyful adoration.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914400" y="2706624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6A9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Prayer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914400" y="3063240"/>
            <a:ext cx="10012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FF4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Lord Jesus Christ, newborn King and Savior, give us ears to hear your good news, hearts to adore your glory, and lives that witness to your peace. Amen.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914400" y="4919472"/>
            <a:ext cx="10012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© HymnInfo.com. Free for personal, church, classroom, and small-group teaching use. Please do not sell, repost, or redistribute as downloadable files without permission.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23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5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900000">
            <a:off x="8595360" y="164592"/>
            <a:ext cx="2743200" cy="2743200"/>
          </a:xfrm>
          <a:prstGeom prst="arc">
            <a:avLst/>
          </a:prstGeom>
          <a:solidFill>
            <a:srgbClr val="D6A94A">
              <a:alpha val="0"/>
            </a:srgbClr>
          </a:solidFill>
          <a:ln w="16510">
            <a:solidFill>
              <a:srgbClr val="D6A94A">
                <a:alpha val="2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-900000">
            <a:off x="137160" y="4663440"/>
            <a:ext cx="2560320" cy="1737360"/>
          </a:xfrm>
          <a:prstGeom prst="arc">
            <a:avLst/>
          </a:prstGeom>
          <a:solidFill>
            <a:srgbClr val="7A332A">
              <a:alpha val="0"/>
            </a:srgbClr>
          </a:solidFill>
          <a:ln w="13970">
            <a:solidFill>
              <a:srgbClr val="7A332A">
                <a:alpha val="3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474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Identity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658368" y="896112"/>
            <a:ext cx="1234440" cy="0"/>
          </a:xfrm>
          <a:prstGeom prst="line">
            <a:avLst/>
          </a:prstGeom>
          <a:noFill/>
          <a:ln w="27940">
            <a:solidFill>
              <a:srgbClr val="D6A9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1225296"/>
            <a:ext cx="10607040" cy="5212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Title: Angels We Have Heard on High.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line: “Angels we have heard on high.”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French carol roots: Les Anges dans nos campagnes.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English version commonly associated with Bishop James Chadwick, 1862.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Tune: GLORIA, a traditional French melody; later harmonizations helped shape modern congregational use.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Meter: 7.7.7.7 with extended refrain.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ngels_assets/a_warm_cinematic_interior_church_scene_devotion_dark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6384" y="1938528"/>
            <a:ext cx="6583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HISTORICAL BACKGROUND</a:t>
            </a:r>
            <a:endParaRPr lang="en-US" sz="1050" dirty="0"/>
          </a:p>
        </p:txBody>
      </p:sp>
      <p:sp>
        <p:nvSpPr>
          <p:cNvPr id="4" name="Text 1"/>
          <p:cNvSpPr/>
          <p:nvPr/>
        </p:nvSpPr>
        <p:spPr>
          <a:xfrm>
            <a:off x="749808" y="2240280"/>
            <a:ext cx="8778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French Carol to Congregational Praise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786384" y="3154680"/>
            <a:ext cx="850392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5E6C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carol grew from French noel traditions and entered English-language worship through a translation that preserved the Latin Gloria refrain.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5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900000">
            <a:off x="8595360" y="164592"/>
            <a:ext cx="2743200" cy="2743200"/>
          </a:xfrm>
          <a:prstGeom prst="arc">
            <a:avLst/>
          </a:prstGeom>
          <a:solidFill>
            <a:srgbClr val="D6A94A">
              <a:alpha val="0"/>
            </a:srgbClr>
          </a:solidFill>
          <a:ln w="16510">
            <a:solidFill>
              <a:srgbClr val="D6A94A">
                <a:alpha val="2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-900000">
            <a:off x="137160" y="4663440"/>
            <a:ext cx="2560320" cy="1737360"/>
          </a:xfrm>
          <a:prstGeom prst="arc">
            <a:avLst/>
          </a:prstGeom>
          <a:solidFill>
            <a:srgbClr val="7A332A">
              <a:alpha val="0"/>
            </a:srgbClr>
          </a:solidFill>
          <a:ln w="13970">
            <a:solidFill>
              <a:srgbClr val="7A332A">
                <a:alpha val="3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474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Historical Setting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658368" y="896112"/>
            <a:ext cx="1234440" cy="0"/>
          </a:xfrm>
          <a:prstGeom prst="line">
            <a:avLst/>
          </a:prstGeom>
          <a:noFill/>
          <a:ln w="27940">
            <a:solidFill>
              <a:srgbClr val="D6A9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1170432"/>
            <a:ext cx="10789920" cy="5212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carol belongs to the wider European Christmas carol tradition, where biblical narrative, folk melody, and liturgical praise meet.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retained Latin refrain connects local song to the historic worship of the church.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English text made the carol accessible for congregational Christmas worship while preserving its joyful and reverent character.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tune GLORIA has become one of the most recognizable melodies of the Christmas season.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5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900000">
            <a:off x="8595360" y="164592"/>
            <a:ext cx="2743200" cy="2743200"/>
          </a:xfrm>
          <a:prstGeom prst="arc">
            <a:avLst/>
          </a:prstGeom>
          <a:solidFill>
            <a:srgbClr val="D6A94A">
              <a:alpha val="0"/>
            </a:srgbClr>
          </a:solidFill>
          <a:ln w="16510">
            <a:solidFill>
              <a:srgbClr val="D6A94A">
                <a:alpha val="2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-900000">
            <a:off x="137160" y="4663440"/>
            <a:ext cx="2560320" cy="1737360"/>
          </a:xfrm>
          <a:prstGeom prst="arc">
            <a:avLst/>
          </a:prstGeom>
          <a:solidFill>
            <a:srgbClr val="7A332A">
              <a:alpha val="0"/>
            </a:srgbClr>
          </a:solidFill>
          <a:ln w="13970">
            <a:solidFill>
              <a:srgbClr val="7A332A">
                <a:alpha val="3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474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This Carol Matters Today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658368" y="896112"/>
            <a:ext cx="1234440" cy="0"/>
          </a:xfrm>
          <a:prstGeom prst="line">
            <a:avLst/>
          </a:prstGeom>
          <a:noFill/>
          <a:ln w="27940">
            <a:solidFill>
              <a:srgbClr val="D6A94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13232" y="1207008"/>
            <a:ext cx="5212080" cy="1417320"/>
          </a:xfrm>
          <a:prstGeom prst="roundRect">
            <a:avLst>
              <a:gd name="adj" fmla="val 5161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D6A94A">
                <a:alpha val="55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1371600"/>
            <a:ext cx="4809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Value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14400" y="1773936"/>
            <a:ext cx="4809744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speaks good news into fear, darkness, and ordinary life.</a:t>
            </a:r>
            <a:endParaRPr lang="en-US" sz="1280" dirty="0"/>
          </a:p>
        </p:txBody>
      </p:sp>
      <p:sp>
        <p:nvSpPr>
          <p:cNvPr id="9" name="Shape 7"/>
          <p:cNvSpPr/>
          <p:nvPr/>
        </p:nvSpPr>
        <p:spPr>
          <a:xfrm>
            <a:off x="6263640" y="1207008"/>
            <a:ext cx="5212080" cy="1417320"/>
          </a:xfrm>
          <a:prstGeom prst="roundRect">
            <a:avLst>
              <a:gd name="adj" fmla="val 5161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D6A94A">
                <a:alpha val="5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64808" y="1371600"/>
            <a:ext cx="4809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Worship Value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64808" y="1773936"/>
            <a:ext cx="4809744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trains the church to answer revelation with praise.</a:t>
            </a:r>
            <a:endParaRPr lang="en-US" sz="1280" dirty="0"/>
          </a:p>
        </p:txBody>
      </p:sp>
      <p:sp>
        <p:nvSpPr>
          <p:cNvPr id="12" name="Shape 10"/>
          <p:cNvSpPr/>
          <p:nvPr/>
        </p:nvSpPr>
        <p:spPr>
          <a:xfrm>
            <a:off x="713232" y="2953512"/>
            <a:ext cx="5212080" cy="1417320"/>
          </a:xfrm>
          <a:prstGeom prst="roundRect">
            <a:avLst>
              <a:gd name="adj" fmla="val 5161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D6A94A">
                <a:alpha val="5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3118104"/>
            <a:ext cx="4809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Value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914400" y="3520440"/>
            <a:ext cx="4809744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gives a clear path through Luke 2: hearing, seeking, seeing, telling.</a:t>
            </a:r>
            <a:endParaRPr lang="en-US" sz="1280" dirty="0"/>
          </a:p>
        </p:txBody>
      </p:sp>
      <p:sp>
        <p:nvSpPr>
          <p:cNvPr id="15" name="Shape 13"/>
          <p:cNvSpPr/>
          <p:nvPr/>
        </p:nvSpPr>
        <p:spPr>
          <a:xfrm>
            <a:off x="6263640" y="2953512"/>
            <a:ext cx="5212080" cy="1417320"/>
          </a:xfrm>
          <a:prstGeom prst="roundRect">
            <a:avLst>
              <a:gd name="adj" fmla="val 5161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D6A94A">
                <a:alpha val="55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64808" y="3118104"/>
            <a:ext cx="4809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Devotional Value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64808" y="3520440"/>
            <a:ext cx="4809744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helps believers move from seasonal familiarity to adoration of Christ.</a:t>
            </a:r>
            <a:endParaRPr lang="en-US" sz="1280" dirty="0"/>
          </a:p>
        </p:txBody>
      </p:sp>
      <p:sp>
        <p:nvSpPr>
          <p:cNvPr id="18" name="Text 16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ngels_assets/a_wide_cinematic_highly_detailed_landscape_scene_dark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6384" y="1938528"/>
            <a:ext cx="6583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BIBLICAL FOUNDATION</a:t>
            </a:r>
            <a:endParaRPr lang="en-US" sz="1050" dirty="0"/>
          </a:p>
        </p:txBody>
      </p:sp>
      <p:sp>
        <p:nvSpPr>
          <p:cNvPr id="4" name="Text 1"/>
          <p:cNvSpPr/>
          <p:nvPr/>
        </p:nvSpPr>
        <p:spPr>
          <a:xfrm>
            <a:off x="749808" y="2240280"/>
            <a:ext cx="8778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Luke 2:8-20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786384" y="3154680"/>
            <a:ext cx="850392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5E6C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carol follows the angelic announcement, the shepherds’ response, and the return of worshipers who glorify and praise God.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5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900000">
            <a:off x="8595360" y="164592"/>
            <a:ext cx="2743200" cy="2743200"/>
          </a:xfrm>
          <a:prstGeom prst="arc">
            <a:avLst/>
          </a:prstGeom>
          <a:solidFill>
            <a:srgbClr val="D6A94A">
              <a:alpha val="0"/>
            </a:srgbClr>
          </a:solidFill>
          <a:ln w="16510">
            <a:solidFill>
              <a:srgbClr val="D6A94A">
                <a:alpha val="2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-900000">
            <a:off x="137160" y="4663440"/>
            <a:ext cx="2560320" cy="1737360"/>
          </a:xfrm>
          <a:prstGeom prst="arc">
            <a:avLst/>
          </a:prstGeom>
          <a:solidFill>
            <a:srgbClr val="7A332A">
              <a:alpha val="0"/>
            </a:srgbClr>
          </a:solidFill>
          <a:ln w="13970">
            <a:solidFill>
              <a:srgbClr val="7A332A">
                <a:alpha val="3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474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Scripture Connections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658368" y="896112"/>
            <a:ext cx="1234440" cy="0"/>
          </a:xfrm>
          <a:prstGeom prst="line">
            <a:avLst/>
          </a:prstGeom>
          <a:noFill/>
          <a:ln w="27940">
            <a:solidFill>
              <a:srgbClr val="D6A9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1170432"/>
            <a:ext cx="10698480" cy="5212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Luke 2:8-14: the angel appears, the glory of the Lord shines, and heaven announces good news of great joy.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Luke 2:15-20: the shepherds go to Bethlehem, find the child, tell what they heard, and return praising God.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John 1:14: the Word became flesh and lived among us, revealing glory full of grace and truth.
</a:t>
            </a:r>
            <a:pPr indent="0" marL="0">
              <a:buNone/>
            </a:pPr>
            <a:r>
              <a:rPr lang="en-US" sz="1700" b="1" dirty="0">
                <a:solidFill>
                  <a:srgbClr val="D6A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Philippians 2:9-11: the humbled and exalted Christ receives universal confession to the glory of God the Father.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5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900000">
            <a:off x="8595360" y="164592"/>
            <a:ext cx="2743200" cy="2743200"/>
          </a:xfrm>
          <a:prstGeom prst="arc">
            <a:avLst/>
          </a:prstGeom>
          <a:solidFill>
            <a:srgbClr val="D6A94A">
              <a:alpha val="0"/>
            </a:srgbClr>
          </a:solidFill>
          <a:ln w="16510">
            <a:solidFill>
              <a:srgbClr val="D6A94A">
                <a:alpha val="2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-900000">
            <a:off x="137160" y="4663440"/>
            <a:ext cx="2560320" cy="1737360"/>
          </a:xfrm>
          <a:prstGeom prst="arc">
            <a:avLst/>
          </a:prstGeom>
          <a:solidFill>
            <a:srgbClr val="7A332A">
              <a:alpha val="0"/>
            </a:srgbClr>
          </a:solidFill>
          <a:ln w="13970">
            <a:solidFill>
              <a:srgbClr val="7A332A">
                <a:alpha val="3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474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Carol’s Movement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658368" y="896112"/>
            <a:ext cx="1234440" cy="0"/>
          </a:xfrm>
          <a:prstGeom prst="line">
            <a:avLst/>
          </a:prstGeom>
          <a:noFill/>
          <a:ln w="27940">
            <a:solidFill>
              <a:srgbClr val="D6A94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1325880"/>
            <a:ext cx="3474720" cy="3383280"/>
          </a:xfrm>
          <a:prstGeom prst="roundRect">
            <a:avLst>
              <a:gd name="adj" fmla="val 2162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D6A94A">
                <a:alpha val="55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78408" y="1490472"/>
            <a:ext cx="3072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 Hearing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78408" y="1892808"/>
            <a:ext cx="3072384" cy="2688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shepherds hear heavenly praise over the fields. The story begins with God speaking into ordinary life.</a:t>
            </a:r>
            <a:endParaRPr lang="en-US" sz="1280" dirty="0"/>
          </a:p>
        </p:txBody>
      </p:sp>
      <p:sp>
        <p:nvSpPr>
          <p:cNvPr id="9" name="Shape 7"/>
          <p:cNvSpPr/>
          <p:nvPr/>
        </p:nvSpPr>
        <p:spPr>
          <a:xfrm>
            <a:off x="4370832" y="1325880"/>
            <a:ext cx="3474720" cy="3383280"/>
          </a:xfrm>
          <a:prstGeom prst="roundRect">
            <a:avLst>
              <a:gd name="adj" fmla="val 2162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D6A94A">
                <a:alpha val="5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0" y="1490472"/>
            <a:ext cx="3072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 Wondering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0" y="1892808"/>
            <a:ext cx="3072384" cy="2688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carol asks about the cause of the shepherds’ joy and draws worshipers into the mystery.</a:t>
            </a:r>
            <a:endParaRPr lang="en-US" sz="1280" dirty="0"/>
          </a:p>
        </p:txBody>
      </p:sp>
      <p:sp>
        <p:nvSpPr>
          <p:cNvPr id="12" name="Shape 10"/>
          <p:cNvSpPr/>
          <p:nvPr/>
        </p:nvSpPr>
        <p:spPr>
          <a:xfrm>
            <a:off x="7955280" y="1325880"/>
            <a:ext cx="3474720" cy="3383280"/>
          </a:xfrm>
          <a:prstGeom prst="roundRect">
            <a:avLst>
              <a:gd name="adj" fmla="val 2162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D6A94A">
                <a:alpha val="5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156448" y="1490472"/>
            <a:ext cx="3072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4D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 Adoring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8156448" y="1892808"/>
            <a:ext cx="3072384" cy="2688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8F2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invitation is clear: come, see, and kneel before Christ the Lord, the newborn King.</a:t>
            </a:r>
            <a:endParaRPr lang="en-US" sz="1280" dirty="0"/>
          </a:p>
        </p:txBody>
      </p:sp>
      <p:sp>
        <p:nvSpPr>
          <p:cNvPr id="15" name="Text 13"/>
          <p:cNvSpPr/>
          <p:nvPr/>
        </p:nvSpPr>
        <p:spPr>
          <a:xfrm>
            <a:off x="36576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11475720" y="655624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8CB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Angels We Have Heard on High</dc:title>
  <dc:subject>Hymn study resource</dc:subject>
  <dc:creator>HymnInfo.com</dc:creator>
  <cp:lastModifiedBy>HymnInfo.com</cp:lastModifiedBy>
  <cp:revision>1</cp:revision>
  <dcterms:created xsi:type="dcterms:W3CDTF">2026-07-05T05:56:36Z</dcterms:created>
  <dcterms:modified xsi:type="dcterms:W3CDTF">2026-07-05T05:56:36Z</dcterms:modified>
</cp:coreProperties>
</file>