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502920" y="502920"/>
            <a:ext cx="5120640" cy="5806440"/>
          </a:xfrm>
          <a:prstGeom prst="rect">
            <a:avLst/>
          </a:prstGeom>
          <a:solidFill>
            <a:srgbClr val="1918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960120"/>
            <a:ext cx="4663440" cy="1051560"/>
          </a:xfrm>
          <a:prstGeom prst="rect">
            <a:avLst/>
          </a:prstGeom>
          <a:noFill/>
        </p:spPr>
        <p:txBody>
          <a:bodyPr wrap="none" lIns="45720" rIns="45720" tIns="27432" bIns="27432">
            <a:spAutoFit/>
          </a:bodyPr>
          <a:lstStyle/>
          <a:p>
            <a:pPr algn="l">
              <a:defRPr sz="4500" b="1" i="0">
                <a:solidFill>
                  <a:srgbClr val="F8EFD9"/>
                </a:solidFill>
                <a:latin typeface="Georgia"/>
              </a:defRPr>
            </a:pPr>
            <a:r>
              <a:t>Are Ye Able</a:t>
            </a:r>
          </a:p>
        </p:txBody>
      </p:sp>
      <p:sp>
        <p:nvSpPr>
          <p:cNvPr id="6" name="TextBox 5"/>
          <p:cNvSpPr txBox="1"/>
          <p:nvPr/>
        </p:nvSpPr>
        <p:spPr>
          <a:xfrm>
            <a:off x="804672" y="1993392"/>
            <a:ext cx="4297680" cy="548640"/>
          </a:xfrm>
          <a:prstGeom prst="rect">
            <a:avLst/>
          </a:prstGeom>
          <a:noFill/>
        </p:spPr>
        <p:txBody>
          <a:bodyPr wrap="none" lIns="45720" rIns="45720" tIns="27432" bIns="27432">
            <a:spAutoFit/>
          </a:bodyPr>
          <a:lstStyle/>
          <a:p>
            <a:pPr algn="l">
              <a:defRPr sz="1700" b="0" i="0">
                <a:solidFill>
                  <a:srgbClr val="ECDAAE"/>
                </a:solidFill>
                <a:latin typeface="Aptos"/>
              </a:defRPr>
            </a:pPr>
            <a:r>
              <a:t>A hymn study on Christ’s call to costly discipleship</a:t>
            </a:r>
          </a:p>
        </p:txBody>
      </p:sp>
      <p:sp>
        <p:nvSpPr>
          <p:cNvPr id="7" name="Rounded Rectangle 6"/>
          <p:cNvSpPr/>
          <p:nvPr/>
        </p:nvSpPr>
        <p:spPr>
          <a:xfrm>
            <a:off x="822960" y="2788920"/>
            <a:ext cx="1600200" cy="347472"/>
          </a:xfrm>
          <a:prstGeom prst="roundRect">
            <a:avLst/>
          </a:prstGeom>
          <a:solidFill>
            <a:srgbClr val="8027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b="1">
                <a:solidFill>
                  <a:srgbClr val="FFFFFF"/>
                </a:solidFill>
                <a:latin typeface="Aptos"/>
              </a:defRPr>
            </a:pPr>
            <a:r>
              <a:t>Mark 10:38-39</a:t>
            </a:r>
          </a:p>
        </p:txBody>
      </p:sp>
      <p:sp>
        <p:nvSpPr>
          <p:cNvPr id="8" name="Rounded Rectangle 7"/>
          <p:cNvSpPr/>
          <p:nvPr/>
        </p:nvSpPr>
        <p:spPr>
          <a:xfrm>
            <a:off x="2560320" y="2788920"/>
            <a:ext cx="1234440" cy="347472"/>
          </a:xfrm>
          <a:prstGeom prst="roundRect">
            <a:avLst/>
          </a:prstGeom>
          <a:solidFill>
            <a:srgbClr val="5F75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b="1">
                <a:solidFill>
                  <a:srgbClr val="FFFFFF"/>
                </a:solidFill>
                <a:latin typeface="Aptos"/>
              </a:defRPr>
            </a:pPr>
            <a:r>
              <a:t>Luke 9:23</a:t>
            </a:r>
          </a:p>
        </p:txBody>
      </p:sp>
      <p:sp>
        <p:nvSpPr>
          <p:cNvPr id="9" name="TextBox 8"/>
          <p:cNvSpPr txBox="1"/>
          <p:nvPr/>
        </p:nvSpPr>
        <p:spPr>
          <a:xfrm>
            <a:off x="822960" y="3364992"/>
            <a:ext cx="4480560" cy="365760"/>
          </a:xfrm>
          <a:prstGeom prst="rect">
            <a:avLst/>
          </a:prstGeom>
          <a:noFill/>
        </p:spPr>
        <p:txBody>
          <a:bodyPr wrap="none" lIns="45720" rIns="45720" tIns="27432" bIns="27432">
            <a:spAutoFit/>
          </a:bodyPr>
          <a:lstStyle/>
          <a:p>
            <a:pPr algn="l">
              <a:defRPr sz="1300" b="0" i="0">
                <a:solidFill>
                  <a:srgbClr val="E1DECC"/>
                </a:solidFill>
                <a:latin typeface="Aptos"/>
              </a:defRPr>
            </a:pPr>
            <a:r>
              <a:t>Earl Bowman Marlatt • Harry Silvernale Mason • 1926</a:t>
            </a:r>
          </a:p>
        </p:txBody>
      </p:sp>
      <p:sp>
        <p:nvSpPr>
          <p:cNvPr id="10" name="Rectangle 9"/>
          <p:cNvSpPr/>
          <p:nvPr/>
        </p:nvSpPr>
        <p:spPr>
          <a:xfrm>
            <a:off x="4965192" y="4663440"/>
            <a:ext cx="219456" cy="1243584"/>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4562856" y="5138928"/>
            <a:ext cx="1024128" cy="292608"/>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02920" y="6528816"/>
            <a:ext cx="6583680" cy="228600"/>
          </a:xfrm>
          <a:prstGeom prst="rect">
            <a:avLst/>
          </a:prstGeom>
          <a:noFill/>
        </p:spPr>
        <p:txBody>
          <a:bodyPr wrap="none" lIns="45720" rIns="45720" tIns="27432" bIns="27432">
            <a:spAutoFit/>
          </a:bodyPr>
          <a:lstStyle/>
          <a:p>
            <a:pPr algn="l">
              <a:defRPr sz="850" b="0" i="0">
                <a:solidFill>
                  <a:srgbClr val="CDC7B2"/>
                </a:solidFill>
                <a:latin typeface="Aptos"/>
              </a:defRPr>
            </a:pPr>
            <a: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6528816"/>
            <a:ext cx="6583680" cy="228600"/>
          </a:xfrm>
          <a:prstGeom prst="rect">
            <a:avLst/>
          </a:prstGeom>
          <a:noFill/>
        </p:spPr>
        <p:txBody>
          <a:bodyPr wrap="none" lIns="45720" rIns="45720" tIns="27432" bIns="27432">
            <a:spAutoFit/>
          </a:bodyPr>
          <a:lstStyle/>
          <a:p>
            <a:pPr algn="l">
              <a:defRPr sz="850" b="0" i="0">
                <a:solidFill>
                  <a:srgbClr val="CDC7B2"/>
                </a:solidFill>
                <a:latin typeface="Aptos"/>
              </a:defRPr>
            </a:pPr>
            <a:r>
              <a:t>Prepared for teaching and small group use - hymninfo.com</a:t>
            </a:r>
          </a:p>
        </p:txBody>
      </p:sp>
      <p:sp>
        <p:nvSpPr>
          <p:cNvPr id="5" name="Rectangle 4"/>
          <p:cNvSpPr/>
          <p:nvPr/>
        </p:nvSpPr>
        <p:spPr>
          <a:xfrm>
            <a:off x="0" y="0"/>
            <a:ext cx="12191695" cy="6858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0080" y="411480"/>
            <a:ext cx="10881360" cy="502920"/>
          </a:xfrm>
          <a:prstGeom prst="rect">
            <a:avLst/>
          </a:prstGeom>
          <a:noFill/>
        </p:spPr>
        <p:txBody>
          <a:bodyPr wrap="none" lIns="45720" rIns="45720" tIns="27432" bIns="27432">
            <a:spAutoFit/>
          </a:bodyPr>
          <a:lstStyle/>
          <a:p>
            <a:pPr algn="l">
              <a:defRPr sz="2800" b="1" i="0">
                <a:solidFill>
                  <a:srgbClr val="F8EFD9"/>
                </a:solidFill>
                <a:latin typeface="Georgia"/>
              </a:defRPr>
            </a:pPr>
            <a:r>
              <a:t>Hymn Study: Consecrated Service</a:t>
            </a:r>
          </a:p>
        </p:txBody>
      </p:sp>
      <p:sp>
        <p:nvSpPr>
          <p:cNvPr id="7" name="TextBox 6"/>
          <p:cNvSpPr txBox="1"/>
          <p:nvPr/>
        </p:nvSpPr>
        <p:spPr>
          <a:xfrm>
            <a:off x="658368" y="932688"/>
            <a:ext cx="9692640" cy="320040"/>
          </a:xfrm>
          <a:prstGeom prst="rect">
            <a:avLst/>
          </a:prstGeom>
          <a:noFill/>
        </p:spPr>
        <p:txBody>
          <a:bodyPr wrap="none" lIns="45720" rIns="45720" tIns="27432" bIns="27432">
            <a:spAutoFit/>
          </a:bodyPr>
          <a:lstStyle/>
          <a:p>
            <a:pPr algn="l">
              <a:defRPr sz="1350" b="0" i="0">
                <a:solidFill>
                  <a:srgbClr val="DED5BB"/>
                </a:solidFill>
                <a:latin typeface="Aptos"/>
              </a:defRPr>
            </a:pPr>
            <a:r>
              <a:t>The hymn was shaped for dedication, mission, and Christian vocation.</a:t>
            </a:r>
          </a:p>
        </p:txBody>
      </p:sp>
      <p:sp>
        <p:nvSpPr>
          <p:cNvPr id="8" name="Rectangle 7"/>
          <p:cNvSpPr/>
          <p:nvPr/>
        </p:nvSpPr>
        <p:spPr>
          <a:xfrm>
            <a:off x="658368" y="1298448"/>
            <a:ext cx="1097280" cy="27432"/>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868680" y="1874519"/>
            <a:ext cx="3154680" cy="2514600"/>
          </a:xfrm>
          <a:prstGeom prst="rect">
            <a:avLst/>
          </a:prstGeom>
          <a:solidFill>
            <a:srgbClr val="F8EFD9"/>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051560" y="2103120"/>
            <a:ext cx="2788920" cy="320040"/>
          </a:xfrm>
          <a:prstGeom prst="rect">
            <a:avLst/>
          </a:prstGeom>
          <a:noFill/>
        </p:spPr>
        <p:txBody>
          <a:bodyPr wrap="none" lIns="45720" rIns="45720" tIns="27432" bIns="27432">
            <a:spAutoFit/>
          </a:bodyPr>
          <a:lstStyle/>
          <a:p>
            <a:pPr algn="ctr">
              <a:defRPr sz="2200" b="1" i="0">
                <a:solidFill>
                  <a:srgbClr val="802727"/>
                </a:solidFill>
                <a:latin typeface="Georgia"/>
              </a:defRPr>
            </a:pPr>
            <a:r>
              <a:t>Mission</a:t>
            </a:r>
          </a:p>
        </p:txBody>
      </p:sp>
      <p:sp>
        <p:nvSpPr>
          <p:cNvPr id="11" name="TextBox 10"/>
          <p:cNvSpPr txBox="1"/>
          <p:nvPr/>
        </p:nvSpPr>
        <p:spPr>
          <a:xfrm>
            <a:off x="1188719" y="2697479"/>
            <a:ext cx="2514600" cy="914400"/>
          </a:xfrm>
          <a:prstGeom prst="rect">
            <a:avLst/>
          </a:prstGeom>
          <a:noFill/>
        </p:spPr>
        <p:txBody>
          <a:bodyPr wrap="none" lIns="45720" rIns="45720" tIns="27432" bIns="27432">
            <a:spAutoFit/>
          </a:bodyPr>
          <a:lstStyle/>
          <a:p>
            <a:pPr algn="ctr">
              <a:defRPr sz="1400" b="0" i="0">
                <a:solidFill>
                  <a:srgbClr val="1E2328"/>
                </a:solidFill>
                <a:latin typeface="Aptos"/>
              </a:defRPr>
            </a:pPr>
            <a:r>
              <a:t>Service is not private admiration of Christ but public obedience.</a:t>
            </a:r>
          </a:p>
        </p:txBody>
      </p:sp>
      <p:sp>
        <p:nvSpPr>
          <p:cNvPr id="12" name="Trapezoid 11"/>
          <p:cNvSpPr/>
          <p:nvPr/>
        </p:nvSpPr>
        <p:spPr>
          <a:xfrm>
            <a:off x="2167128" y="3630168"/>
            <a:ext cx="538581" cy="243230"/>
          </a:xfrm>
          <a:prstGeom prst="trapezoid">
            <a:avLst/>
          </a:prstGeom>
          <a:solidFill>
            <a:srgbClr val="BC7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2410358" y="3838651"/>
            <a:ext cx="69494" cy="295351"/>
          </a:xfrm>
          <a:prstGeom prst="rect">
            <a:avLst/>
          </a:prstGeom>
          <a:solidFill>
            <a:srgbClr val="BC7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Oval 13"/>
          <p:cNvSpPr/>
          <p:nvPr/>
        </p:nvSpPr>
        <p:spPr>
          <a:xfrm>
            <a:off x="2306116" y="4081881"/>
            <a:ext cx="295351" cy="86868"/>
          </a:xfrm>
          <a:prstGeom prst="ellipse">
            <a:avLst/>
          </a:prstGeom>
          <a:solidFill>
            <a:srgbClr val="BC7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4617720" y="1874519"/>
            <a:ext cx="3154680" cy="2514600"/>
          </a:xfrm>
          <a:prstGeom prst="rect">
            <a:avLst/>
          </a:prstGeom>
          <a:solidFill>
            <a:srgbClr val="F8EFD9"/>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4800600" y="2103120"/>
            <a:ext cx="2788920" cy="320040"/>
          </a:xfrm>
          <a:prstGeom prst="rect">
            <a:avLst/>
          </a:prstGeom>
          <a:noFill/>
        </p:spPr>
        <p:txBody>
          <a:bodyPr wrap="none" lIns="45720" rIns="45720" tIns="27432" bIns="27432">
            <a:spAutoFit/>
          </a:bodyPr>
          <a:lstStyle/>
          <a:p>
            <a:pPr algn="ctr">
              <a:defRPr sz="2200" b="1" i="0">
                <a:solidFill>
                  <a:srgbClr val="802727"/>
                </a:solidFill>
                <a:latin typeface="Georgia"/>
              </a:defRPr>
            </a:pPr>
            <a:r>
              <a:t>Vocation</a:t>
            </a:r>
          </a:p>
        </p:txBody>
      </p:sp>
      <p:sp>
        <p:nvSpPr>
          <p:cNvPr id="17" name="TextBox 16"/>
          <p:cNvSpPr txBox="1"/>
          <p:nvPr/>
        </p:nvSpPr>
        <p:spPr>
          <a:xfrm>
            <a:off x="4937759" y="2697479"/>
            <a:ext cx="2514600" cy="914400"/>
          </a:xfrm>
          <a:prstGeom prst="rect">
            <a:avLst/>
          </a:prstGeom>
          <a:noFill/>
        </p:spPr>
        <p:txBody>
          <a:bodyPr wrap="none" lIns="45720" rIns="45720" tIns="27432" bIns="27432">
            <a:spAutoFit/>
          </a:bodyPr>
          <a:lstStyle/>
          <a:p>
            <a:pPr algn="ctr">
              <a:defRPr sz="1400" b="0" i="0">
                <a:solidFill>
                  <a:srgbClr val="1E2328"/>
                </a:solidFill>
                <a:latin typeface="Aptos"/>
              </a:defRPr>
            </a:pPr>
            <a:r>
              <a:t>Students, teachers, workers, parents, leaders, and neighbors all answer Christ in daily life.</a:t>
            </a:r>
          </a:p>
        </p:txBody>
      </p:sp>
      <p:sp>
        <p:nvSpPr>
          <p:cNvPr id="18" name="Trapezoid 17"/>
          <p:cNvSpPr/>
          <p:nvPr/>
        </p:nvSpPr>
        <p:spPr>
          <a:xfrm>
            <a:off x="5916168" y="3630168"/>
            <a:ext cx="538581" cy="243230"/>
          </a:xfrm>
          <a:prstGeom prst="trapezoid">
            <a:avLst/>
          </a:prstGeom>
          <a:solidFill>
            <a:srgbClr val="BC7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159398" y="3838651"/>
            <a:ext cx="69494" cy="295351"/>
          </a:xfrm>
          <a:prstGeom prst="rect">
            <a:avLst/>
          </a:prstGeom>
          <a:solidFill>
            <a:srgbClr val="BC7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Oval 19"/>
          <p:cNvSpPr/>
          <p:nvPr/>
        </p:nvSpPr>
        <p:spPr>
          <a:xfrm>
            <a:off x="6055156" y="4081881"/>
            <a:ext cx="295351" cy="86868"/>
          </a:xfrm>
          <a:prstGeom prst="ellipse">
            <a:avLst/>
          </a:prstGeom>
          <a:solidFill>
            <a:srgbClr val="BC7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8366759" y="1874519"/>
            <a:ext cx="3154680" cy="2514600"/>
          </a:xfrm>
          <a:prstGeom prst="rect">
            <a:avLst/>
          </a:prstGeom>
          <a:solidFill>
            <a:srgbClr val="F8EFD9"/>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549639" y="2103120"/>
            <a:ext cx="2788920" cy="320040"/>
          </a:xfrm>
          <a:prstGeom prst="rect">
            <a:avLst/>
          </a:prstGeom>
          <a:noFill/>
        </p:spPr>
        <p:txBody>
          <a:bodyPr wrap="none" lIns="45720" rIns="45720" tIns="27432" bIns="27432">
            <a:spAutoFit/>
          </a:bodyPr>
          <a:lstStyle/>
          <a:p>
            <a:pPr algn="ctr">
              <a:defRPr sz="2200" b="1" i="0">
                <a:solidFill>
                  <a:srgbClr val="802727"/>
                </a:solidFill>
                <a:latin typeface="Georgia"/>
              </a:defRPr>
            </a:pPr>
            <a:r>
              <a:t>Perseverance</a:t>
            </a:r>
          </a:p>
        </p:txBody>
      </p:sp>
      <p:sp>
        <p:nvSpPr>
          <p:cNvPr id="23" name="TextBox 22"/>
          <p:cNvSpPr txBox="1"/>
          <p:nvPr/>
        </p:nvSpPr>
        <p:spPr>
          <a:xfrm>
            <a:off x="8686799" y="2697479"/>
            <a:ext cx="2514600" cy="914400"/>
          </a:xfrm>
          <a:prstGeom prst="rect">
            <a:avLst/>
          </a:prstGeom>
          <a:noFill/>
        </p:spPr>
        <p:txBody>
          <a:bodyPr wrap="none" lIns="45720" rIns="45720" tIns="27432" bIns="27432">
            <a:spAutoFit/>
          </a:bodyPr>
          <a:lstStyle/>
          <a:p>
            <a:pPr algn="ctr">
              <a:defRPr sz="1400" b="0" i="0">
                <a:solidFill>
                  <a:srgbClr val="1E2328"/>
                </a:solidFill>
                <a:latin typeface="Aptos"/>
              </a:defRPr>
            </a:pPr>
            <a:r>
              <a:t>Faithfulness continues when the cost becomes visible.</a:t>
            </a:r>
          </a:p>
        </p:txBody>
      </p:sp>
      <p:sp>
        <p:nvSpPr>
          <p:cNvPr id="24" name="Trapezoid 23"/>
          <p:cNvSpPr/>
          <p:nvPr/>
        </p:nvSpPr>
        <p:spPr>
          <a:xfrm>
            <a:off x="9665207" y="3630168"/>
            <a:ext cx="538581" cy="243230"/>
          </a:xfrm>
          <a:prstGeom prst="trapezoid">
            <a:avLst/>
          </a:prstGeom>
          <a:solidFill>
            <a:srgbClr val="BC7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9908438" y="3838651"/>
            <a:ext cx="69494" cy="295351"/>
          </a:xfrm>
          <a:prstGeom prst="rect">
            <a:avLst/>
          </a:prstGeom>
          <a:solidFill>
            <a:srgbClr val="BC7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Oval 25"/>
          <p:cNvSpPr/>
          <p:nvPr/>
        </p:nvSpPr>
        <p:spPr>
          <a:xfrm>
            <a:off x="9804196" y="4081881"/>
            <a:ext cx="295351" cy="86868"/>
          </a:xfrm>
          <a:prstGeom prst="ellipse">
            <a:avLst/>
          </a:prstGeom>
          <a:solidFill>
            <a:srgbClr val="BC7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182880" y="0"/>
            <a:ext cx="164592" cy="6858000"/>
          </a:xfrm>
          <a:prstGeom prst="rect">
            <a:avLst/>
          </a:prstGeom>
          <a:solidFill>
            <a:srgbClr val="8027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2651760" y="0"/>
            <a:ext cx="164592" cy="6858000"/>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5120640" y="0"/>
            <a:ext cx="164592" cy="6858000"/>
          </a:xfrm>
          <a:prstGeom prst="rect">
            <a:avLst/>
          </a:prstGeom>
          <a:solidFill>
            <a:srgbClr val="486F7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7589520" y="0"/>
            <a:ext cx="164592" cy="6858000"/>
          </a:xfrm>
          <a:prstGeom prst="rect">
            <a:avLst/>
          </a:prstGeom>
          <a:solidFill>
            <a:srgbClr val="5F75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10058400" y="0"/>
            <a:ext cx="164592" cy="6858000"/>
          </a:xfrm>
          <a:prstGeom prst="rect">
            <a:avLst/>
          </a:prstGeom>
          <a:solidFill>
            <a:srgbClr val="BC7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28816"/>
            <a:ext cx="6583680" cy="228600"/>
          </a:xfrm>
          <a:prstGeom prst="rect">
            <a:avLst/>
          </a:prstGeom>
          <a:noFill/>
        </p:spPr>
        <p:txBody>
          <a:bodyPr wrap="none" lIns="45720" rIns="45720" tIns="27432" bIns="27432">
            <a:spAutoFit/>
          </a:bodyPr>
          <a:lstStyle/>
          <a:p>
            <a:pPr algn="l">
              <a:defRPr sz="850" b="0" i="0">
                <a:solidFill>
                  <a:srgbClr val="CDC7B2"/>
                </a:solidFill>
                <a:latin typeface="Aptos"/>
              </a:defRPr>
            </a:pPr>
            <a:r>
              <a:t>Prepared for teaching and small group use - hymninfo.com</a:t>
            </a:r>
          </a:p>
        </p:txBody>
      </p:sp>
      <p:sp>
        <p:nvSpPr>
          <p:cNvPr id="9" name="TextBox 8"/>
          <p:cNvSpPr txBox="1"/>
          <p:nvPr/>
        </p:nvSpPr>
        <p:spPr>
          <a:xfrm>
            <a:off x="640080" y="411480"/>
            <a:ext cx="10881360" cy="502920"/>
          </a:xfrm>
          <a:prstGeom prst="rect">
            <a:avLst/>
          </a:prstGeom>
          <a:noFill/>
        </p:spPr>
        <p:txBody>
          <a:bodyPr wrap="none" lIns="45720" rIns="45720" tIns="27432" bIns="27432">
            <a:spAutoFit/>
          </a:bodyPr>
          <a:lstStyle/>
          <a:p>
            <a:pPr algn="l">
              <a:defRPr sz="2800" b="1" i="0">
                <a:solidFill>
                  <a:srgbClr val="F8EFD9"/>
                </a:solidFill>
                <a:latin typeface="Georgia"/>
              </a:defRPr>
            </a:pPr>
            <a:r>
              <a:t>Hymn Study: The Answer</a:t>
            </a:r>
          </a:p>
        </p:txBody>
      </p:sp>
      <p:sp>
        <p:nvSpPr>
          <p:cNvPr id="10" name="TextBox 9"/>
          <p:cNvSpPr txBox="1"/>
          <p:nvPr/>
        </p:nvSpPr>
        <p:spPr>
          <a:xfrm>
            <a:off x="658368" y="932688"/>
            <a:ext cx="9692640" cy="320040"/>
          </a:xfrm>
          <a:prstGeom prst="rect">
            <a:avLst/>
          </a:prstGeom>
          <a:noFill/>
        </p:spPr>
        <p:txBody>
          <a:bodyPr wrap="none" lIns="45720" rIns="45720" tIns="27432" bIns="27432">
            <a:spAutoFit/>
          </a:bodyPr>
          <a:lstStyle/>
          <a:p>
            <a:pPr algn="l">
              <a:defRPr sz="1350" b="0" i="0">
                <a:solidFill>
                  <a:srgbClr val="DED5BB"/>
                </a:solidFill>
                <a:latin typeface="Aptos"/>
              </a:defRPr>
            </a:pPr>
            <a:r>
              <a:t>The congregation’s answer is best sung as prayer, not as self-confidence.</a:t>
            </a:r>
          </a:p>
        </p:txBody>
      </p:sp>
      <p:sp>
        <p:nvSpPr>
          <p:cNvPr id="11" name="Rectangle 10"/>
          <p:cNvSpPr/>
          <p:nvPr/>
        </p:nvSpPr>
        <p:spPr>
          <a:xfrm>
            <a:off x="658368" y="1298448"/>
            <a:ext cx="1097280" cy="27432"/>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822960" y="1554480"/>
            <a:ext cx="4709160" cy="4023360"/>
          </a:xfrm>
          <a:prstGeom prst="rect">
            <a:avLst/>
          </a:prstGeom>
          <a:solidFill>
            <a:srgbClr val="F8EFD9"/>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143000" y="1920240"/>
            <a:ext cx="3977639" cy="411480"/>
          </a:xfrm>
          <a:prstGeom prst="rect">
            <a:avLst/>
          </a:prstGeom>
          <a:noFill/>
        </p:spPr>
        <p:txBody>
          <a:bodyPr wrap="none" lIns="45720" rIns="45720" tIns="27432" bIns="27432">
            <a:spAutoFit/>
          </a:bodyPr>
          <a:lstStyle/>
          <a:p>
            <a:pPr algn="l">
              <a:defRPr sz="2200" b="1" i="0">
                <a:solidFill>
                  <a:srgbClr val="802727"/>
                </a:solidFill>
                <a:latin typeface="Georgia"/>
              </a:defRPr>
            </a:pPr>
            <a:r>
              <a:t>A wise pastoral reading</a:t>
            </a:r>
          </a:p>
        </p:txBody>
      </p:sp>
      <p:sp>
        <p:nvSpPr>
          <p:cNvPr id="14" name="TextBox 13"/>
          <p:cNvSpPr txBox="1"/>
          <p:nvPr/>
        </p:nvSpPr>
        <p:spPr>
          <a:xfrm>
            <a:off x="1143000" y="2560320"/>
            <a:ext cx="3931920" cy="2011680"/>
          </a:xfrm>
          <a:prstGeom prst="rect">
            <a:avLst/>
          </a:prstGeom>
          <a:noFill/>
        </p:spPr>
        <p:txBody>
          <a:bodyPr wrap="square" lIns="45720" rIns="45720">
            <a:spAutoFit/>
          </a:bodyPr>
          <a:lstStyle/>
          <a:p>
            <a:pPr>
              <a:spcAft>
                <a:spcPts val="800"/>
              </a:spcAft>
              <a:defRPr sz="1500">
                <a:solidFill>
                  <a:srgbClr val="1E2328"/>
                </a:solidFill>
                <a:latin typeface="Aptos"/>
              </a:defRPr>
            </a:pPr>
            <a:r>
              <a:t>The hymn’s confidence needs the support of grace.</a:t>
            </a:r>
          </a:p>
          <a:p>
            <a:pPr>
              <a:spcAft>
                <a:spcPts val="800"/>
              </a:spcAft>
              <a:defRPr sz="1500">
                <a:solidFill>
                  <a:srgbClr val="1E2328"/>
                </a:solidFill>
                <a:latin typeface="Aptos"/>
              </a:defRPr>
            </a:pPr>
            <a:r>
              <a:t>“We are able” can become a prayer: Lord, make us able.</a:t>
            </a:r>
          </a:p>
          <a:p>
            <a:pPr>
              <a:spcAft>
                <a:spcPts val="800"/>
              </a:spcAft>
              <a:defRPr sz="1500">
                <a:solidFill>
                  <a:srgbClr val="1E2328"/>
                </a:solidFill>
                <a:latin typeface="Aptos"/>
              </a:defRPr>
            </a:pPr>
            <a:r>
              <a:t>Christ does not call disciples and then leave them to themselves.</a:t>
            </a:r>
          </a:p>
        </p:txBody>
      </p:sp>
      <p:sp>
        <p:nvSpPr>
          <p:cNvPr id="15" name="Rectangle 14"/>
          <p:cNvSpPr/>
          <p:nvPr/>
        </p:nvSpPr>
        <p:spPr>
          <a:xfrm>
            <a:off x="6263640" y="1600200"/>
            <a:ext cx="4617720" cy="3474720"/>
          </a:xfrm>
          <a:prstGeom prst="rect">
            <a:avLst/>
          </a:prstGeom>
          <a:solidFill>
            <a:srgbClr val="262D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6263640" y="1600200"/>
            <a:ext cx="4617720" cy="1563624"/>
          </a:xfrm>
          <a:prstGeom prst="rect">
            <a:avLst/>
          </a:prstGeom>
          <a:solidFill>
            <a:srgbClr val="5042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7840979" y="1911095"/>
            <a:ext cx="1463040" cy="1463040"/>
          </a:xfrm>
          <a:prstGeom prst="ellipse">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rapezoid 17"/>
          <p:cNvSpPr/>
          <p:nvPr/>
        </p:nvSpPr>
        <p:spPr>
          <a:xfrm rot="10800000">
            <a:off x="7695133" y="3511296"/>
            <a:ext cx="1754733" cy="1459382"/>
          </a:xfrm>
          <a:prstGeom prst="trapezoid">
            <a:avLst/>
          </a:prstGeom>
          <a:solidFill>
            <a:srgbClr val="6F50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8506663" y="2373782"/>
            <a:ext cx="131673" cy="746150"/>
          </a:xfrm>
          <a:prstGeom prst="rect">
            <a:avLst/>
          </a:prstGeom>
          <a:solidFill>
            <a:srgbClr val="38201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8265261" y="2659075"/>
            <a:ext cx="614476" cy="175564"/>
          </a:xfrm>
          <a:prstGeom prst="rect">
            <a:avLst/>
          </a:prstGeom>
          <a:solidFill>
            <a:srgbClr val="38201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6528816"/>
            <a:ext cx="6583680" cy="228600"/>
          </a:xfrm>
          <a:prstGeom prst="rect">
            <a:avLst/>
          </a:prstGeom>
          <a:noFill/>
        </p:spPr>
        <p:txBody>
          <a:bodyPr wrap="none" lIns="45720" rIns="45720" tIns="27432" bIns="27432">
            <a:spAutoFit/>
          </a:bodyPr>
          <a:lstStyle/>
          <a:p>
            <a:pPr algn="l">
              <a:defRPr sz="850" b="0" i="0">
                <a:solidFill>
                  <a:srgbClr val="CDC7B2"/>
                </a:solidFill>
                <a:latin typeface="Aptos"/>
              </a:defRPr>
            </a:pPr>
            <a:r>
              <a:t>Prepared for teaching and small group use - hymninfo.com</a:t>
            </a:r>
          </a:p>
        </p:txBody>
      </p:sp>
      <p:sp>
        <p:nvSpPr>
          <p:cNvPr id="5" name="Rectangle 4"/>
          <p:cNvSpPr/>
          <p:nvPr/>
        </p:nvSpPr>
        <p:spPr>
          <a:xfrm>
            <a:off x="0" y="0"/>
            <a:ext cx="12191695" cy="6858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0080" y="411480"/>
            <a:ext cx="10881360" cy="502920"/>
          </a:xfrm>
          <a:prstGeom prst="rect">
            <a:avLst/>
          </a:prstGeom>
          <a:noFill/>
        </p:spPr>
        <p:txBody>
          <a:bodyPr wrap="none" lIns="45720" rIns="45720" tIns="27432" bIns="27432">
            <a:spAutoFit/>
          </a:bodyPr>
          <a:lstStyle/>
          <a:p>
            <a:pPr algn="l">
              <a:defRPr sz="2800" b="1" i="0">
                <a:solidFill>
                  <a:srgbClr val="F8EFD9"/>
                </a:solidFill>
                <a:latin typeface="Georgia"/>
              </a:defRPr>
            </a:pPr>
            <a:r>
              <a:t>The Refrain as Congregational Prayer</a:t>
            </a:r>
          </a:p>
        </p:txBody>
      </p:sp>
      <p:sp>
        <p:nvSpPr>
          <p:cNvPr id="7" name="TextBox 6"/>
          <p:cNvSpPr txBox="1"/>
          <p:nvPr/>
        </p:nvSpPr>
        <p:spPr>
          <a:xfrm>
            <a:off x="658368" y="932688"/>
            <a:ext cx="9692640" cy="320040"/>
          </a:xfrm>
          <a:prstGeom prst="rect">
            <a:avLst/>
          </a:prstGeom>
          <a:noFill/>
        </p:spPr>
        <p:txBody>
          <a:bodyPr wrap="none" lIns="45720" rIns="45720" tIns="27432" bIns="27432">
            <a:spAutoFit/>
          </a:bodyPr>
          <a:lstStyle/>
          <a:p>
            <a:pPr algn="l">
              <a:defRPr sz="1350" b="0" i="0">
                <a:solidFill>
                  <a:srgbClr val="DED5BB"/>
                </a:solidFill>
                <a:latin typeface="Aptos"/>
              </a:defRPr>
            </a:pPr>
            <a:r>
              <a:t>The repeated response gathers the church around courage, loyalty, and dependence on Christ.</a:t>
            </a:r>
          </a:p>
        </p:txBody>
      </p:sp>
      <p:sp>
        <p:nvSpPr>
          <p:cNvPr id="8" name="Rectangle 7"/>
          <p:cNvSpPr/>
          <p:nvPr/>
        </p:nvSpPr>
        <p:spPr>
          <a:xfrm>
            <a:off x="658368" y="1298448"/>
            <a:ext cx="1097280" cy="27432"/>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914400" y="1828800"/>
            <a:ext cx="10332720" cy="2834640"/>
          </a:xfrm>
          <a:prstGeom prst="rect">
            <a:avLst/>
          </a:prstGeom>
          <a:solidFill>
            <a:srgbClr val="19181B"/>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280160" y="2240280"/>
            <a:ext cx="9601200" cy="502920"/>
          </a:xfrm>
          <a:prstGeom prst="rect">
            <a:avLst/>
          </a:prstGeom>
          <a:noFill/>
        </p:spPr>
        <p:txBody>
          <a:bodyPr wrap="none" lIns="45720" rIns="45720" tIns="27432" bIns="27432">
            <a:spAutoFit/>
          </a:bodyPr>
          <a:lstStyle/>
          <a:p>
            <a:pPr algn="ctr">
              <a:defRPr sz="3000" b="1" i="0">
                <a:solidFill>
                  <a:srgbClr val="F8EFD9"/>
                </a:solidFill>
                <a:latin typeface="Georgia"/>
              </a:defRPr>
            </a:pPr>
            <a:r>
              <a:t>Sing it as a pledge shaped by grace.</a:t>
            </a:r>
          </a:p>
        </p:txBody>
      </p:sp>
      <p:sp>
        <p:nvSpPr>
          <p:cNvPr id="11" name="TextBox 10"/>
          <p:cNvSpPr txBox="1"/>
          <p:nvPr/>
        </p:nvSpPr>
        <p:spPr>
          <a:xfrm>
            <a:off x="1554480" y="2999232"/>
            <a:ext cx="9052560" cy="731520"/>
          </a:xfrm>
          <a:prstGeom prst="rect">
            <a:avLst/>
          </a:prstGeom>
          <a:noFill/>
        </p:spPr>
        <p:txBody>
          <a:bodyPr wrap="none" lIns="45720" rIns="45720" tIns="27432" bIns="27432">
            <a:spAutoFit/>
          </a:bodyPr>
          <a:lstStyle/>
          <a:p>
            <a:pPr algn="ctr">
              <a:defRPr sz="1700" b="0" i="0">
                <a:solidFill>
                  <a:srgbClr val="EAE2CA"/>
                </a:solidFill>
                <a:latin typeface="Aptos"/>
              </a:defRPr>
            </a:pPr>
            <a:r>
              <a:t>The refrain should not sound like spiritual bravado. It is a prayer that the Lord who calls will also strengthen, teach, and sustain his people.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182880" y="0"/>
            <a:ext cx="164592" cy="6858000"/>
          </a:xfrm>
          <a:prstGeom prst="rect">
            <a:avLst/>
          </a:prstGeom>
          <a:solidFill>
            <a:srgbClr val="8027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2651760" y="0"/>
            <a:ext cx="164592" cy="6858000"/>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5120640" y="0"/>
            <a:ext cx="164592" cy="6858000"/>
          </a:xfrm>
          <a:prstGeom prst="rect">
            <a:avLst/>
          </a:prstGeom>
          <a:solidFill>
            <a:srgbClr val="486F7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7589520" y="0"/>
            <a:ext cx="164592" cy="6858000"/>
          </a:xfrm>
          <a:prstGeom prst="rect">
            <a:avLst/>
          </a:prstGeom>
          <a:solidFill>
            <a:srgbClr val="5F75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10058400" y="0"/>
            <a:ext cx="164592" cy="6858000"/>
          </a:xfrm>
          <a:prstGeom prst="rect">
            <a:avLst/>
          </a:prstGeom>
          <a:solidFill>
            <a:srgbClr val="BC7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28816"/>
            <a:ext cx="6583680" cy="228600"/>
          </a:xfrm>
          <a:prstGeom prst="rect">
            <a:avLst/>
          </a:prstGeom>
          <a:noFill/>
        </p:spPr>
        <p:txBody>
          <a:bodyPr wrap="none" lIns="45720" rIns="45720" tIns="27432" bIns="27432">
            <a:spAutoFit/>
          </a:bodyPr>
          <a:lstStyle/>
          <a:p>
            <a:pPr algn="l">
              <a:defRPr sz="850" b="0" i="0">
                <a:solidFill>
                  <a:srgbClr val="CDC7B2"/>
                </a:solidFill>
                <a:latin typeface="Aptos"/>
              </a:defRPr>
            </a:pPr>
            <a:r>
              <a:t>Prepared for teaching and small group use - hymninfo.com</a:t>
            </a:r>
          </a:p>
        </p:txBody>
      </p:sp>
      <p:sp>
        <p:nvSpPr>
          <p:cNvPr id="9" name="TextBox 8"/>
          <p:cNvSpPr txBox="1"/>
          <p:nvPr/>
        </p:nvSpPr>
        <p:spPr>
          <a:xfrm>
            <a:off x="640080" y="411480"/>
            <a:ext cx="10881360" cy="502920"/>
          </a:xfrm>
          <a:prstGeom prst="rect">
            <a:avLst/>
          </a:prstGeom>
          <a:noFill/>
        </p:spPr>
        <p:txBody>
          <a:bodyPr wrap="none" lIns="45720" rIns="45720" tIns="27432" bIns="27432">
            <a:spAutoFit/>
          </a:bodyPr>
          <a:lstStyle/>
          <a:p>
            <a:pPr algn="l">
              <a:defRPr sz="2800" b="1" i="0">
                <a:solidFill>
                  <a:srgbClr val="F8EFD9"/>
                </a:solidFill>
                <a:latin typeface="Georgia"/>
              </a:defRPr>
            </a:pPr>
            <a:r>
              <a:t>Theological Themes</a:t>
            </a:r>
          </a:p>
        </p:txBody>
      </p:sp>
      <p:sp>
        <p:nvSpPr>
          <p:cNvPr id="10" name="TextBox 9"/>
          <p:cNvSpPr txBox="1"/>
          <p:nvPr/>
        </p:nvSpPr>
        <p:spPr>
          <a:xfrm>
            <a:off x="658368" y="932688"/>
            <a:ext cx="9692640" cy="320040"/>
          </a:xfrm>
          <a:prstGeom prst="rect">
            <a:avLst/>
          </a:prstGeom>
          <a:noFill/>
        </p:spPr>
        <p:txBody>
          <a:bodyPr wrap="none" lIns="45720" rIns="45720" tIns="27432" bIns="27432">
            <a:spAutoFit/>
          </a:bodyPr>
          <a:lstStyle/>
          <a:p>
            <a:pPr algn="l">
              <a:defRPr sz="1350" b="0" i="0">
                <a:solidFill>
                  <a:srgbClr val="DED5BB"/>
                </a:solidFill>
                <a:latin typeface="Aptos"/>
              </a:defRPr>
            </a:pPr>
            <a:r>
              <a:t>Major ideas for teaching and worship planning.</a:t>
            </a:r>
          </a:p>
        </p:txBody>
      </p:sp>
      <p:sp>
        <p:nvSpPr>
          <p:cNvPr id="11" name="Rectangle 10"/>
          <p:cNvSpPr/>
          <p:nvPr/>
        </p:nvSpPr>
        <p:spPr>
          <a:xfrm>
            <a:off x="658368" y="1298448"/>
            <a:ext cx="1097280" cy="27432"/>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777240" y="1572768"/>
            <a:ext cx="3246120" cy="1325880"/>
          </a:xfrm>
          <a:prstGeom prst="rect">
            <a:avLst/>
          </a:prstGeom>
          <a:solidFill>
            <a:srgbClr val="28353E"/>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1061618" y="2029053"/>
            <a:ext cx="71323" cy="404164"/>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930859" y="2183587"/>
            <a:ext cx="332841" cy="95097"/>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463040" y="1801368"/>
            <a:ext cx="2331720" cy="274320"/>
          </a:xfrm>
          <a:prstGeom prst="rect">
            <a:avLst/>
          </a:prstGeom>
          <a:noFill/>
        </p:spPr>
        <p:txBody>
          <a:bodyPr wrap="none" lIns="45720" rIns="45720" tIns="27432" bIns="27432">
            <a:spAutoFit/>
          </a:bodyPr>
          <a:lstStyle/>
          <a:p>
            <a:pPr algn="l">
              <a:defRPr sz="1700" b="1" i="0">
                <a:solidFill>
                  <a:srgbClr val="F8EFD9"/>
                </a:solidFill>
                <a:latin typeface="Georgia"/>
              </a:defRPr>
            </a:pPr>
            <a:r>
              <a:t>Discipleship</a:t>
            </a:r>
          </a:p>
        </p:txBody>
      </p:sp>
      <p:sp>
        <p:nvSpPr>
          <p:cNvPr id="16" name="TextBox 15"/>
          <p:cNvSpPr txBox="1"/>
          <p:nvPr/>
        </p:nvSpPr>
        <p:spPr>
          <a:xfrm>
            <a:off x="1463040" y="2212848"/>
            <a:ext cx="2240280" cy="320040"/>
          </a:xfrm>
          <a:prstGeom prst="rect">
            <a:avLst/>
          </a:prstGeom>
          <a:noFill/>
        </p:spPr>
        <p:txBody>
          <a:bodyPr wrap="none" lIns="45720" rIns="45720" tIns="27432" bIns="27432">
            <a:spAutoFit/>
          </a:bodyPr>
          <a:lstStyle/>
          <a:p>
            <a:pPr algn="l">
              <a:defRPr sz="1250" b="0" i="0">
                <a:solidFill>
                  <a:srgbClr val="E2DAC2"/>
                </a:solidFill>
                <a:latin typeface="Aptos"/>
              </a:defRPr>
            </a:pPr>
            <a:r>
              <a:t>Following Jesus has a cost.</a:t>
            </a:r>
          </a:p>
        </p:txBody>
      </p:sp>
      <p:sp>
        <p:nvSpPr>
          <p:cNvPr id="17" name="Rectangle 16"/>
          <p:cNvSpPr/>
          <p:nvPr/>
        </p:nvSpPr>
        <p:spPr>
          <a:xfrm>
            <a:off x="4572000" y="1572768"/>
            <a:ext cx="3246120" cy="1325880"/>
          </a:xfrm>
          <a:prstGeom prst="rect">
            <a:avLst/>
          </a:prstGeom>
          <a:solidFill>
            <a:srgbClr val="28353E"/>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856378" y="2029053"/>
            <a:ext cx="71323" cy="404164"/>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4725619" y="2183587"/>
            <a:ext cx="332841" cy="95097"/>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5257800" y="1801368"/>
            <a:ext cx="2331720" cy="274320"/>
          </a:xfrm>
          <a:prstGeom prst="rect">
            <a:avLst/>
          </a:prstGeom>
          <a:noFill/>
        </p:spPr>
        <p:txBody>
          <a:bodyPr wrap="none" lIns="45720" rIns="45720" tIns="27432" bIns="27432">
            <a:spAutoFit/>
          </a:bodyPr>
          <a:lstStyle/>
          <a:p>
            <a:pPr algn="l">
              <a:defRPr sz="1700" b="1" i="0">
                <a:solidFill>
                  <a:srgbClr val="F8EFD9"/>
                </a:solidFill>
                <a:latin typeface="Georgia"/>
              </a:defRPr>
            </a:pPr>
            <a:r>
              <a:t>Cross</a:t>
            </a:r>
          </a:p>
        </p:txBody>
      </p:sp>
      <p:sp>
        <p:nvSpPr>
          <p:cNvPr id="21" name="TextBox 20"/>
          <p:cNvSpPr txBox="1"/>
          <p:nvPr/>
        </p:nvSpPr>
        <p:spPr>
          <a:xfrm>
            <a:off x="5257800" y="2212848"/>
            <a:ext cx="2240280" cy="320040"/>
          </a:xfrm>
          <a:prstGeom prst="rect">
            <a:avLst/>
          </a:prstGeom>
          <a:noFill/>
        </p:spPr>
        <p:txBody>
          <a:bodyPr wrap="none" lIns="45720" rIns="45720" tIns="27432" bIns="27432">
            <a:spAutoFit/>
          </a:bodyPr>
          <a:lstStyle/>
          <a:p>
            <a:pPr algn="l">
              <a:defRPr sz="1250" b="0" i="0">
                <a:solidFill>
                  <a:srgbClr val="E2DAC2"/>
                </a:solidFill>
                <a:latin typeface="Aptos"/>
              </a:defRPr>
            </a:pPr>
            <a:r>
              <a:t>The path of Christ shapes the church.</a:t>
            </a:r>
          </a:p>
        </p:txBody>
      </p:sp>
      <p:sp>
        <p:nvSpPr>
          <p:cNvPr id="22" name="Rectangle 21"/>
          <p:cNvSpPr/>
          <p:nvPr/>
        </p:nvSpPr>
        <p:spPr>
          <a:xfrm>
            <a:off x="8366760" y="1572768"/>
            <a:ext cx="3246120" cy="1325880"/>
          </a:xfrm>
          <a:prstGeom prst="rect">
            <a:avLst/>
          </a:prstGeom>
          <a:solidFill>
            <a:srgbClr val="28353E"/>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8651138" y="2029053"/>
            <a:ext cx="71323" cy="404164"/>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8520379" y="2183587"/>
            <a:ext cx="332841" cy="95097"/>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9052560" y="1801368"/>
            <a:ext cx="2331720" cy="274320"/>
          </a:xfrm>
          <a:prstGeom prst="rect">
            <a:avLst/>
          </a:prstGeom>
          <a:noFill/>
        </p:spPr>
        <p:txBody>
          <a:bodyPr wrap="none" lIns="45720" rIns="45720" tIns="27432" bIns="27432">
            <a:spAutoFit/>
          </a:bodyPr>
          <a:lstStyle/>
          <a:p>
            <a:pPr algn="l">
              <a:defRPr sz="1700" b="1" i="0">
                <a:solidFill>
                  <a:srgbClr val="F8EFD9"/>
                </a:solidFill>
                <a:latin typeface="Georgia"/>
              </a:defRPr>
            </a:pPr>
            <a:r>
              <a:t>Consecration</a:t>
            </a:r>
          </a:p>
        </p:txBody>
      </p:sp>
      <p:sp>
        <p:nvSpPr>
          <p:cNvPr id="26" name="TextBox 25"/>
          <p:cNvSpPr txBox="1"/>
          <p:nvPr/>
        </p:nvSpPr>
        <p:spPr>
          <a:xfrm>
            <a:off x="9052560" y="2212848"/>
            <a:ext cx="2240280" cy="320040"/>
          </a:xfrm>
          <a:prstGeom prst="rect">
            <a:avLst/>
          </a:prstGeom>
          <a:noFill/>
        </p:spPr>
        <p:txBody>
          <a:bodyPr wrap="none" lIns="45720" rIns="45720" tIns="27432" bIns="27432">
            <a:spAutoFit/>
          </a:bodyPr>
          <a:lstStyle/>
          <a:p>
            <a:pPr algn="l">
              <a:defRPr sz="1250" b="0" i="0">
                <a:solidFill>
                  <a:srgbClr val="E2DAC2"/>
                </a:solidFill>
                <a:latin typeface="Aptos"/>
              </a:defRPr>
            </a:pPr>
            <a:r>
              <a:t>Life is offered to God.</a:t>
            </a:r>
          </a:p>
        </p:txBody>
      </p:sp>
      <p:sp>
        <p:nvSpPr>
          <p:cNvPr id="27" name="Rectangle 26"/>
          <p:cNvSpPr/>
          <p:nvPr/>
        </p:nvSpPr>
        <p:spPr>
          <a:xfrm>
            <a:off x="777240" y="3447287"/>
            <a:ext cx="3246120" cy="1325880"/>
          </a:xfrm>
          <a:prstGeom prst="rect">
            <a:avLst/>
          </a:prstGeom>
          <a:solidFill>
            <a:srgbClr val="28353E"/>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1061618" y="3903573"/>
            <a:ext cx="71323" cy="404164"/>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a:off x="930859" y="4058107"/>
            <a:ext cx="332841" cy="95097"/>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1463040" y="3675887"/>
            <a:ext cx="2331720" cy="274320"/>
          </a:xfrm>
          <a:prstGeom prst="rect">
            <a:avLst/>
          </a:prstGeom>
          <a:noFill/>
        </p:spPr>
        <p:txBody>
          <a:bodyPr wrap="none" lIns="45720" rIns="45720" tIns="27432" bIns="27432">
            <a:spAutoFit/>
          </a:bodyPr>
          <a:lstStyle/>
          <a:p>
            <a:pPr algn="l">
              <a:defRPr sz="1700" b="1" i="0">
                <a:solidFill>
                  <a:srgbClr val="F8EFD9"/>
                </a:solidFill>
                <a:latin typeface="Georgia"/>
              </a:defRPr>
            </a:pPr>
            <a:r>
              <a:t>Mission</a:t>
            </a:r>
          </a:p>
        </p:txBody>
      </p:sp>
      <p:sp>
        <p:nvSpPr>
          <p:cNvPr id="31" name="TextBox 30"/>
          <p:cNvSpPr txBox="1"/>
          <p:nvPr/>
        </p:nvSpPr>
        <p:spPr>
          <a:xfrm>
            <a:off x="1463040" y="4087368"/>
            <a:ext cx="2240280" cy="320040"/>
          </a:xfrm>
          <a:prstGeom prst="rect">
            <a:avLst/>
          </a:prstGeom>
          <a:noFill/>
        </p:spPr>
        <p:txBody>
          <a:bodyPr wrap="none" lIns="45720" rIns="45720" tIns="27432" bIns="27432">
            <a:spAutoFit/>
          </a:bodyPr>
          <a:lstStyle/>
          <a:p>
            <a:pPr algn="l">
              <a:defRPr sz="1250" b="0" i="0">
                <a:solidFill>
                  <a:srgbClr val="E2DAC2"/>
                </a:solidFill>
                <a:latin typeface="Aptos"/>
              </a:defRPr>
            </a:pPr>
            <a:r>
              <a:t>Faith moves into service.</a:t>
            </a:r>
          </a:p>
        </p:txBody>
      </p:sp>
      <p:sp>
        <p:nvSpPr>
          <p:cNvPr id="32" name="Rectangle 31"/>
          <p:cNvSpPr/>
          <p:nvPr/>
        </p:nvSpPr>
        <p:spPr>
          <a:xfrm>
            <a:off x="4572000" y="3447287"/>
            <a:ext cx="3246120" cy="1325880"/>
          </a:xfrm>
          <a:prstGeom prst="rect">
            <a:avLst/>
          </a:prstGeom>
          <a:solidFill>
            <a:srgbClr val="28353E"/>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Rectangle 32"/>
          <p:cNvSpPr/>
          <p:nvPr/>
        </p:nvSpPr>
        <p:spPr>
          <a:xfrm>
            <a:off x="4856378" y="3903573"/>
            <a:ext cx="71323" cy="404164"/>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Rectangle 33"/>
          <p:cNvSpPr/>
          <p:nvPr/>
        </p:nvSpPr>
        <p:spPr>
          <a:xfrm>
            <a:off x="4725619" y="4058107"/>
            <a:ext cx="332841" cy="95097"/>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5257800" y="3675887"/>
            <a:ext cx="2331720" cy="274320"/>
          </a:xfrm>
          <a:prstGeom prst="rect">
            <a:avLst/>
          </a:prstGeom>
          <a:noFill/>
        </p:spPr>
        <p:txBody>
          <a:bodyPr wrap="none" lIns="45720" rIns="45720" tIns="27432" bIns="27432">
            <a:spAutoFit/>
          </a:bodyPr>
          <a:lstStyle/>
          <a:p>
            <a:pPr algn="l">
              <a:defRPr sz="1700" b="1" i="0">
                <a:solidFill>
                  <a:srgbClr val="F8EFD9"/>
                </a:solidFill>
                <a:latin typeface="Georgia"/>
              </a:defRPr>
            </a:pPr>
            <a:r>
              <a:t>Humility</a:t>
            </a:r>
          </a:p>
        </p:txBody>
      </p:sp>
      <p:sp>
        <p:nvSpPr>
          <p:cNvPr id="36" name="TextBox 35"/>
          <p:cNvSpPr txBox="1"/>
          <p:nvPr/>
        </p:nvSpPr>
        <p:spPr>
          <a:xfrm>
            <a:off x="5257800" y="4087368"/>
            <a:ext cx="2240280" cy="320040"/>
          </a:xfrm>
          <a:prstGeom prst="rect">
            <a:avLst/>
          </a:prstGeom>
          <a:noFill/>
        </p:spPr>
        <p:txBody>
          <a:bodyPr wrap="none" lIns="45720" rIns="45720" tIns="27432" bIns="27432">
            <a:spAutoFit/>
          </a:bodyPr>
          <a:lstStyle/>
          <a:p>
            <a:pPr algn="l">
              <a:defRPr sz="1250" b="0" i="0">
                <a:solidFill>
                  <a:srgbClr val="E2DAC2"/>
                </a:solidFill>
                <a:latin typeface="Aptos"/>
              </a:defRPr>
            </a:pPr>
            <a:r>
              <a:t>Courage depends on grace.</a:t>
            </a:r>
          </a:p>
        </p:txBody>
      </p:sp>
      <p:sp>
        <p:nvSpPr>
          <p:cNvPr id="37" name="Rectangle 36"/>
          <p:cNvSpPr/>
          <p:nvPr/>
        </p:nvSpPr>
        <p:spPr>
          <a:xfrm>
            <a:off x="8366760" y="3447287"/>
            <a:ext cx="3246120" cy="1325880"/>
          </a:xfrm>
          <a:prstGeom prst="rect">
            <a:avLst/>
          </a:prstGeom>
          <a:solidFill>
            <a:srgbClr val="28353E"/>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Rectangle 37"/>
          <p:cNvSpPr/>
          <p:nvPr/>
        </p:nvSpPr>
        <p:spPr>
          <a:xfrm>
            <a:off x="8651138" y="3903573"/>
            <a:ext cx="71323" cy="404164"/>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Rectangle 38"/>
          <p:cNvSpPr/>
          <p:nvPr/>
        </p:nvSpPr>
        <p:spPr>
          <a:xfrm>
            <a:off x="8520379" y="4058107"/>
            <a:ext cx="332841" cy="95097"/>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9052560" y="3675887"/>
            <a:ext cx="2331720" cy="274320"/>
          </a:xfrm>
          <a:prstGeom prst="rect">
            <a:avLst/>
          </a:prstGeom>
          <a:noFill/>
        </p:spPr>
        <p:txBody>
          <a:bodyPr wrap="none" lIns="45720" rIns="45720" tIns="27432" bIns="27432">
            <a:spAutoFit/>
          </a:bodyPr>
          <a:lstStyle/>
          <a:p>
            <a:pPr algn="l">
              <a:defRPr sz="1700" b="1" i="0">
                <a:solidFill>
                  <a:srgbClr val="F8EFD9"/>
                </a:solidFill>
                <a:latin typeface="Georgia"/>
              </a:defRPr>
            </a:pPr>
            <a:r>
              <a:t>Perseverance</a:t>
            </a:r>
          </a:p>
        </p:txBody>
      </p:sp>
      <p:sp>
        <p:nvSpPr>
          <p:cNvPr id="41" name="TextBox 40"/>
          <p:cNvSpPr txBox="1"/>
          <p:nvPr/>
        </p:nvSpPr>
        <p:spPr>
          <a:xfrm>
            <a:off x="9052560" y="4087368"/>
            <a:ext cx="2240280" cy="320040"/>
          </a:xfrm>
          <a:prstGeom prst="rect">
            <a:avLst/>
          </a:prstGeom>
          <a:noFill/>
        </p:spPr>
        <p:txBody>
          <a:bodyPr wrap="none" lIns="45720" rIns="45720" tIns="27432" bIns="27432">
            <a:spAutoFit/>
          </a:bodyPr>
          <a:lstStyle/>
          <a:p>
            <a:pPr algn="l">
              <a:defRPr sz="1250" b="0" i="0">
                <a:solidFill>
                  <a:srgbClr val="E2DAC2"/>
                </a:solidFill>
                <a:latin typeface="Aptos"/>
              </a:defRPr>
            </a:pPr>
            <a:r>
              <a:t>Faithfulness continues through trial.</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6528816"/>
            <a:ext cx="6583680" cy="228600"/>
          </a:xfrm>
          <a:prstGeom prst="rect">
            <a:avLst/>
          </a:prstGeom>
          <a:noFill/>
        </p:spPr>
        <p:txBody>
          <a:bodyPr wrap="none" lIns="45720" rIns="45720" tIns="27432" bIns="27432">
            <a:spAutoFit/>
          </a:bodyPr>
          <a:lstStyle/>
          <a:p>
            <a:pPr algn="l">
              <a:defRPr sz="850" b="0" i="0">
                <a:solidFill>
                  <a:srgbClr val="CDC7B2"/>
                </a:solidFill>
                <a:latin typeface="Aptos"/>
              </a:defRPr>
            </a:pPr>
            <a:r>
              <a:t>Prepared for teaching and small group use - hymninfo.com</a:t>
            </a:r>
          </a:p>
        </p:txBody>
      </p:sp>
      <p:sp>
        <p:nvSpPr>
          <p:cNvPr id="5" name="Rectangle 4"/>
          <p:cNvSpPr/>
          <p:nvPr/>
        </p:nvSpPr>
        <p:spPr>
          <a:xfrm>
            <a:off x="594360" y="685800"/>
            <a:ext cx="10972800" cy="534924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0080" y="411480"/>
            <a:ext cx="10881360" cy="502920"/>
          </a:xfrm>
          <a:prstGeom prst="rect">
            <a:avLst/>
          </a:prstGeom>
          <a:noFill/>
        </p:spPr>
        <p:txBody>
          <a:bodyPr wrap="none" lIns="45720" rIns="45720" tIns="27432" bIns="27432">
            <a:spAutoFit/>
          </a:bodyPr>
          <a:lstStyle/>
          <a:p>
            <a:pPr algn="l">
              <a:defRPr sz="2800" b="1" i="0">
                <a:solidFill>
                  <a:srgbClr val="F8EFD9"/>
                </a:solidFill>
                <a:latin typeface="Georgia"/>
              </a:defRPr>
            </a:pPr>
            <a:r>
              <a:t>Literary and Musical Observations</a:t>
            </a:r>
          </a:p>
        </p:txBody>
      </p:sp>
      <p:sp>
        <p:nvSpPr>
          <p:cNvPr id="7" name="TextBox 6"/>
          <p:cNvSpPr txBox="1"/>
          <p:nvPr/>
        </p:nvSpPr>
        <p:spPr>
          <a:xfrm>
            <a:off x="658368" y="932688"/>
            <a:ext cx="9692640" cy="320040"/>
          </a:xfrm>
          <a:prstGeom prst="rect">
            <a:avLst/>
          </a:prstGeom>
          <a:noFill/>
        </p:spPr>
        <p:txBody>
          <a:bodyPr wrap="none" lIns="45720" rIns="45720" tIns="27432" bIns="27432">
            <a:spAutoFit/>
          </a:bodyPr>
          <a:lstStyle/>
          <a:p>
            <a:pPr algn="l">
              <a:defRPr sz="1350" b="0" i="0">
                <a:solidFill>
                  <a:srgbClr val="DED5BB"/>
                </a:solidFill>
                <a:latin typeface="Aptos"/>
              </a:defRPr>
            </a:pPr>
            <a:r>
              <a:t>BEACON HILL gives the hymn its sturdy, public character.</a:t>
            </a:r>
          </a:p>
        </p:txBody>
      </p:sp>
      <p:sp>
        <p:nvSpPr>
          <p:cNvPr id="8" name="Rectangle 7"/>
          <p:cNvSpPr/>
          <p:nvPr/>
        </p:nvSpPr>
        <p:spPr>
          <a:xfrm>
            <a:off x="658368" y="1298448"/>
            <a:ext cx="1097280" cy="27432"/>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14400" y="1691640"/>
            <a:ext cx="5486400" cy="3200400"/>
          </a:xfrm>
          <a:prstGeom prst="rect">
            <a:avLst/>
          </a:prstGeom>
          <a:noFill/>
        </p:spPr>
        <p:txBody>
          <a:bodyPr wrap="square" lIns="45720" rIns="45720">
            <a:spAutoFit/>
          </a:bodyPr>
          <a:lstStyle/>
          <a:p>
            <a:pPr>
              <a:spcAft>
                <a:spcPts val="800"/>
              </a:spcAft>
              <a:defRPr sz="1600">
                <a:solidFill>
                  <a:srgbClr val="ECE4CF"/>
                </a:solidFill>
                <a:latin typeface="Aptos"/>
              </a:defRPr>
            </a:pPr>
            <a:r>
              <a:t>The text moves from Christ’s question to the church’s answer.</a:t>
            </a:r>
          </a:p>
          <a:p>
            <a:pPr>
              <a:spcAft>
                <a:spcPts val="800"/>
              </a:spcAft>
              <a:defRPr sz="1600">
                <a:solidFill>
                  <a:srgbClr val="ECE4CF"/>
                </a:solidFill>
                <a:latin typeface="Aptos"/>
              </a:defRPr>
            </a:pPr>
            <a:r>
              <a:t>The refrain broadens the hymn into a memorable congregational response.</a:t>
            </a:r>
          </a:p>
          <a:p>
            <a:pPr>
              <a:spcAft>
                <a:spcPts val="800"/>
              </a:spcAft>
              <a:defRPr sz="1600">
                <a:solidFill>
                  <a:srgbClr val="ECE4CF"/>
                </a:solidFill>
                <a:latin typeface="Aptos"/>
              </a:defRPr>
            </a:pPr>
            <a:r>
              <a:t>BEACON HILL has a firm, processional feel suited to dedication and mission.</a:t>
            </a:r>
          </a:p>
          <a:p>
            <a:pPr>
              <a:spcAft>
                <a:spcPts val="800"/>
              </a:spcAft>
              <a:defRPr sz="1600">
                <a:solidFill>
                  <a:srgbClr val="ECE4CF"/>
                </a:solidFill>
                <a:latin typeface="Aptos"/>
              </a:defRPr>
            </a:pPr>
            <a:r>
              <a:t>A steady tempo keeps the hymn strong without becoming heavy.</a:t>
            </a:r>
          </a:p>
        </p:txBody>
      </p:sp>
      <p:sp>
        <p:nvSpPr>
          <p:cNvPr id="10" name="Rectangle 9"/>
          <p:cNvSpPr/>
          <p:nvPr/>
        </p:nvSpPr>
        <p:spPr>
          <a:xfrm>
            <a:off x="6766560" y="1828800"/>
            <a:ext cx="3931920" cy="13716"/>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766560" y="2084832"/>
            <a:ext cx="3931920" cy="13716"/>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6766560" y="2340864"/>
            <a:ext cx="3931920" cy="13716"/>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766560" y="2596896"/>
            <a:ext cx="3931920" cy="13716"/>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766560" y="2852928"/>
            <a:ext cx="3931920" cy="13716"/>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Oval 14"/>
          <p:cNvSpPr/>
          <p:nvPr/>
        </p:nvSpPr>
        <p:spPr>
          <a:xfrm>
            <a:off x="7406640" y="2926080"/>
            <a:ext cx="201168" cy="146304"/>
          </a:xfrm>
          <a:prstGeom prst="ellipse">
            <a:avLst/>
          </a:prstGeom>
          <a:solidFill>
            <a:srgbClr val="F8EF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7571231" y="2148840"/>
            <a:ext cx="32004" cy="822960"/>
          </a:xfrm>
          <a:prstGeom prst="rect">
            <a:avLst/>
          </a:prstGeom>
          <a:solidFill>
            <a:srgbClr val="F8EF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8321040" y="2926080"/>
            <a:ext cx="201168" cy="146304"/>
          </a:xfrm>
          <a:prstGeom prst="ellipse">
            <a:avLst/>
          </a:prstGeom>
          <a:solidFill>
            <a:srgbClr val="F8EF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8485632" y="2148840"/>
            <a:ext cx="32004" cy="822960"/>
          </a:xfrm>
          <a:prstGeom prst="rect">
            <a:avLst/>
          </a:prstGeom>
          <a:solidFill>
            <a:srgbClr val="F8EF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9326880" y="2926080"/>
            <a:ext cx="201168" cy="146304"/>
          </a:xfrm>
          <a:prstGeom prst="ellipse">
            <a:avLst/>
          </a:prstGeom>
          <a:solidFill>
            <a:srgbClr val="F8EF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9491472" y="2148840"/>
            <a:ext cx="32004" cy="822960"/>
          </a:xfrm>
          <a:prstGeom prst="rect">
            <a:avLst/>
          </a:prstGeom>
          <a:solidFill>
            <a:srgbClr val="F8EF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Oval 20"/>
          <p:cNvSpPr/>
          <p:nvPr/>
        </p:nvSpPr>
        <p:spPr>
          <a:xfrm>
            <a:off x="10149840" y="2926080"/>
            <a:ext cx="201168" cy="146304"/>
          </a:xfrm>
          <a:prstGeom prst="ellipse">
            <a:avLst/>
          </a:prstGeom>
          <a:solidFill>
            <a:srgbClr val="F8EF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10314432" y="2148840"/>
            <a:ext cx="32004" cy="822960"/>
          </a:xfrm>
          <a:prstGeom prst="rect">
            <a:avLst/>
          </a:prstGeom>
          <a:solidFill>
            <a:srgbClr val="F8EF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6528816"/>
            <a:ext cx="6583680" cy="228600"/>
          </a:xfrm>
          <a:prstGeom prst="rect">
            <a:avLst/>
          </a:prstGeom>
          <a:noFill/>
        </p:spPr>
        <p:txBody>
          <a:bodyPr wrap="none" lIns="45720" rIns="45720" tIns="27432" bIns="27432">
            <a:spAutoFit/>
          </a:bodyPr>
          <a:lstStyle/>
          <a:p>
            <a:pPr algn="l">
              <a:defRPr sz="850" b="0" i="0">
                <a:solidFill>
                  <a:srgbClr val="CDC7B2"/>
                </a:solidFill>
                <a:latin typeface="Aptos"/>
              </a:defRPr>
            </a:pPr>
            <a:r>
              <a:t>Prepared for teaching and small group use - hymninfo.com</a:t>
            </a:r>
          </a:p>
        </p:txBody>
      </p:sp>
      <p:sp>
        <p:nvSpPr>
          <p:cNvPr id="5" name="Rectangle 4"/>
          <p:cNvSpPr/>
          <p:nvPr/>
        </p:nvSpPr>
        <p:spPr>
          <a:xfrm>
            <a:off x="0" y="0"/>
            <a:ext cx="12191695" cy="6858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0080" y="411480"/>
            <a:ext cx="10881360" cy="502920"/>
          </a:xfrm>
          <a:prstGeom prst="rect">
            <a:avLst/>
          </a:prstGeom>
          <a:noFill/>
        </p:spPr>
        <p:txBody>
          <a:bodyPr wrap="none" lIns="45720" rIns="45720" tIns="27432" bIns="27432">
            <a:spAutoFit/>
          </a:bodyPr>
          <a:lstStyle/>
          <a:p>
            <a:pPr algn="l">
              <a:defRPr sz="2800" b="1" i="0">
                <a:solidFill>
                  <a:srgbClr val="F8EFD9"/>
                </a:solidFill>
                <a:latin typeface="Georgia"/>
              </a:defRPr>
            </a:pPr>
            <a:r>
              <a:t>Pastoral and Worship Use</a:t>
            </a:r>
          </a:p>
        </p:txBody>
      </p:sp>
      <p:sp>
        <p:nvSpPr>
          <p:cNvPr id="7" name="TextBox 6"/>
          <p:cNvSpPr txBox="1"/>
          <p:nvPr/>
        </p:nvSpPr>
        <p:spPr>
          <a:xfrm>
            <a:off x="658368" y="932688"/>
            <a:ext cx="9692640" cy="320040"/>
          </a:xfrm>
          <a:prstGeom prst="rect">
            <a:avLst/>
          </a:prstGeom>
          <a:noFill/>
        </p:spPr>
        <p:txBody>
          <a:bodyPr wrap="none" lIns="45720" rIns="45720" tIns="27432" bIns="27432">
            <a:spAutoFit/>
          </a:bodyPr>
          <a:lstStyle/>
          <a:p>
            <a:pPr algn="l">
              <a:defRPr sz="1350" b="0" i="0">
                <a:solidFill>
                  <a:srgbClr val="DED5BB"/>
                </a:solidFill>
                <a:latin typeface="Aptos"/>
              </a:defRPr>
            </a:pPr>
            <a:r>
              <a:t>Best used where the church is invited into serious, hopeful dedication.</a:t>
            </a:r>
          </a:p>
        </p:txBody>
      </p:sp>
      <p:sp>
        <p:nvSpPr>
          <p:cNvPr id="8" name="Rectangle 7"/>
          <p:cNvSpPr/>
          <p:nvPr/>
        </p:nvSpPr>
        <p:spPr>
          <a:xfrm>
            <a:off x="658368" y="1298448"/>
            <a:ext cx="1097280" cy="27432"/>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914400" y="1645920"/>
            <a:ext cx="4617720" cy="685800"/>
          </a:xfrm>
          <a:prstGeom prst="rect">
            <a:avLst/>
          </a:prstGeom>
          <a:solidFill>
            <a:srgbClr val="F8EFD9"/>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143000" y="1828800"/>
            <a:ext cx="4206240" cy="228600"/>
          </a:xfrm>
          <a:prstGeom prst="rect">
            <a:avLst/>
          </a:prstGeom>
          <a:noFill/>
        </p:spPr>
        <p:txBody>
          <a:bodyPr wrap="none" lIns="45720" rIns="45720" tIns="27432" bIns="27432">
            <a:spAutoFit/>
          </a:bodyPr>
          <a:lstStyle/>
          <a:p>
            <a:pPr algn="l">
              <a:defRPr sz="1450" b="0" i="0">
                <a:solidFill>
                  <a:srgbClr val="1E2328"/>
                </a:solidFill>
                <a:latin typeface="Aptos"/>
              </a:defRPr>
            </a:pPr>
            <a:r>
              <a:t>Ordination or commissioning services</a:t>
            </a:r>
          </a:p>
        </p:txBody>
      </p:sp>
      <p:sp>
        <p:nvSpPr>
          <p:cNvPr id="11" name="Rectangle 10"/>
          <p:cNvSpPr/>
          <p:nvPr/>
        </p:nvSpPr>
        <p:spPr>
          <a:xfrm>
            <a:off x="6172200" y="1645920"/>
            <a:ext cx="4617720" cy="685800"/>
          </a:xfrm>
          <a:prstGeom prst="rect">
            <a:avLst/>
          </a:prstGeom>
          <a:solidFill>
            <a:srgbClr val="F8EFD9"/>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400800" y="1828800"/>
            <a:ext cx="4206240" cy="228600"/>
          </a:xfrm>
          <a:prstGeom prst="rect">
            <a:avLst/>
          </a:prstGeom>
          <a:noFill/>
        </p:spPr>
        <p:txBody>
          <a:bodyPr wrap="none" lIns="45720" rIns="45720" tIns="27432" bIns="27432">
            <a:spAutoFit/>
          </a:bodyPr>
          <a:lstStyle/>
          <a:p>
            <a:pPr algn="l">
              <a:defRPr sz="1450" b="0" i="0">
                <a:solidFill>
                  <a:srgbClr val="1E2328"/>
                </a:solidFill>
                <a:latin typeface="Aptos"/>
              </a:defRPr>
            </a:pPr>
            <a:r>
              <a:t>Mission Sundays and vocation emphasis</a:t>
            </a:r>
          </a:p>
        </p:txBody>
      </p:sp>
      <p:sp>
        <p:nvSpPr>
          <p:cNvPr id="13" name="Rectangle 12"/>
          <p:cNvSpPr/>
          <p:nvPr/>
        </p:nvSpPr>
        <p:spPr>
          <a:xfrm>
            <a:off x="914400" y="2788920"/>
            <a:ext cx="4617720" cy="685800"/>
          </a:xfrm>
          <a:prstGeom prst="rect">
            <a:avLst/>
          </a:prstGeom>
          <a:solidFill>
            <a:srgbClr val="F8EFD9"/>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143000" y="2971800"/>
            <a:ext cx="4206240" cy="228600"/>
          </a:xfrm>
          <a:prstGeom prst="rect">
            <a:avLst/>
          </a:prstGeom>
          <a:noFill/>
        </p:spPr>
        <p:txBody>
          <a:bodyPr wrap="none" lIns="45720" rIns="45720" tIns="27432" bIns="27432">
            <a:spAutoFit/>
          </a:bodyPr>
          <a:lstStyle/>
          <a:p>
            <a:pPr algn="l">
              <a:defRPr sz="1450" b="0" i="0">
                <a:solidFill>
                  <a:srgbClr val="1E2328"/>
                </a:solidFill>
                <a:latin typeface="Aptos"/>
              </a:defRPr>
            </a:pPr>
            <a:r>
              <a:t>Youth or student dedication</a:t>
            </a:r>
          </a:p>
        </p:txBody>
      </p:sp>
      <p:sp>
        <p:nvSpPr>
          <p:cNvPr id="15" name="Rectangle 14"/>
          <p:cNvSpPr/>
          <p:nvPr/>
        </p:nvSpPr>
        <p:spPr>
          <a:xfrm>
            <a:off x="6172200" y="2788920"/>
            <a:ext cx="4617720" cy="685800"/>
          </a:xfrm>
          <a:prstGeom prst="rect">
            <a:avLst/>
          </a:prstGeom>
          <a:solidFill>
            <a:srgbClr val="F8EFD9"/>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400800" y="2971800"/>
            <a:ext cx="4206240" cy="228600"/>
          </a:xfrm>
          <a:prstGeom prst="rect">
            <a:avLst/>
          </a:prstGeom>
          <a:noFill/>
        </p:spPr>
        <p:txBody>
          <a:bodyPr wrap="none" lIns="45720" rIns="45720" tIns="27432" bIns="27432">
            <a:spAutoFit/>
          </a:bodyPr>
          <a:lstStyle/>
          <a:p>
            <a:pPr algn="l">
              <a:defRPr sz="1450" b="0" i="0">
                <a:solidFill>
                  <a:srgbClr val="1E2328"/>
                </a:solidFill>
                <a:latin typeface="Aptos"/>
              </a:defRPr>
            </a:pPr>
            <a:r>
              <a:t>Congregational renewal services</a:t>
            </a:r>
          </a:p>
        </p:txBody>
      </p:sp>
      <p:sp>
        <p:nvSpPr>
          <p:cNvPr id="17" name="Rectangle 16"/>
          <p:cNvSpPr/>
          <p:nvPr/>
        </p:nvSpPr>
        <p:spPr>
          <a:xfrm>
            <a:off x="914400" y="3931920"/>
            <a:ext cx="4617720" cy="685800"/>
          </a:xfrm>
          <a:prstGeom prst="rect">
            <a:avLst/>
          </a:prstGeom>
          <a:solidFill>
            <a:srgbClr val="F8EFD9"/>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143000" y="4114800"/>
            <a:ext cx="4206240" cy="228600"/>
          </a:xfrm>
          <a:prstGeom prst="rect">
            <a:avLst/>
          </a:prstGeom>
          <a:noFill/>
        </p:spPr>
        <p:txBody>
          <a:bodyPr wrap="none" lIns="45720" rIns="45720" tIns="27432" bIns="27432">
            <a:spAutoFit/>
          </a:bodyPr>
          <a:lstStyle/>
          <a:p>
            <a:pPr algn="l">
              <a:defRPr sz="1450" b="0" i="0">
                <a:solidFill>
                  <a:srgbClr val="1E2328"/>
                </a:solidFill>
                <a:latin typeface="Aptos"/>
              </a:defRPr>
            </a:pPr>
            <a:r>
              <a:t>Sermons on Mark 10 or Luke 9</a:t>
            </a:r>
          </a:p>
        </p:txBody>
      </p:sp>
      <p:sp>
        <p:nvSpPr>
          <p:cNvPr id="19" name="Rectangle 18"/>
          <p:cNvSpPr/>
          <p:nvPr/>
        </p:nvSpPr>
        <p:spPr>
          <a:xfrm>
            <a:off x="6172200" y="3931920"/>
            <a:ext cx="4617720" cy="685800"/>
          </a:xfrm>
          <a:prstGeom prst="rect">
            <a:avLst/>
          </a:prstGeom>
          <a:solidFill>
            <a:srgbClr val="F8EFD9"/>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400800" y="4114800"/>
            <a:ext cx="4206240" cy="228600"/>
          </a:xfrm>
          <a:prstGeom prst="rect">
            <a:avLst/>
          </a:prstGeom>
          <a:noFill/>
        </p:spPr>
        <p:txBody>
          <a:bodyPr wrap="none" lIns="45720" rIns="45720" tIns="27432" bIns="27432">
            <a:spAutoFit/>
          </a:bodyPr>
          <a:lstStyle/>
          <a:p>
            <a:pPr algn="l">
              <a:defRPr sz="1450" b="0" i="0">
                <a:solidFill>
                  <a:srgbClr val="1E2328"/>
                </a:solidFill>
                <a:latin typeface="Aptos"/>
              </a:defRPr>
            </a:pPr>
            <a:r>
              <a:t>Choir or class study on discipleship</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182880" y="0"/>
            <a:ext cx="164592" cy="6858000"/>
          </a:xfrm>
          <a:prstGeom prst="rect">
            <a:avLst/>
          </a:prstGeom>
          <a:solidFill>
            <a:srgbClr val="8027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2651760" y="0"/>
            <a:ext cx="164592" cy="6858000"/>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5120640" y="0"/>
            <a:ext cx="164592" cy="6858000"/>
          </a:xfrm>
          <a:prstGeom prst="rect">
            <a:avLst/>
          </a:prstGeom>
          <a:solidFill>
            <a:srgbClr val="486F7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7589520" y="0"/>
            <a:ext cx="164592" cy="6858000"/>
          </a:xfrm>
          <a:prstGeom prst="rect">
            <a:avLst/>
          </a:prstGeom>
          <a:solidFill>
            <a:srgbClr val="5F75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10058400" y="0"/>
            <a:ext cx="164592" cy="6858000"/>
          </a:xfrm>
          <a:prstGeom prst="rect">
            <a:avLst/>
          </a:prstGeom>
          <a:solidFill>
            <a:srgbClr val="BC7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28816"/>
            <a:ext cx="6583680" cy="228600"/>
          </a:xfrm>
          <a:prstGeom prst="rect">
            <a:avLst/>
          </a:prstGeom>
          <a:noFill/>
        </p:spPr>
        <p:txBody>
          <a:bodyPr wrap="none" lIns="45720" rIns="45720" tIns="27432" bIns="27432">
            <a:spAutoFit/>
          </a:bodyPr>
          <a:lstStyle/>
          <a:p>
            <a:pPr algn="l">
              <a:defRPr sz="850" b="0" i="0">
                <a:solidFill>
                  <a:srgbClr val="CDC7B2"/>
                </a:solidFill>
                <a:latin typeface="Aptos"/>
              </a:defRPr>
            </a:pPr>
            <a:r>
              <a:t>Prepared for teaching and small group use - hymninfo.com</a:t>
            </a:r>
          </a:p>
        </p:txBody>
      </p:sp>
      <p:sp>
        <p:nvSpPr>
          <p:cNvPr id="9" name="TextBox 8"/>
          <p:cNvSpPr txBox="1"/>
          <p:nvPr/>
        </p:nvSpPr>
        <p:spPr>
          <a:xfrm>
            <a:off x="640080" y="411480"/>
            <a:ext cx="10881360" cy="502920"/>
          </a:xfrm>
          <a:prstGeom prst="rect">
            <a:avLst/>
          </a:prstGeom>
          <a:noFill/>
        </p:spPr>
        <p:txBody>
          <a:bodyPr wrap="none" lIns="45720" rIns="45720" tIns="27432" bIns="27432">
            <a:spAutoFit/>
          </a:bodyPr>
          <a:lstStyle/>
          <a:p>
            <a:pPr algn="l">
              <a:defRPr sz="2800" b="1" i="0">
                <a:solidFill>
                  <a:srgbClr val="F8EFD9"/>
                </a:solidFill>
                <a:latin typeface="Georgia"/>
              </a:defRPr>
            </a:pPr>
            <a:r>
              <a:t>Teaching Questions</a:t>
            </a:r>
          </a:p>
        </p:txBody>
      </p:sp>
      <p:sp>
        <p:nvSpPr>
          <p:cNvPr id="10" name="TextBox 9"/>
          <p:cNvSpPr txBox="1"/>
          <p:nvPr/>
        </p:nvSpPr>
        <p:spPr>
          <a:xfrm>
            <a:off x="658368" y="932688"/>
            <a:ext cx="9692640" cy="320040"/>
          </a:xfrm>
          <a:prstGeom prst="rect">
            <a:avLst/>
          </a:prstGeom>
          <a:noFill/>
        </p:spPr>
        <p:txBody>
          <a:bodyPr wrap="none" lIns="45720" rIns="45720" tIns="27432" bIns="27432">
            <a:spAutoFit/>
          </a:bodyPr>
          <a:lstStyle/>
          <a:p>
            <a:pPr algn="l">
              <a:defRPr sz="1350" b="0" i="0">
                <a:solidFill>
                  <a:srgbClr val="DED5BB"/>
                </a:solidFill>
                <a:latin typeface="Aptos"/>
              </a:defRPr>
            </a:pPr>
            <a:r>
              <a:t>Use these to move from observation to response.</a:t>
            </a:r>
          </a:p>
        </p:txBody>
      </p:sp>
      <p:sp>
        <p:nvSpPr>
          <p:cNvPr id="11" name="Rectangle 10"/>
          <p:cNvSpPr/>
          <p:nvPr/>
        </p:nvSpPr>
        <p:spPr>
          <a:xfrm>
            <a:off x="658368" y="1298448"/>
            <a:ext cx="1097280" cy="27432"/>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Oval 11"/>
          <p:cNvSpPr/>
          <p:nvPr/>
        </p:nvSpPr>
        <p:spPr>
          <a:xfrm>
            <a:off x="914400" y="1508760"/>
            <a:ext cx="384048" cy="384048"/>
          </a:xfrm>
          <a:prstGeom prst="ellipse">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14400" y="1581912"/>
            <a:ext cx="384048" cy="91440"/>
          </a:xfrm>
          <a:prstGeom prst="rect">
            <a:avLst/>
          </a:prstGeom>
          <a:noFill/>
        </p:spPr>
        <p:txBody>
          <a:bodyPr wrap="none" lIns="45720" rIns="45720" tIns="27432" bIns="27432">
            <a:spAutoFit/>
          </a:bodyPr>
          <a:lstStyle/>
          <a:p>
            <a:pPr algn="ctr">
              <a:defRPr sz="1100" b="1" i="0">
                <a:solidFill>
                  <a:srgbClr val="111D2A"/>
                </a:solidFill>
                <a:latin typeface="Aptos"/>
              </a:defRPr>
            </a:pPr>
            <a:r>
              <a:t>1</a:t>
            </a:r>
          </a:p>
        </p:txBody>
      </p:sp>
      <p:sp>
        <p:nvSpPr>
          <p:cNvPr id="14" name="TextBox 13"/>
          <p:cNvSpPr txBox="1"/>
          <p:nvPr/>
        </p:nvSpPr>
        <p:spPr>
          <a:xfrm>
            <a:off x="1508760" y="1554480"/>
            <a:ext cx="9692640" cy="320040"/>
          </a:xfrm>
          <a:prstGeom prst="rect">
            <a:avLst/>
          </a:prstGeom>
          <a:noFill/>
        </p:spPr>
        <p:txBody>
          <a:bodyPr wrap="none" lIns="45720" rIns="45720" tIns="27432" bIns="27432">
            <a:spAutoFit/>
          </a:bodyPr>
          <a:lstStyle/>
          <a:p>
            <a:pPr algn="l">
              <a:defRPr sz="1600" b="0" i="0">
                <a:solidFill>
                  <a:srgbClr val="ECE4CF"/>
                </a:solidFill>
                <a:latin typeface="Aptos"/>
              </a:defRPr>
            </a:pPr>
            <a:r>
              <a:t>What does Jesus’ question mean in Mark 10?</a:t>
            </a:r>
          </a:p>
        </p:txBody>
      </p:sp>
      <p:sp>
        <p:nvSpPr>
          <p:cNvPr id="15" name="Oval 14"/>
          <p:cNvSpPr/>
          <p:nvPr/>
        </p:nvSpPr>
        <p:spPr>
          <a:xfrm>
            <a:off x="914400" y="2286000"/>
            <a:ext cx="384048" cy="384048"/>
          </a:xfrm>
          <a:prstGeom prst="ellipse">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14400" y="2359152"/>
            <a:ext cx="384048" cy="91440"/>
          </a:xfrm>
          <a:prstGeom prst="rect">
            <a:avLst/>
          </a:prstGeom>
          <a:noFill/>
        </p:spPr>
        <p:txBody>
          <a:bodyPr wrap="none" lIns="45720" rIns="45720" tIns="27432" bIns="27432">
            <a:spAutoFit/>
          </a:bodyPr>
          <a:lstStyle/>
          <a:p>
            <a:pPr algn="ctr">
              <a:defRPr sz="1100" b="1" i="0">
                <a:solidFill>
                  <a:srgbClr val="111D2A"/>
                </a:solidFill>
                <a:latin typeface="Aptos"/>
              </a:defRPr>
            </a:pPr>
            <a:r>
              <a:t>2</a:t>
            </a:r>
          </a:p>
        </p:txBody>
      </p:sp>
      <p:sp>
        <p:nvSpPr>
          <p:cNvPr id="17" name="TextBox 16"/>
          <p:cNvSpPr txBox="1"/>
          <p:nvPr/>
        </p:nvSpPr>
        <p:spPr>
          <a:xfrm>
            <a:off x="1508760" y="2331720"/>
            <a:ext cx="9692640" cy="320040"/>
          </a:xfrm>
          <a:prstGeom prst="rect">
            <a:avLst/>
          </a:prstGeom>
          <a:noFill/>
        </p:spPr>
        <p:txBody>
          <a:bodyPr wrap="none" lIns="45720" rIns="45720" tIns="27432" bIns="27432">
            <a:spAutoFit/>
          </a:bodyPr>
          <a:lstStyle/>
          <a:p>
            <a:pPr algn="l">
              <a:defRPr sz="1600" b="0" i="0">
                <a:solidFill>
                  <a:srgbClr val="ECE4CF"/>
                </a:solidFill>
                <a:latin typeface="Aptos"/>
              </a:defRPr>
            </a:pPr>
            <a:r>
              <a:t>Where does the hymn challenge shallow discipleship?</a:t>
            </a:r>
          </a:p>
        </p:txBody>
      </p:sp>
      <p:sp>
        <p:nvSpPr>
          <p:cNvPr id="18" name="Oval 17"/>
          <p:cNvSpPr/>
          <p:nvPr/>
        </p:nvSpPr>
        <p:spPr>
          <a:xfrm>
            <a:off x="914400" y="3063239"/>
            <a:ext cx="384048" cy="384048"/>
          </a:xfrm>
          <a:prstGeom prst="ellipse">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14400" y="3136391"/>
            <a:ext cx="384048" cy="91440"/>
          </a:xfrm>
          <a:prstGeom prst="rect">
            <a:avLst/>
          </a:prstGeom>
          <a:noFill/>
        </p:spPr>
        <p:txBody>
          <a:bodyPr wrap="none" lIns="45720" rIns="45720" tIns="27432" bIns="27432">
            <a:spAutoFit/>
          </a:bodyPr>
          <a:lstStyle/>
          <a:p>
            <a:pPr algn="ctr">
              <a:defRPr sz="1100" b="1" i="0">
                <a:solidFill>
                  <a:srgbClr val="111D2A"/>
                </a:solidFill>
                <a:latin typeface="Aptos"/>
              </a:defRPr>
            </a:pPr>
            <a:r>
              <a:t>3</a:t>
            </a:r>
          </a:p>
        </p:txBody>
      </p:sp>
      <p:sp>
        <p:nvSpPr>
          <p:cNvPr id="20" name="TextBox 19"/>
          <p:cNvSpPr txBox="1"/>
          <p:nvPr/>
        </p:nvSpPr>
        <p:spPr>
          <a:xfrm>
            <a:off x="1508760" y="3108959"/>
            <a:ext cx="9692640" cy="320040"/>
          </a:xfrm>
          <a:prstGeom prst="rect">
            <a:avLst/>
          </a:prstGeom>
          <a:noFill/>
        </p:spPr>
        <p:txBody>
          <a:bodyPr wrap="none" lIns="45720" rIns="45720" tIns="27432" bIns="27432">
            <a:spAutoFit/>
          </a:bodyPr>
          <a:lstStyle/>
          <a:p>
            <a:pPr algn="l">
              <a:defRPr sz="1600" b="0" i="0">
                <a:solidFill>
                  <a:srgbClr val="ECE4CF"/>
                </a:solidFill>
                <a:latin typeface="Aptos"/>
              </a:defRPr>
            </a:pPr>
            <a:r>
              <a:t>Why should the answer be sung as prayer rather than boast?</a:t>
            </a:r>
          </a:p>
        </p:txBody>
      </p:sp>
      <p:sp>
        <p:nvSpPr>
          <p:cNvPr id="21" name="Oval 20"/>
          <p:cNvSpPr/>
          <p:nvPr/>
        </p:nvSpPr>
        <p:spPr>
          <a:xfrm>
            <a:off x="914400" y="3840479"/>
            <a:ext cx="384048" cy="384048"/>
          </a:xfrm>
          <a:prstGeom prst="ellipse">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914400" y="3913631"/>
            <a:ext cx="384048" cy="91440"/>
          </a:xfrm>
          <a:prstGeom prst="rect">
            <a:avLst/>
          </a:prstGeom>
          <a:noFill/>
        </p:spPr>
        <p:txBody>
          <a:bodyPr wrap="none" lIns="45720" rIns="45720" tIns="27432" bIns="27432">
            <a:spAutoFit/>
          </a:bodyPr>
          <a:lstStyle/>
          <a:p>
            <a:pPr algn="ctr">
              <a:defRPr sz="1100" b="1" i="0">
                <a:solidFill>
                  <a:srgbClr val="111D2A"/>
                </a:solidFill>
                <a:latin typeface="Aptos"/>
              </a:defRPr>
            </a:pPr>
            <a:r>
              <a:t>4</a:t>
            </a:r>
          </a:p>
        </p:txBody>
      </p:sp>
      <p:sp>
        <p:nvSpPr>
          <p:cNvPr id="23" name="TextBox 22"/>
          <p:cNvSpPr txBox="1"/>
          <p:nvPr/>
        </p:nvSpPr>
        <p:spPr>
          <a:xfrm>
            <a:off x="1508760" y="3886199"/>
            <a:ext cx="9692640" cy="320040"/>
          </a:xfrm>
          <a:prstGeom prst="rect">
            <a:avLst/>
          </a:prstGeom>
          <a:noFill/>
        </p:spPr>
        <p:txBody>
          <a:bodyPr wrap="none" lIns="45720" rIns="45720" tIns="27432" bIns="27432">
            <a:spAutoFit/>
          </a:bodyPr>
          <a:lstStyle/>
          <a:p>
            <a:pPr algn="l">
              <a:defRPr sz="1600" b="0" i="0">
                <a:solidFill>
                  <a:srgbClr val="ECE4CF"/>
                </a:solidFill>
                <a:latin typeface="Aptos"/>
              </a:defRPr>
            </a:pPr>
            <a:r>
              <a:t>How can ordinary service become cross-shaped obedience?</a:t>
            </a:r>
          </a:p>
        </p:txBody>
      </p:sp>
      <p:sp>
        <p:nvSpPr>
          <p:cNvPr id="24" name="Oval 23"/>
          <p:cNvSpPr/>
          <p:nvPr/>
        </p:nvSpPr>
        <p:spPr>
          <a:xfrm>
            <a:off x="914400" y="4617720"/>
            <a:ext cx="384048" cy="384048"/>
          </a:xfrm>
          <a:prstGeom prst="ellipse">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914400" y="4690872"/>
            <a:ext cx="384048" cy="91440"/>
          </a:xfrm>
          <a:prstGeom prst="rect">
            <a:avLst/>
          </a:prstGeom>
          <a:noFill/>
        </p:spPr>
        <p:txBody>
          <a:bodyPr wrap="none" lIns="45720" rIns="45720" tIns="27432" bIns="27432">
            <a:spAutoFit/>
          </a:bodyPr>
          <a:lstStyle/>
          <a:p>
            <a:pPr algn="ctr">
              <a:defRPr sz="1100" b="1" i="0">
                <a:solidFill>
                  <a:srgbClr val="111D2A"/>
                </a:solidFill>
                <a:latin typeface="Aptos"/>
              </a:defRPr>
            </a:pPr>
            <a:r>
              <a:t>5</a:t>
            </a:r>
          </a:p>
        </p:txBody>
      </p:sp>
      <p:sp>
        <p:nvSpPr>
          <p:cNvPr id="26" name="TextBox 25"/>
          <p:cNvSpPr txBox="1"/>
          <p:nvPr/>
        </p:nvSpPr>
        <p:spPr>
          <a:xfrm>
            <a:off x="1508760" y="4663440"/>
            <a:ext cx="9692640" cy="320040"/>
          </a:xfrm>
          <a:prstGeom prst="rect">
            <a:avLst/>
          </a:prstGeom>
          <a:noFill/>
        </p:spPr>
        <p:txBody>
          <a:bodyPr wrap="none" lIns="45720" rIns="45720" tIns="27432" bIns="27432">
            <a:spAutoFit/>
          </a:bodyPr>
          <a:lstStyle/>
          <a:p>
            <a:pPr algn="l">
              <a:defRPr sz="1600" b="0" i="0">
                <a:solidFill>
                  <a:srgbClr val="ECE4CF"/>
                </a:solidFill>
                <a:latin typeface="Aptos"/>
              </a:defRPr>
            </a:pPr>
            <a:r>
              <a:t>What comfort does Christ give to those who feel unable?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6528816"/>
            <a:ext cx="6583680" cy="228600"/>
          </a:xfrm>
          <a:prstGeom prst="rect">
            <a:avLst/>
          </a:prstGeom>
          <a:noFill/>
        </p:spPr>
        <p:txBody>
          <a:bodyPr wrap="none" lIns="45720" rIns="45720" tIns="27432" bIns="27432">
            <a:spAutoFit/>
          </a:bodyPr>
          <a:lstStyle/>
          <a:p>
            <a:pPr algn="l">
              <a:defRPr sz="850" b="0" i="0">
                <a:solidFill>
                  <a:srgbClr val="CDC7B2"/>
                </a:solidFill>
                <a:latin typeface="Aptos"/>
              </a:defRPr>
            </a:pPr>
            <a:r>
              <a:t>Prepared for teaching and small group use - hymninfo.com</a:t>
            </a:r>
          </a:p>
        </p:txBody>
      </p:sp>
      <p:sp>
        <p:nvSpPr>
          <p:cNvPr id="5" name="Rectangle 4"/>
          <p:cNvSpPr/>
          <p:nvPr/>
        </p:nvSpPr>
        <p:spPr>
          <a:xfrm>
            <a:off x="594360" y="640080"/>
            <a:ext cx="11018520" cy="544068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0080" y="411480"/>
            <a:ext cx="10881360" cy="502920"/>
          </a:xfrm>
          <a:prstGeom prst="rect">
            <a:avLst/>
          </a:prstGeom>
          <a:noFill/>
        </p:spPr>
        <p:txBody>
          <a:bodyPr wrap="none" lIns="45720" rIns="45720" tIns="27432" bIns="27432">
            <a:spAutoFit/>
          </a:bodyPr>
          <a:lstStyle/>
          <a:p>
            <a:pPr algn="l">
              <a:defRPr sz="2800" b="1" i="0">
                <a:solidFill>
                  <a:srgbClr val="F8EFD9"/>
                </a:solidFill>
                <a:latin typeface="Georgia"/>
              </a:defRPr>
            </a:pPr>
            <a:r>
              <a:t>Suggested Lesson Flow</a:t>
            </a:r>
          </a:p>
        </p:txBody>
      </p:sp>
      <p:sp>
        <p:nvSpPr>
          <p:cNvPr id="7" name="TextBox 6"/>
          <p:cNvSpPr txBox="1"/>
          <p:nvPr/>
        </p:nvSpPr>
        <p:spPr>
          <a:xfrm>
            <a:off x="658368" y="932688"/>
            <a:ext cx="9692640" cy="320040"/>
          </a:xfrm>
          <a:prstGeom prst="rect">
            <a:avLst/>
          </a:prstGeom>
          <a:noFill/>
        </p:spPr>
        <p:txBody>
          <a:bodyPr wrap="none" lIns="45720" rIns="45720" tIns="27432" bIns="27432">
            <a:spAutoFit/>
          </a:bodyPr>
          <a:lstStyle/>
          <a:p>
            <a:pPr algn="l">
              <a:defRPr sz="1350" b="0" i="0">
                <a:solidFill>
                  <a:srgbClr val="DED5BB"/>
                </a:solidFill>
                <a:latin typeface="Aptos"/>
              </a:defRPr>
            </a:pPr>
            <a:r>
              <a:t>Two teaching plans for different settings.</a:t>
            </a:r>
          </a:p>
        </p:txBody>
      </p:sp>
      <p:sp>
        <p:nvSpPr>
          <p:cNvPr id="8" name="Rectangle 7"/>
          <p:cNvSpPr/>
          <p:nvPr/>
        </p:nvSpPr>
        <p:spPr>
          <a:xfrm>
            <a:off x="658368" y="1298448"/>
            <a:ext cx="1097280" cy="27432"/>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914400" y="1600200"/>
            <a:ext cx="4937760" cy="4114800"/>
          </a:xfrm>
          <a:prstGeom prst="rect">
            <a:avLst/>
          </a:prstGeom>
          <a:solidFill>
            <a:srgbClr val="F8EFD9"/>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188720" y="1874519"/>
            <a:ext cx="4389120" cy="320040"/>
          </a:xfrm>
          <a:prstGeom prst="rect">
            <a:avLst/>
          </a:prstGeom>
          <a:noFill/>
        </p:spPr>
        <p:txBody>
          <a:bodyPr wrap="none" lIns="45720" rIns="45720" tIns="27432" bIns="27432">
            <a:spAutoFit/>
          </a:bodyPr>
          <a:lstStyle/>
          <a:p>
            <a:pPr algn="l">
              <a:defRPr sz="2300" b="1" i="0">
                <a:solidFill>
                  <a:srgbClr val="802727"/>
                </a:solidFill>
                <a:latin typeface="Georgia"/>
              </a:defRPr>
            </a:pPr>
            <a:r>
              <a:t>30-minute plan</a:t>
            </a:r>
          </a:p>
        </p:txBody>
      </p:sp>
      <p:sp>
        <p:nvSpPr>
          <p:cNvPr id="11" name="TextBox 10"/>
          <p:cNvSpPr txBox="1"/>
          <p:nvPr/>
        </p:nvSpPr>
        <p:spPr>
          <a:xfrm>
            <a:off x="1234440" y="2423160"/>
            <a:ext cx="4343400" cy="2560320"/>
          </a:xfrm>
          <a:prstGeom prst="rect">
            <a:avLst/>
          </a:prstGeom>
          <a:noFill/>
        </p:spPr>
        <p:txBody>
          <a:bodyPr wrap="square" lIns="45720" rIns="45720">
            <a:spAutoFit/>
          </a:bodyPr>
          <a:lstStyle/>
          <a:p>
            <a:pPr>
              <a:spcAft>
                <a:spcPts val="800"/>
              </a:spcAft>
              <a:defRPr sz="1250">
                <a:solidFill>
                  <a:srgbClr val="1E2328"/>
                </a:solidFill>
                <a:latin typeface="Aptos"/>
              </a:defRPr>
            </a:pPr>
            <a:r>
              <a:t>Read Mark 10:35-40 (5 min)</a:t>
            </a:r>
          </a:p>
          <a:p>
            <a:pPr>
              <a:spcAft>
                <a:spcPts val="800"/>
              </a:spcAft>
              <a:defRPr sz="1250">
                <a:solidFill>
                  <a:srgbClr val="1E2328"/>
                </a:solidFill>
                <a:latin typeface="Aptos"/>
              </a:defRPr>
            </a:pPr>
            <a:r>
              <a:t>Tell the hymn story (5 min)</a:t>
            </a:r>
          </a:p>
          <a:p>
            <a:pPr>
              <a:spcAft>
                <a:spcPts val="800"/>
              </a:spcAft>
              <a:defRPr sz="1250">
                <a:solidFill>
                  <a:srgbClr val="1E2328"/>
                </a:solidFill>
                <a:latin typeface="Aptos"/>
              </a:defRPr>
            </a:pPr>
            <a:r>
              <a:t>Teach three key themes (10 min)</a:t>
            </a:r>
          </a:p>
          <a:p>
            <a:pPr>
              <a:spcAft>
                <a:spcPts val="800"/>
              </a:spcAft>
              <a:defRPr sz="1250">
                <a:solidFill>
                  <a:srgbClr val="1E2328"/>
                </a:solidFill>
                <a:latin typeface="Aptos"/>
              </a:defRPr>
            </a:pPr>
            <a:r>
              <a:t>Discuss the refrain as prayer (5 min)</a:t>
            </a:r>
          </a:p>
          <a:p>
            <a:pPr>
              <a:spcAft>
                <a:spcPts val="800"/>
              </a:spcAft>
              <a:defRPr sz="1250">
                <a:solidFill>
                  <a:srgbClr val="1E2328"/>
                </a:solidFill>
                <a:latin typeface="Aptos"/>
              </a:defRPr>
            </a:pPr>
            <a:r>
              <a:t>Close with personal response (5 min)</a:t>
            </a:r>
          </a:p>
        </p:txBody>
      </p:sp>
      <p:sp>
        <p:nvSpPr>
          <p:cNvPr id="12" name="Rectangle 11"/>
          <p:cNvSpPr/>
          <p:nvPr/>
        </p:nvSpPr>
        <p:spPr>
          <a:xfrm>
            <a:off x="6309360" y="1600200"/>
            <a:ext cx="4937760" cy="4114800"/>
          </a:xfrm>
          <a:prstGeom prst="rect">
            <a:avLst/>
          </a:prstGeom>
          <a:solidFill>
            <a:srgbClr val="F8EFD9"/>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583680" y="1874519"/>
            <a:ext cx="4389120" cy="320040"/>
          </a:xfrm>
          <a:prstGeom prst="rect">
            <a:avLst/>
          </a:prstGeom>
          <a:noFill/>
        </p:spPr>
        <p:txBody>
          <a:bodyPr wrap="none" lIns="45720" rIns="45720" tIns="27432" bIns="27432">
            <a:spAutoFit/>
          </a:bodyPr>
          <a:lstStyle/>
          <a:p>
            <a:pPr algn="l">
              <a:defRPr sz="2300" b="1" i="0">
                <a:solidFill>
                  <a:srgbClr val="802727"/>
                </a:solidFill>
                <a:latin typeface="Georgia"/>
              </a:defRPr>
            </a:pPr>
            <a:r>
              <a:t>60-minute plan</a:t>
            </a:r>
          </a:p>
        </p:txBody>
      </p:sp>
      <p:sp>
        <p:nvSpPr>
          <p:cNvPr id="14" name="TextBox 13"/>
          <p:cNvSpPr txBox="1"/>
          <p:nvPr/>
        </p:nvSpPr>
        <p:spPr>
          <a:xfrm>
            <a:off x="6629400" y="2423160"/>
            <a:ext cx="4343400" cy="2560320"/>
          </a:xfrm>
          <a:prstGeom prst="rect">
            <a:avLst/>
          </a:prstGeom>
          <a:noFill/>
        </p:spPr>
        <p:txBody>
          <a:bodyPr wrap="square" lIns="45720" rIns="45720">
            <a:spAutoFit/>
          </a:bodyPr>
          <a:lstStyle/>
          <a:p>
            <a:pPr>
              <a:spcAft>
                <a:spcPts val="800"/>
              </a:spcAft>
              <a:defRPr sz="1250">
                <a:solidFill>
                  <a:srgbClr val="1E2328"/>
                </a:solidFill>
                <a:latin typeface="Aptos"/>
              </a:defRPr>
            </a:pPr>
            <a:r>
              <a:t>Open with Luke 9:23 (5 min)</a:t>
            </a:r>
          </a:p>
          <a:p>
            <a:pPr>
              <a:spcAft>
                <a:spcPts val="800"/>
              </a:spcAft>
              <a:defRPr sz="1250">
                <a:solidFill>
                  <a:srgbClr val="1E2328"/>
                </a:solidFill>
                <a:latin typeface="Aptos"/>
              </a:defRPr>
            </a:pPr>
            <a:r>
              <a:t>Background and tune (8 min)</a:t>
            </a:r>
          </a:p>
          <a:p>
            <a:pPr>
              <a:spcAft>
                <a:spcPts val="800"/>
              </a:spcAft>
              <a:defRPr sz="1250">
                <a:solidFill>
                  <a:srgbClr val="1E2328"/>
                </a:solidFill>
                <a:latin typeface="Aptos"/>
              </a:defRPr>
            </a:pPr>
            <a:r>
              <a:t>Stanza-section study (20 min)</a:t>
            </a:r>
          </a:p>
          <a:p>
            <a:pPr>
              <a:spcAft>
                <a:spcPts val="800"/>
              </a:spcAft>
              <a:defRPr sz="1250">
                <a:solidFill>
                  <a:srgbClr val="1E2328"/>
                </a:solidFill>
                <a:latin typeface="Aptos"/>
              </a:defRPr>
            </a:pPr>
            <a:r>
              <a:t>Scripture table discussion (15 min)</a:t>
            </a:r>
          </a:p>
          <a:p>
            <a:pPr>
              <a:spcAft>
                <a:spcPts val="800"/>
              </a:spcAft>
              <a:defRPr sz="1250">
                <a:solidFill>
                  <a:srgbClr val="1E2328"/>
                </a:solidFill>
                <a:latin typeface="Aptos"/>
              </a:defRPr>
            </a:pPr>
            <a:r>
              <a:t>Applications and prayer (12 min)</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1918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777240"/>
            <a:ext cx="10332720" cy="5257800"/>
          </a:xfrm>
          <a:prstGeom prst="rect">
            <a:avLst/>
          </a:prstGeom>
          <a:solidFill>
            <a:srgbClr val="111D2A"/>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234440" y="1143000"/>
            <a:ext cx="9692640" cy="548640"/>
          </a:xfrm>
          <a:prstGeom prst="rect">
            <a:avLst/>
          </a:prstGeom>
          <a:noFill/>
        </p:spPr>
        <p:txBody>
          <a:bodyPr wrap="none" lIns="45720" rIns="45720" tIns="27432" bIns="27432">
            <a:spAutoFit/>
          </a:bodyPr>
          <a:lstStyle/>
          <a:p>
            <a:pPr algn="ctr">
              <a:defRPr sz="3400" b="1" i="0">
                <a:solidFill>
                  <a:srgbClr val="F8EFD9"/>
                </a:solidFill>
                <a:latin typeface="Georgia"/>
              </a:defRPr>
            </a:pPr>
            <a:r>
              <a:t>Closing Summary and Prayer</a:t>
            </a:r>
          </a:p>
        </p:txBody>
      </p:sp>
      <p:sp>
        <p:nvSpPr>
          <p:cNvPr id="6" name="TextBox 5"/>
          <p:cNvSpPr txBox="1"/>
          <p:nvPr/>
        </p:nvSpPr>
        <p:spPr>
          <a:xfrm>
            <a:off x="1508760" y="2011680"/>
            <a:ext cx="9144000" cy="822960"/>
          </a:xfrm>
          <a:prstGeom prst="rect">
            <a:avLst/>
          </a:prstGeom>
          <a:noFill/>
        </p:spPr>
        <p:txBody>
          <a:bodyPr wrap="none" lIns="45720" rIns="45720" tIns="27432" bIns="27432">
            <a:spAutoFit/>
          </a:bodyPr>
          <a:lstStyle/>
          <a:p>
            <a:pPr algn="ctr">
              <a:defRPr sz="1800" b="0" i="0">
                <a:solidFill>
                  <a:srgbClr val="EBE2CA"/>
                </a:solidFill>
                <a:latin typeface="Aptos"/>
              </a:defRPr>
            </a:pPr>
            <a:r>
              <a:t>Christ asks a question that no disciple can answer honestly apart from grace. The hymn teaches the church to answer with humble courage: Lord, make us able to follow you.</a:t>
            </a:r>
          </a:p>
        </p:txBody>
      </p:sp>
      <p:sp>
        <p:nvSpPr>
          <p:cNvPr id="7" name="TextBox 6"/>
          <p:cNvSpPr txBox="1"/>
          <p:nvPr/>
        </p:nvSpPr>
        <p:spPr>
          <a:xfrm>
            <a:off x="1645920" y="3154680"/>
            <a:ext cx="8915400" cy="1005840"/>
          </a:xfrm>
          <a:prstGeom prst="rect">
            <a:avLst/>
          </a:prstGeom>
          <a:noFill/>
        </p:spPr>
        <p:txBody>
          <a:bodyPr wrap="none" lIns="45720" rIns="45720" tIns="27432" bIns="27432">
            <a:spAutoFit/>
          </a:bodyPr>
          <a:lstStyle/>
          <a:p>
            <a:pPr algn="ctr">
              <a:defRPr sz="1700" b="0" i="0">
                <a:solidFill>
                  <a:srgbClr val="EBE2CA"/>
                </a:solidFill>
                <a:latin typeface="Aptos"/>
              </a:defRPr>
            </a:pPr>
            <a:r>
              <a:t>Lord Jesus Christ, form in us the courage to follow where you lead. Free us from shallow confidence and fearful hesitation. Teach us to serve with humility, bear the cross with hope, and answer your call by the power of your grace. Amen.</a:t>
            </a:r>
          </a:p>
        </p:txBody>
      </p:sp>
      <p:sp>
        <p:nvSpPr>
          <p:cNvPr id="8" name="TextBox 7"/>
          <p:cNvSpPr txBox="1"/>
          <p:nvPr/>
        </p:nvSpPr>
        <p:spPr>
          <a:xfrm>
            <a:off x="1143000" y="5852160"/>
            <a:ext cx="9966960" cy="411480"/>
          </a:xfrm>
          <a:prstGeom prst="rect">
            <a:avLst/>
          </a:prstGeom>
          <a:noFill/>
        </p:spPr>
        <p:txBody>
          <a:bodyPr wrap="none" lIns="45720" rIns="45720" tIns="27432" bIns="27432">
            <a:spAutoFit/>
          </a:bodyPr>
          <a:lstStyle/>
          <a:p>
            <a:pPr algn="ctr">
              <a:defRPr sz="860" b="0" i="0">
                <a:solidFill>
                  <a:srgbClr val="CDC7B2"/>
                </a:solidFill>
                <a:latin typeface="Aptos"/>
              </a:defRPr>
            </a:pPr>
            <a:r>
              <a:t>© HymnInfo.com. Free for personal, church, classroom, and small-group teaching use. Please do not sell, repost, or redistribute as downloadable files without permission.</a:t>
            </a:r>
          </a:p>
        </p:txBody>
      </p:sp>
      <p:sp>
        <p:nvSpPr>
          <p:cNvPr id="9" name="TextBox 8"/>
          <p:cNvSpPr txBox="1"/>
          <p:nvPr/>
        </p:nvSpPr>
        <p:spPr>
          <a:xfrm>
            <a:off x="502920" y="6528816"/>
            <a:ext cx="6583680" cy="228600"/>
          </a:xfrm>
          <a:prstGeom prst="rect">
            <a:avLst/>
          </a:prstGeom>
          <a:noFill/>
        </p:spPr>
        <p:txBody>
          <a:bodyPr wrap="none" lIns="45720" rIns="45720" tIns="27432" bIns="27432">
            <a:spAutoFit/>
          </a:bodyPr>
          <a:lstStyle/>
          <a:p>
            <a:pPr algn="l">
              <a:defRPr sz="850" b="0" i="0">
                <a:solidFill>
                  <a:srgbClr val="CDC7B2"/>
                </a:solidFill>
                <a:latin typeface="Aptos"/>
              </a:defRPr>
            </a:pPr>
            <a:r>
              <a:t>Prepared for teaching and small group use - hymninfo.com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182880" y="0"/>
            <a:ext cx="164592" cy="6858000"/>
          </a:xfrm>
          <a:prstGeom prst="rect">
            <a:avLst/>
          </a:prstGeom>
          <a:solidFill>
            <a:srgbClr val="8027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2651760" y="0"/>
            <a:ext cx="164592" cy="6858000"/>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5120640" y="0"/>
            <a:ext cx="164592" cy="6858000"/>
          </a:xfrm>
          <a:prstGeom prst="rect">
            <a:avLst/>
          </a:prstGeom>
          <a:solidFill>
            <a:srgbClr val="486F7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7589520" y="0"/>
            <a:ext cx="164592" cy="6858000"/>
          </a:xfrm>
          <a:prstGeom prst="rect">
            <a:avLst/>
          </a:prstGeom>
          <a:solidFill>
            <a:srgbClr val="5F75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10058400" y="0"/>
            <a:ext cx="164592" cy="6858000"/>
          </a:xfrm>
          <a:prstGeom prst="rect">
            <a:avLst/>
          </a:prstGeom>
          <a:solidFill>
            <a:srgbClr val="BC7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28816"/>
            <a:ext cx="6583680" cy="228600"/>
          </a:xfrm>
          <a:prstGeom prst="rect">
            <a:avLst/>
          </a:prstGeom>
          <a:noFill/>
        </p:spPr>
        <p:txBody>
          <a:bodyPr wrap="none" lIns="45720" rIns="45720" tIns="27432" bIns="27432">
            <a:spAutoFit/>
          </a:bodyPr>
          <a:lstStyle/>
          <a:p>
            <a:pPr algn="l">
              <a:defRPr sz="850" b="0" i="0">
                <a:solidFill>
                  <a:srgbClr val="CDC7B2"/>
                </a:solidFill>
                <a:latin typeface="Aptos"/>
              </a:defRPr>
            </a:pPr>
            <a:r>
              <a:t>Prepared for teaching and small group use - hymninfo.com</a:t>
            </a:r>
          </a:p>
        </p:txBody>
      </p:sp>
      <p:sp>
        <p:nvSpPr>
          <p:cNvPr id="9" name="TextBox 8"/>
          <p:cNvSpPr txBox="1"/>
          <p:nvPr/>
        </p:nvSpPr>
        <p:spPr>
          <a:xfrm>
            <a:off x="640080" y="411480"/>
            <a:ext cx="10881360" cy="502920"/>
          </a:xfrm>
          <a:prstGeom prst="rect">
            <a:avLst/>
          </a:prstGeom>
          <a:noFill/>
        </p:spPr>
        <p:txBody>
          <a:bodyPr wrap="none" lIns="45720" rIns="45720" tIns="27432" bIns="27432">
            <a:spAutoFit/>
          </a:bodyPr>
          <a:lstStyle/>
          <a:p>
            <a:pPr algn="l">
              <a:defRPr sz="2800" b="1" i="0">
                <a:solidFill>
                  <a:srgbClr val="F8EFD9"/>
                </a:solidFill>
                <a:latin typeface="Georgia"/>
              </a:defRPr>
            </a:pPr>
            <a:r>
              <a:t>Teaching Aim</a:t>
            </a:r>
          </a:p>
        </p:txBody>
      </p:sp>
      <p:sp>
        <p:nvSpPr>
          <p:cNvPr id="10" name="TextBox 9"/>
          <p:cNvSpPr txBox="1"/>
          <p:nvPr/>
        </p:nvSpPr>
        <p:spPr>
          <a:xfrm>
            <a:off x="658368" y="932688"/>
            <a:ext cx="9692640" cy="320040"/>
          </a:xfrm>
          <a:prstGeom prst="rect">
            <a:avLst/>
          </a:prstGeom>
          <a:noFill/>
        </p:spPr>
        <p:txBody>
          <a:bodyPr wrap="none" lIns="45720" rIns="45720" tIns="27432" bIns="27432">
            <a:spAutoFit/>
          </a:bodyPr>
          <a:lstStyle/>
          <a:p>
            <a:pPr algn="l">
              <a:defRPr sz="1350" b="0" i="0">
                <a:solidFill>
                  <a:srgbClr val="DED5BB"/>
                </a:solidFill>
                <a:latin typeface="Aptos"/>
              </a:defRPr>
            </a:pPr>
            <a:r>
              <a:t>The lesson moves from Christ’s question to a grace-shaped answer.</a:t>
            </a:r>
          </a:p>
        </p:txBody>
      </p:sp>
      <p:sp>
        <p:nvSpPr>
          <p:cNvPr id="11" name="Rectangle 10"/>
          <p:cNvSpPr/>
          <p:nvPr/>
        </p:nvSpPr>
        <p:spPr>
          <a:xfrm>
            <a:off x="658368" y="1298448"/>
            <a:ext cx="1097280" cy="27432"/>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777240" y="1828800"/>
            <a:ext cx="3246120" cy="3566160"/>
          </a:xfrm>
          <a:prstGeom prst="rect">
            <a:avLst/>
          </a:prstGeom>
          <a:solidFill>
            <a:srgbClr val="1F2B37"/>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2084831" y="2240280"/>
            <a:ext cx="292608" cy="685800"/>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2423160" y="2240280"/>
            <a:ext cx="292608" cy="685800"/>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051560" y="3154680"/>
            <a:ext cx="2743200" cy="365760"/>
          </a:xfrm>
          <a:prstGeom prst="rect">
            <a:avLst/>
          </a:prstGeom>
          <a:noFill/>
        </p:spPr>
        <p:txBody>
          <a:bodyPr wrap="none" lIns="45720" rIns="45720" tIns="27432" bIns="27432">
            <a:spAutoFit/>
          </a:bodyPr>
          <a:lstStyle/>
          <a:p>
            <a:pPr algn="ctr">
              <a:defRPr sz="2200" b="1" i="0">
                <a:solidFill>
                  <a:srgbClr val="F8EFD9"/>
                </a:solidFill>
                <a:latin typeface="Georgia"/>
              </a:defRPr>
            </a:pPr>
            <a:r>
              <a:t>Understand</a:t>
            </a:r>
          </a:p>
        </p:txBody>
      </p:sp>
      <p:sp>
        <p:nvSpPr>
          <p:cNvPr id="16" name="TextBox 15"/>
          <p:cNvSpPr txBox="1"/>
          <p:nvPr/>
        </p:nvSpPr>
        <p:spPr>
          <a:xfrm>
            <a:off x="1097280" y="3703320"/>
            <a:ext cx="2651760" cy="1097280"/>
          </a:xfrm>
          <a:prstGeom prst="rect">
            <a:avLst/>
          </a:prstGeom>
          <a:noFill/>
        </p:spPr>
        <p:txBody>
          <a:bodyPr wrap="none" lIns="45720" rIns="45720" tIns="27432" bIns="27432">
            <a:spAutoFit/>
          </a:bodyPr>
          <a:lstStyle/>
          <a:p>
            <a:pPr algn="ctr">
              <a:defRPr sz="1400" b="0" i="0">
                <a:solidFill>
                  <a:srgbClr val="E2DAC2"/>
                </a:solidFill>
                <a:latin typeface="Aptos"/>
              </a:defRPr>
            </a:pPr>
            <a:r>
              <a:t>Jesus’ question asks more than enthusiasm; it searches the heart of discipleship.</a:t>
            </a:r>
          </a:p>
        </p:txBody>
      </p:sp>
      <p:sp>
        <p:nvSpPr>
          <p:cNvPr id="17" name="Rectangle 16"/>
          <p:cNvSpPr/>
          <p:nvPr/>
        </p:nvSpPr>
        <p:spPr>
          <a:xfrm>
            <a:off x="4572000" y="1828800"/>
            <a:ext cx="3246120" cy="3566160"/>
          </a:xfrm>
          <a:prstGeom prst="rect">
            <a:avLst/>
          </a:prstGeom>
          <a:solidFill>
            <a:srgbClr val="1F2B37"/>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Heart 17"/>
          <p:cNvSpPr/>
          <p:nvPr/>
        </p:nvSpPr>
        <p:spPr>
          <a:xfrm>
            <a:off x="5897880" y="2212848"/>
            <a:ext cx="640080" cy="594360"/>
          </a:xfrm>
          <a:prstGeom prst="heart">
            <a:avLst/>
          </a:prstGeom>
          <a:solidFill>
            <a:srgbClr val="8027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846320" y="3154680"/>
            <a:ext cx="2743200" cy="365760"/>
          </a:xfrm>
          <a:prstGeom prst="rect">
            <a:avLst/>
          </a:prstGeom>
          <a:noFill/>
        </p:spPr>
        <p:txBody>
          <a:bodyPr wrap="none" lIns="45720" rIns="45720" tIns="27432" bIns="27432">
            <a:spAutoFit/>
          </a:bodyPr>
          <a:lstStyle/>
          <a:p>
            <a:pPr algn="ctr">
              <a:defRPr sz="2200" b="1" i="0">
                <a:solidFill>
                  <a:srgbClr val="F8EFD9"/>
                </a:solidFill>
                <a:latin typeface="Georgia"/>
              </a:defRPr>
            </a:pPr>
            <a:r>
              <a:t>Feel</a:t>
            </a:r>
          </a:p>
        </p:txBody>
      </p:sp>
      <p:sp>
        <p:nvSpPr>
          <p:cNvPr id="20" name="TextBox 19"/>
          <p:cNvSpPr txBox="1"/>
          <p:nvPr/>
        </p:nvSpPr>
        <p:spPr>
          <a:xfrm>
            <a:off x="4892040" y="3703320"/>
            <a:ext cx="2651760" cy="1097280"/>
          </a:xfrm>
          <a:prstGeom prst="rect">
            <a:avLst/>
          </a:prstGeom>
          <a:noFill/>
        </p:spPr>
        <p:txBody>
          <a:bodyPr wrap="none" lIns="45720" rIns="45720" tIns="27432" bIns="27432">
            <a:spAutoFit/>
          </a:bodyPr>
          <a:lstStyle/>
          <a:p>
            <a:pPr algn="ctr">
              <a:defRPr sz="1400" b="0" i="0">
                <a:solidFill>
                  <a:srgbClr val="E2DAC2"/>
                </a:solidFill>
                <a:latin typeface="Aptos"/>
              </a:defRPr>
            </a:pPr>
            <a:r>
              <a:t>The hymn carries holy seriousness, courage, and humble dependence.</a:t>
            </a:r>
          </a:p>
        </p:txBody>
      </p:sp>
      <p:sp>
        <p:nvSpPr>
          <p:cNvPr id="21" name="Rectangle 20"/>
          <p:cNvSpPr/>
          <p:nvPr/>
        </p:nvSpPr>
        <p:spPr>
          <a:xfrm>
            <a:off x="8366760" y="1828800"/>
            <a:ext cx="3246120" cy="3566160"/>
          </a:xfrm>
          <a:prstGeom prst="rect">
            <a:avLst/>
          </a:prstGeom>
          <a:solidFill>
            <a:srgbClr val="1F2B37"/>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9372600" y="2084832"/>
            <a:ext cx="1143000" cy="960120"/>
          </a:xfrm>
          <a:prstGeom prst="rect">
            <a:avLst/>
          </a:prstGeom>
          <a:solidFill>
            <a:srgbClr val="262D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9372600" y="2084832"/>
            <a:ext cx="1143000" cy="432054"/>
          </a:xfrm>
          <a:prstGeom prst="rect">
            <a:avLst/>
          </a:prstGeom>
          <a:solidFill>
            <a:srgbClr val="5042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Oval 23"/>
          <p:cNvSpPr/>
          <p:nvPr/>
        </p:nvSpPr>
        <p:spPr>
          <a:xfrm>
            <a:off x="9212580" y="1641348"/>
            <a:ext cx="1463040" cy="1463040"/>
          </a:xfrm>
          <a:prstGeom prst="ellipse">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rapezoid 24"/>
          <p:cNvSpPr/>
          <p:nvPr/>
        </p:nvSpPr>
        <p:spPr>
          <a:xfrm rot="10800000">
            <a:off x="9726930" y="2612898"/>
            <a:ext cx="434340" cy="403250"/>
          </a:xfrm>
          <a:prstGeom prst="trapezoid">
            <a:avLst/>
          </a:prstGeom>
          <a:solidFill>
            <a:srgbClr val="6F50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9878263" y="2028596"/>
            <a:ext cx="131673" cy="746150"/>
          </a:xfrm>
          <a:prstGeom prst="rect">
            <a:avLst/>
          </a:prstGeom>
          <a:solidFill>
            <a:srgbClr val="38201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9636861" y="2313889"/>
            <a:ext cx="614476" cy="175564"/>
          </a:xfrm>
          <a:prstGeom prst="rect">
            <a:avLst/>
          </a:prstGeom>
          <a:solidFill>
            <a:srgbClr val="38201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641080" y="3154680"/>
            <a:ext cx="2743200" cy="365760"/>
          </a:xfrm>
          <a:prstGeom prst="rect">
            <a:avLst/>
          </a:prstGeom>
          <a:noFill/>
        </p:spPr>
        <p:txBody>
          <a:bodyPr wrap="none" lIns="45720" rIns="45720" tIns="27432" bIns="27432">
            <a:spAutoFit/>
          </a:bodyPr>
          <a:lstStyle/>
          <a:p>
            <a:pPr algn="ctr">
              <a:defRPr sz="2200" b="1" i="0">
                <a:solidFill>
                  <a:srgbClr val="F8EFD9"/>
                </a:solidFill>
                <a:latin typeface="Georgia"/>
              </a:defRPr>
            </a:pPr>
            <a:r>
              <a:t>Practice</a:t>
            </a:r>
          </a:p>
        </p:txBody>
      </p:sp>
      <p:sp>
        <p:nvSpPr>
          <p:cNvPr id="29" name="TextBox 28"/>
          <p:cNvSpPr txBox="1"/>
          <p:nvPr/>
        </p:nvSpPr>
        <p:spPr>
          <a:xfrm>
            <a:off x="8686800" y="3703320"/>
            <a:ext cx="2651760" cy="1097280"/>
          </a:xfrm>
          <a:prstGeom prst="rect">
            <a:avLst/>
          </a:prstGeom>
          <a:noFill/>
        </p:spPr>
        <p:txBody>
          <a:bodyPr wrap="none" lIns="45720" rIns="45720" tIns="27432" bIns="27432">
            <a:spAutoFit/>
          </a:bodyPr>
          <a:lstStyle/>
          <a:p>
            <a:pPr algn="ctr">
              <a:defRPr sz="1400" b="0" i="0">
                <a:solidFill>
                  <a:srgbClr val="E2DAC2"/>
                </a:solidFill>
                <a:latin typeface="Aptos"/>
              </a:defRPr>
            </a:pPr>
            <a:r>
              <a:t>Respond with faithful service, not self-reliant bravado.</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6528816"/>
            <a:ext cx="6583680" cy="228600"/>
          </a:xfrm>
          <a:prstGeom prst="rect">
            <a:avLst/>
          </a:prstGeom>
          <a:noFill/>
        </p:spPr>
        <p:txBody>
          <a:bodyPr wrap="none" lIns="45720" rIns="45720" tIns="27432" bIns="27432">
            <a:spAutoFit/>
          </a:bodyPr>
          <a:lstStyle/>
          <a:p>
            <a:pPr algn="l">
              <a:defRPr sz="850" b="0" i="0">
                <a:solidFill>
                  <a:srgbClr val="CDC7B2"/>
                </a:solidFill>
                <a:latin typeface="Aptos"/>
              </a:defRPr>
            </a:pPr>
            <a:r>
              <a:t>Prepared for teaching and small group use - hymninfo.com</a:t>
            </a:r>
          </a:p>
        </p:txBody>
      </p:sp>
      <p:sp>
        <p:nvSpPr>
          <p:cNvPr id="5" name="Rectangle 4"/>
          <p:cNvSpPr/>
          <p:nvPr/>
        </p:nvSpPr>
        <p:spPr>
          <a:xfrm>
            <a:off x="502920" y="502920"/>
            <a:ext cx="11201400" cy="5715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0080" y="411480"/>
            <a:ext cx="10881360" cy="502920"/>
          </a:xfrm>
          <a:prstGeom prst="rect">
            <a:avLst/>
          </a:prstGeom>
          <a:noFill/>
        </p:spPr>
        <p:txBody>
          <a:bodyPr wrap="none" lIns="45720" rIns="45720" tIns="27432" bIns="27432">
            <a:spAutoFit/>
          </a:bodyPr>
          <a:lstStyle/>
          <a:p>
            <a:pPr algn="l">
              <a:defRPr sz="2800" b="1" i="0">
                <a:solidFill>
                  <a:srgbClr val="F8EFD9"/>
                </a:solidFill>
                <a:latin typeface="Georgia"/>
              </a:defRPr>
            </a:pPr>
            <a:r>
              <a:t>Hymn Identity</a:t>
            </a:r>
          </a:p>
        </p:txBody>
      </p:sp>
      <p:sp>
        <p:nvSpPr>
          <p:cNvPr id="7" name="TextBox 6"/>
          <p:cNvSpPr txBox="1"/>
          <p:nvPr/>
        </p:nvSpPr>
        <p:spPr>
          <a:xfrm>
            <a:off x="658368" y="932688"/>
            <a:ext cx="9692640" cy="320040"/>
          </a:xfrm>
          <a:prstGeom prst="rect">
            <a:avLst/>
          </a:prstGeom>
          <a:noFill/>
        </p:spPr>
        <p:txBody>
          <a:bodyPr wrap="none" lIns="45720" rIns="45720" tIns="27432" bIns="27432">
            <a:spAutoFit/>
          </a:bodyPr>
          <a:lstStyle/>
          <a:p>
            <a:pPr algn="l">
              <a:defRPr sz="1350" b="0" i="0">
                <a:solidFill>
                  <a:srgbClr val="DED5BB"/>
                </a:solidFill>
                <a:latin typeface="Aptos"/>
              </a:defRPr>
            </a:pPr>
            <a:r>
              <a:t>A consecration hymn formed by a Gospel question.</a:t>
            </a:r>
          </a:p>
        </p:txBody>
      </p:sp>
      <p:sp>
        <p:nvSpPr>
          <p:cNvPr id="8" name="Rectangle 7"/>
          <p:cNvSpPr/>
          <p:nvPr/>
        </p:nvSpPr>
        <p:spPr>
          <a:xfrm>
            <a:off x="658368" y="1298448"/>
            <a:ext cx="1097280" cy="27432"/>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914400" y="1691640"/>
            <a:ext cx="4800600" cy="566928"/>
          </a:xfrm>
          <a:prstGeom prst="rect">
            <a:avLst/>
          </a:prstGeom>
          <a:solidFill>
            <a:srgbClr val="F6EFE1"/>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051560" y="1801368"/>
            <a:ext cx="1143000" cy="182880"/>
          </a:xfrm>
          <a:prstGeom prst="rect">
            <a:avLst/>
          </a:prstGeom>
          <a:noFill/>
        </p:spPr>
        <p:txBody>
          <a:bodyPr wrap="none" lIns="45720" rIns="45720" tIns="27432" bIns="27432">
            <a:spAutoFit/>
          </a:bodyPr>
          <a:lstStyle/>
          <a:p>
            <a:pPr algn="l">
              <a:defRPr sz="1000" b="1" i="0">
                <a:solidFill>
                  <a:srgbClr val="802727"/>
                </a:solidFill>
                <a:latin typeface="Aptos"/>
              </a:defRPr>
            </a:pPr>
            <a:r>
              <a:t>Title</a:t>
            </a:r>
          </a:p>
        </p:txBody>
      </p:sp>
      <p:sp>
        <p:nvSpPr>
          <p:cNvPr id="11" name="TextBox 10"/>
          <p:cNvSpPr txBox="1"/>
          <p:nvPr/>
        </p:nvSpPr>
        <p:spPr>
          <a:xfrm>
            <a:off x="2240280" y="1792224"/>
            <a:ext cx="3337560" cy="228600"/>
          </a:xfrm>
          <a:prstGeom prst="rect">
            <a:avLst/>
          </a:prstGeom>
          <a:noFill/>
        </p:spPr>
        <p:txBody>
          <a:bodyPr wrap="none" lIns="45720" rIns="45720" tIns="27432" bIns="27432">
            <a:spAutoFit/>
          </a:bodyPr>
          <a:lstStyle/>
          <a:p>
            <a:pPr algn="l">
              <a:defRPr sz="1300" b="0" i="0">
                <a:solidFill>
                  <a:srgbClr val="1E2328"/>
                </a:solidFill>
                <a:latin typeface="Aptos"/>
              </a:defRPr>
            </a:pPr>
            <a:r>
              <a:t>Are Ye Able</a:t>
            </a:r>
          </a:p>
        </p:txBody>
      </p:sp>
      <p:sp>
        <p:nvSpPr>
          <p:cNvPr id="12" name="Rectangle 11"/>
          <p:cNvSpPr/>
          <p:nvPr/>
        </p:nvSpPr>
        <p:spPr>
          <a:xfrm>
            <a:off x="6217920" y="1691640"/>
            <a:ext cx="4800600" cy="566928"/>
          </a:xfrm>
          <a:prstGeom prst="rect">
            <a:avLst/>
          </a:prstGeom>
          <a:solidFill>
            <a:srgbClr val="F6EFE1"/>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355080" y="1801368"/>
            <a:ext cx="1143000" cy="182880"/>
          </a:xfrm>
          <a:prstGeom prst="rect">
            <a:avLst/>
          </a:prstGeom>
          <a:noFill/>
        </p:spPr>
        <p:txBody>
          <a:bodyPr wrap="none" lIns="45720" rIns="45720" tIns="27432" bIns="27432">
            <a:spAutoFit/>
          </a:bodyPr>
          <a:lstStyle/>
          <a:p>
            <a:pPr algn="l">
              <a:defRPr sz="1000" b="1" i="0">
                <a:solidFill>
                  <a:srgbClr val="802727"/>
                </a:solidFill>
                <a:latin typeface="Aptos"/>
              </a:defRPr>
            </a:pPr>
            <a:r>
              <a:t>First line</a:t>
            </a:r>
          </a:p>
        </p:txBody>
      </p:sp>
      <p:sp>
        <p:nvSpPr>
          <p:cNvPr id="14" name="TextBox 13"/>
          <p:cNvSpPr txBox="1"/>
          <p:nvPr/>
        </p:nvSpPr>
        <p:spPr>
          <a:xfrm>
            <a:off x="7543800" y="1792224"/>
            <a:ext cx="3337560" cy="228600"/>
          </a:xfrm>
          <a:prstGeom prst="rect">
            <a:avLst/>
          </a:prstGeom>
          <a:noFill/>
        </p:spPr>
        <p:txBody>
          <a:bodyPr wrap="none" lIns="45720" rIns="45720" tIns="27432" bIns="27432">
            <a:spAutoFit/>
          </a:bodyPr>
          <a:lstStyle/>
          <a:p>
            <a:pPr algn="l">
              <a:defRPr sz="1300" b="0" i="0">
                <a:solidFill>
                  <a:srgbClr val="1E2328"/>
                </a:solidFill>
                <a:latin typeface="Aptos"/>
              </a:defRPr>
            </a:pPr>
            <a:r>
              <a:t>Are ye able, said the Master</a:t>
            </a:r>
          </a:p>
        </p:txBody>
      </p:sp>
      <p:sp>
        <p:nvSpPr>
          <p:cNvPr id="15" name="Rectangle 14"/>
          <p:cNvSpPr/>
          <p:nvPr/>
        </p:nvSpPr>
        <p:spPr>
          <a:xfrm>
            <a:off x="914400" y="2468880"/>
            <a:ext cx="4800600" cy="566928"/>
          </a:xfrm>
          <a:prstGeom prst="rect">
            <a:avLst/>
          </a:prstGeom>
          <a:solidFill>
            <a:srgbClr val="F6EFE1"/>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1051560" y="2578608"/>
            <a:ext cx="1143000" cy="182880"/>
          </a:xfrm>
          <a:prstGeom prst="rect">
            <a:avLst/>
          </a:prstGeom>
          <a:noFill/>
        </p:spPr>
        <p:txBody>
          <a:bodyPr wrap="none" lIns="45720" rIns="45720" tIns="27432" bIns="27432">
            <a:spAutoFit/>
          </a:bodyPr>
          <a:lstStyle/>
          <a:p>
            <a:pPr algn="l">
              <a:defRPr sz="1000" b="1" i="0">
                <a:solidFill>
                  <a:srgbClr val="802727"/>
                </a:solidFill>
                <a:latin typeface="Aptos"/>
              </a:defRPr>
            </a:pPr>
            <a:r>
              <a:t>Lyricist</a:t>
            </a:r>
          </a:p>
        </p:txBody>
      </p:sp>
      <p:sp>
        <p:nvSpPr>
          <p:cNvPr id="17" name="TextBox 16"/>
          <p:cNvSpPr txBox="1"/>
          <p:nvPr/>
        </p:nvSpPr>
        <p:spPr>
          <a:xfrm>
            <a:off x="2240280" y="2569464"/>
            <a:ext cx="3337560" cy="228600"/>
          </a:xfrm>
          <a:prstGeom prst="rect">
            <a:avLst/>
          </a:prstGeom>
          <a:noFill/>
        </p:spPr>
        <p:txBody>
          <a:bodyPr wrap="none" lIns="45720" rIns="45720" tIns="27432" bIns="27432">
            <a:spAutoFit/>
          </a:bodyPr>
          <a:lstStyle/>
          <a:p>
            <a:pPr algn="l">
              <a:defRPr sz="1300" b="0" i="0">
                <a:solidFill>
                  <a:srgbClr val="1E2328"/>
                </a:solidFill>
                <a:latin typeface="Aptos"/>
              </a:defRPr>
            </a:pPr>
            <a:r>
              <a:t>Earl Bowman Marlatt</a:t>
            </a:r>
          </a:p>
        </p:txBody>
      </p:sp>
      <p:sp>
        <p:nvSpPr>
          <p:cNvPr id="18" name="Rectangle 17"/>
          <p:cNvSpPr/>
          <p:nvPr/>
        </p:nvSpPr>
        <p:spPr>
          <a:xfrm>
            <a:off x="6217920" y="2468880"/>
            <a:ext cx="4800600" cy="566928"/>
          </a:xfrm>
          <a:prstGeom prst="rect">
            <a:avLst/>
          </a:prstGeom>
          <a:solidFill>
            <a:srgbClr val="F6EFE1"/>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355080" y="2578608"/>
            <a:ext cx="1143000" cy="182880"/>
          </a:xfrm>
          <a:prstGeom prst="rect">
            <a:avLst/>
          </a:prstGeom>
          <a:noFill/>
        </p:spPr>
        <p:txBody>
          <a:bodyPr wrap="none" lIns="45720" rIns="45720" tIns="27432" bIns="27432">
            <a:spAutoFit/>
          </a:bodyPr>
          <a:lstStyle/>
          <a:p>
            <a:pPr algn="l">
              <a:defRPr sz="1000" b="1" i="0">
                <a:solidFill>
                  <a:srgbClr val="802727"/>
                </a:solidFill>
                <a:latin typeface="Aptos"/>
              </a:defRPr>
            </a:pPr>
            <a:r>
              <a:t>Composer</a:t>
            </a:r>
          </a:p>
        </p:txBody>
      </p:sp>
      <p:sp>
        <p:nvSpPr>
          <p:cNvPr id="20" name="TextBox 19"/>
          <p:cNvSpPr txBox="1"/>
          <p:nvPr/>
        </p:nvSpPr>
        <p:spPr>
          <a:xfrm>
            <a:off x="7543800" y="2569464"/>
            <a:ext cx="3337560" cy="228600"/>
          </a:xfrm>
          <a:prstGeom prst="rect">
            <a:avLst/>
          </a:prstGeom>
          <a:noFill/>
        </p:spPr>
        <p:txBody>
          <a:bodyPr wrap="none" lIns="45720" rIns="45720" tIns="27432" bIns="27432">
            <a:spAutoFit/>
          </a:bodyPr>
          <a:lstStyle/>
          <a:p>
            <a:pPr algn="l">
              <a:defRPr sz="1300" b="0" i="0">
                <a:solidFill>
                  <a:srgbClr val="1E2328"/>
                </a:solidFill>
                <a:latin typeface="Aptos"/>
              </a:defRPr>
            </a:pPr>
            <a:r>
              <a:t>Harry Silvernale Mason</a:t>
            </a:r>
          </a:p>
        </p:txBody>
      </p:sp>
      <p:sp>
        <p:nvSpPr>
          <p:cNvPr id="21" name="Rectangle 20"/>
          <p:cNvSpPr/>
          <p:nvPr/>
        </p:nvSpPr>
        <p:spPr>
          <a:xfrm>
            <a:off x="914400" y="3246120"/>
            <a:ext cx="4800600" cy="566928"/>
          </a:xfrm>
          <a:prstGeom prst="rect">
            <a:avLst/>
          </a:prstGeom>
          <a:solidFill>
            <a:srgbClr val="F6EFE1"/>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1051560" y="3355848"/>
            <a:ext cx="1143000" cy="182880"/>
          </a:xfrm>
          <a:prstGeom prst="rect">
            <a:avLst/>
          </a:prstGeom>
          <a:noFill/>
        </p:spPr>
        <p:txBody>
          <a:bodyPr wrap="none" lIns="45720" rIns="45720" tIns="27432" bIns="27432">
            <a:spAutoFit/>
          </a:bodyPr>
          <a:lstStyle/>
          <a:p>
            <a:pPr algn="l">
              <a:defRPr sz="1000" b="1" i="0">
                <a:solidFill>
                  <a:srgbClr val="802727"/>
                </a:solidFill>
                <a:latin typeface="Aptos"/>
              </a:defRPr>
            </a:pPr>
            <a:r>
              <a:t>Tune</a:t>
            </a:r>
          </a:p>
        </p:txBody>
      </p:sp>
      <p:sp>
        <p:nvSpPr>
          <p:cNvPr id="23" name="TextBox 22"/>
          <p:cNvSpPr txBox="1"/>
          <p:nvPr/>
        </p:nvSpPr>
        <p:spPr>
          <a:xfrm>
            <a:off x="2240280" y="3346703"/>
            <a:ext cx="3337560" cy="228600"/>
          </a:xfrm>
          <a:prstGeom prst="rect">
            <a:avLst/>
          </a:prstGeom>
          <a:noFill/>
        </p:spPr>
        <p:txBody>
          <a:bodyPr wrap="none" lIns="45720" rIns="45720" tIns="27432" bIns="27432">
            <a:spAutoFit/>
          </a:bodyPr>
          <a:lstStyle/>
          <a:p>
            <a:pPr algn="l">
              <a:defRPr sz="1300" b="0" i="0">
                <a:solidFill>
                  <a:srgbClr val="1E2328"/>
                </a:solidFill>
                <a:latin typeface="Aptos"/>
              </a:defRPr>
            </a:pPr>
            <a:r>
              <a:t>BEACON HILL</a:t>
            </a:r>
          </a:p>
        </p:txBody>
      </p:sp>
      <p:sp>
        <p:nvSpPr>
          <p:cNvPr id="24" name="Rectangle 23"/>
          <p:cNvSpPr/>
          <p:nvPr/>
        </p:nvSpPr>
        <p:spPr>
          <a:xfrm>
            <a:off x="6217920" y="3246120"/>
            <a:ext cx="4800600" cy="566928"/>
          </a:xfrm>
          <a:prstGeom prst="rect">
            <a:avLst/>
          </a:prstGeom>
          <a:solidFill>
            <a:srgbClr val="F6EFE1"/>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6355080" y="3355848"/>
            <a:ext cx="1143000" cy="182880"/>
          </a:xfrm>
          <a:prstGeom prst="rect">
            <a:avLst/>
          </a:prstGeom>
          <a:noFill/>
        </p:spPr>
        <p:txBody>
          <a:bodyPr wrap="none" lIns="45720" rIns="45720" tIns="27432" bIns="27432">
            <a:spAutoFit/>
          </a:bodyPr>
          <a:lstStyle/>
          <a:p>
            <a:pPr algn="l">
              <a:defRPr sz="1000" b="1" i="0">
                <a:solidFill>
                  <a:srgbClr val="802727"/>
                </a:solidFill>
                <a:latin typeface="Aptos"/>
              </a:defRPr>
            </a:pPr>
            <a:r>
              <a:t>Meter</a:t>
            </a:r>
          </a:p>
        </p:txBody>
      </p:sp>
      <p:sp>
        <p:nvSpPr>
          <p:cNvPr id="26" name="TextBox 25"/>
          <p:cNvSpPr txBox="1"/>
          <p:nvPr/>
        </p:nvSpPr>
        <p:spPr>
          <a:xfrm>
            <a:off x="7543800" y="3346703"/>
            <a:ext cx="3337560" cy="228600"/>
          </a:xfrm>
          <a:prstGeom prst="rect">
            <a:avLst/>
          </a:prstGeom>
          <a:noFill/>
        </p:spPr>
        <p:txBody>
          <a:bodyPr wrap="none" lIns="45720" rIns="45720" tIns="27432" bIns="27432">
            <a:spAutoFit/>
          </a:bodyPr>
          <a:lstStyle/>
          <a:p>
            <a:pPr algn="l">
              <a:defRPr sz="1300" b="0" i="0">
                <a:solidFill>
                  <a:srgbClr val="1E2328"/>
                </a:solidFill>
                <a:latin typeface="Aptos"/>
              </a:defRPr>
            </a:pPr>
            <a:r>
              <a:t>8.7.8.7 with refrain</a:t>
            </a:r>
          </a:p>
        </p:txBody>
      </p:sp>
      <p:sp>
        <p:nvSpPr>
          <p:cNvPr id="27" name="Rectangle 26"/>
          <p:cNvSpPr/>
          <p:nvPr/>
        </p:nvSpPr>
        <p:spPr>
          <a:xfrm>
            <a:off x="914400" y="4023360"/>
            <a:ext cx="4800600" cy="566928"/>
          </a:xfrm>
          <a:prstGeom prst="rect">
            <a:avLst/>
          </a:prstGeom>
          <a:solidFill>
            <a:srgbClr val="F6EFE1"/>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1051560" y="4133088"/>
            <a:ext cx="1143000" cy="182880"/>
          </a:xfrm>
          <a:prstGeom prst="rect">
            <a:avLst/>
          </a:prstGeom>
          <a:noFill/>
        </p:spPr>
        <p:txBody>
          <a:bodyPr wrap="none" lIns="45720" rIns="45720" tIns="27432" bIns="27432">
            <a:spAutoFit/>
          </a:bodyPr>
          <a:lstStyle/>
          <a:p>
            <a:pPr algn="l">
              <a:defRPr sz="1000" b="1" i="0">
                <a:solidFill>
                  <a:srgbClr val="802727"/>
                </a:solidFill>
                <a:latin typeface="Aptos"/>
              </a:defRPr>
            </a:pPr>
            <a:r>
              <a:t>Date</a:t>
            </a:r>
          </a:p>
        </p:txBody>
      </p:sp>
      <p:sp>
        <p:nvSpPr>
          <p:cNvPr id="29" name="TextBox 28"/>
          <p:cNvSpPr txBox="1"/>
          <p:nvPr/>
        </p:nvSpPr>
        <p:spPr>
          <a:xfrm>
            <a:off x="2240280" y="4123944"/>
            <a:ext cx="3337560" cy="228600"/>
          </a:xfrm>
          <a:prstGeom prst="rect">
            <a:avLst/>
          </a:prstGeom>
          <a:noFill/>
        </p:spPr>
        <p:txBody>
          <a:bodyPr wrap="none" lIns="45720" rIns="45720" tIns="27432" bIns="27432">
            <a:spAutoFit/>
          </a:bodyPr>
          <a:lstStyle/>
          <a:p>
            <a:pPr algn="l">
              <a:defRPr sz="1300" b="0" i="0">
                <a:solidFill>
                  <a:srgbClr val="1E2328"/>
                </a:solidFill>
                <a:latin typeface="Aptos"/>
              </a:defRPr>
            </a:pPr>
            <a:r>
              <a:t>1926</a:t>
            </a:r>
          </a:p>
        </p:txBody>
      </p:sp>
      <p:sp>
        <p:nvSpPr>
          <p:cNvPr id="30" name="Rectangle 29"/>
          <p:cNvSpPr/>
          <p:nvPr/>
        </p:nvSpPr>
        <p:spPr>
          <a:xfrm>
            <a:off x="6217920" y="4023360"/>
            <a:ext cx="4800600" cy="566928"/>
          </a:xfrm>
          <a:prstGeom prst="rect">
            <a:avLst/>
          </a:prstGeom>
          <a:solidFill>
            <a:srgbClr val="F6EFE1"/>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6355080" y="4133088"/>
            <a:ext cx="1143000" cy="182880"/>
          </a:xfrm>
          <a:prstGeom prst="rect">
            <a:avLst/>
          </a:prstGeom>
          <a:noFill/>
        </p:spPr>
        <p:txBody>
          <a:bodyPr wrap="none" lIns="45720" rIns="45720" tIns="27432" bIns="27432">
            <a:spAutoFit/>
          </a:bodyPr>
          <a:lstStyle/>
          <a:p>
            <a:pPr algn="l">
              <a:defRPr sz="1000" b="1" i="0">
                <a:solidFill>
                  <a:srgbClr val="802727"/>
                </a:solidFill>
                <a:latin typeface="Aptos"/>
              </a:defRPr>
            </a:pPr>
            <a:r>
              <a:t>Primary text</a:t>
            </a:r>
          </a:p>
        </p:txBody>
      </p:sp>
      <p:sp>
        <p:nvSpPr>
          <p:cNvPr id="32" name="TextBox 31"/>
          <p:cNvSpPr txBox="1"/>
          <p:nvPr/>
        </p:nvSpPr>
        <p:spPr>
          <a:xfrm>
            <a:off x="7543800" y="4123944"/>
            <a:ext cx="3337560" cy="228600"/>
          </a:xfrm>
          <a:prstGeom prst="rect">
            <a:avLst/>
          </a:prstGeom>
          <a:noFill/>
        </p:spPr>
        <p:txBody>
          <a:bodyPr wrap="none" lIns="45720" rIns="45720" tIns="27432" bIns="27432">
            <a:spAutoFit/>
          </a:bodyPr>
          <a:lstStyle/>
          <a:p>
            <a:pPr algn="l">
              <a:defRPr sz="1300" b="0" i="0">
                <a:solidFill>
                  <a:srgbClr val="1E2328"/>
                </a:solidFill>
                <a:latin typeface="Aptos"/>
              </a:defRPr>
            </a:pPr>
            <a:r>
              <a:t>Mark 10:38-39</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1918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1755648" y="2496312"/>
            <a:ext cx="329184" cy="1865376"/>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1152144" y="3209544"/>
            <a:ext cx="1536192" cy="438912"/>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3931920" y="2331720"/>
            <a:ext cx="6858000" cy="731520"/>
          </a:xfrm>
          <a:prstGeom prst="rect">
            <a:avLst/>
          </a:prstGeom>
          <a:noFill/>
        </p:spPr>
        <p:txBody>
          <a:bodyPr wrap="none" lIns="45720" rIns="45720" tIns="27432" bIns="27432">
            <a:spAutoFit/>
          </a:bodyPr>
          <a:lstStyle/>
          <a:p>
            <a:pPr algn="l">
              <a:defRPr sz="4000" b="1" i="0">
                <a:solidFill>
                  <a:srgbClr val="F8EFD9"/>
                </a:solidFill>
                <a:latin typeface="Georgia"/>
              </a:defRPr>
            </a:pPr>
            <a:r>
              <a:t>The Gospel Question</a:t>
            </a:r>
          </a:p>
        </p:txBody>
      </p:sp>
      <p:sp>
        <p:nvSpPr>
          <p:cNvPr id="7" name="TextBox 6"/>
          <p:cNvSpPr txBox="1"/>
          <p:nvPr/>
        </p:nvSpPr>
        <p:spPr>
          <a:xfrm>
            <a:off x="3977639" y="3154680"/>
            <a:ext cx="6583680" cy="457200"/>
          </a:xfrm>
          <a:prstGeom prst="rect">
            <a:avLst/>
          </a:prstGeom>
          <a:noFill/>
        </p:spPr>
        <p:txBody>
          <a:bodyPr wrap="none" lIns="45720" rIns="45720" tIns="27432" bIns="27432">
            <a:spAutoFit/>
          </a:bodyPr>
          <a:lstStyle/>
          <a:p>
            <a:pPr algn="l">
              <a:defRPr sz="1700" b="0" i="0">
                <a:solidFill>
                  <a:srgbClr val="E6DBBE"/>
                </a:solidFill>
                <a:latin typeface="Aptos"/>
              </a:defRPr>
            </a:pPr>
            <a:r>
              <a:t>Christ asks not for quick confidence, but for a life ready to follow him.</a:t>
            </a:r>
          </a:p>
        </p:txBody>
      </p:sp>
      <p:sp>
        <p:nvSpPr>
          <p:cNvPr id="8" name="TextBox 7"/>
          <p:cNvSpPr txBox="1"/>
          <p:nvPr/>
        </p:nvSpPr>
        <p:spPr>
          <a:xfrm>
            <a:off x="502920" y="6528816"/>
            <a:ext cx="6583680" cy="228600"/>
          </a:xfrm>
          <a:prstGeom prst="rect">
            <a:avLst/>
          </a:prstGeom>
          <a:noFill/>
        </p:spPr>
        <p:txBody>
          <a:bodyPr wrap="none" lIns="45720" rIns="45720" tIns="27432" bIns="27432">
            <a:spAutoFit/>
          </a:bodyPr>
          <a:lstStyle/>
          <a:p>
            <a:pPr algn="l">
              <a:defRPr sz="850" b="0" i="0">
                <a:solidFill>
                  <a:srgbClr val="CDC7B2"/>
                </a:solidFill>
                <a:latin typeface="Aptos"/>
              </a:defRPr>
            </a:pPr>
            <a: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6528816"/>
            <a:ext cx="6583680" cy="228600"/>
          </a:xfrm>
          <a:prstGeom prst="rect">
            <a:avLst/>
          </a:prstGeom>
          <a:noFill/>
        </p:spPr>
        <p:txBody>
          <a:bodyPr wrap="none" lIns="45720" rIns="45720" tIns="27432" bIns="27432">
            <a:spAutoFit/>
          </a:bodyPr>
          <a:lstStyle/>
          <a:p>
            <a:pPr algn="l">
              <a:defRPr sz="850" b="0" i="0">
                <a:solidFill>
                  <a:srgbClr val="CDC7B2"/>
                </a:solidFill>
                <a:latin typeface="Aptos"/>
              </a:defRPr>
            </a:pPr>
            <a:r>
              <a:t>Prepared for teaching and small group use - hymninfo.com</a:t>
            </a:r>
          </a:p>
        </p:txBody>
      </p:sp>
      <p:sp>
        <p:nvSpPr>
          <p:cNvPr id="5" name="Rectangle 4"/>
          <p:cNvSpPr/>
          <p:nvPr/>
        </p:nvSpPr>
        <p:spPr>
          <a:xfrm>
            <a:off x="594360" y="640080"/>
            <a:ext cx="4572000" cy="544068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0080" y="411480"/>
            <a:ext cx="10881360" cy="502920"/>
          </a:xfrm>
          <a:prstGeom prst="rect">
            <a:avLst/>
          </a:prstGeom>
          <a:noFill/>
        </p:spPr>
        <p:txBody>
          <a:bodyPr wrap="none" lIns="45720" rIns="45720" tIns="27432" bIns="27432">
            <a:spAutoFit/>
          </a:bodyPr>
          <a:lstStyle/>
          <a:p>
            <a:pPr algn="l">
              <a:defRPr sz="2800" b="1" i="0">
                <a:solidFill>
                  <a:srgbClr val="F8EFD9"/>
                </a:solidFill>
                <a:latin typeface="Georgia"/>
              </a:defRPr>
            </a:pPr>
            <a:r>
              <a:t>Historical Background</a:t>
            </a:r>
          </a:p>
        </p:txBody>
      </p:sp>
      <p:sp>
        <p:nvSpPr>
          <p:cNvPr id="7" name="TextBox 6"/>
          <p:cNvSpPr txBox="1"/>
          <p:nvPr/>
        </p:nvSpPr>
        <p:spPr>
          <a:xfrm>
            <a:off x="658368" y="932688"/>
            <a:ext cx="9692640" cy="320040"/>
          </a:xfrm>
          <a:prstGeom prst="rect">
            <a:avLst/>
          </a:prstGeom>
          <a:noFill/>
        </p:spPr>
        <p:txBody>
          <a:bodyPr wrap="none" lIns="45720" rIns="45720" tIns="27432" bIns="27432">
            <a:spAutoFit/>
          </a:bodyPr>
          <a:lstStyle/>
          <a:p>
            <a:pPr algn="l">
              <a:defRPr sz="1350" b="0" i="0">
                <a:solidFill>
                  <a:srgbClr val="DED5BB"/>
                </a:solidFill>
                <a:latin typeface="Aptos"/>
              </a:defRPr>
            </a:pPr>
            <a:r>
              <a:t>A hymn born in a setting of consecrated Christian service.</a:t>
            </a:r>
          </a:p>
        </p:txBody>
      </p:sp>
      <p:sp>
        <p:nvSpPr>
          <p:cNvPr id="8" name="Rectangle 7"/>
          <p:cNvSpPr/>
          <p:nvPr/>
        </p:nvSpPr>
        <p:spPr>
          <a:xfrm>
            <a:off x="658368" y="1298448"/>
            <a:ext cx="1097280" cy="27432"/>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1691640"/>
            <a:ext cx="3931920" cy="3611880"/>
          </a:xfrm>
          <a:prstGeom prst="rect">
            <a:avLst/>
          </a:prstGeom>
          <a:noFill/>
        </p:spPr>
        <p:txBody>
          <a:bodyPr wrap="square" lIns="45720" rIns="45720">
            <a:spAutoFit/>
          </a:bodyPr>
          <a:lstStyle/>
          <a:p>
            <a:pPr>
              <a:spcAft>
                <a:spcPts val="800"/>
              </a:spcAft>
              <a:defRPr sz="1500">
                <a:solidFill>
                  <a:srgbClr val="EAE2CA"/>
                </a:solidFill>
                <a:latin typeface="Aptos"/>
              </a:defRPr>
            </a:pPr>
            <a:r>
              <a:t>Earl Bowman Marlatt wrote the hymn in 1926 for a Boston University consecration service.</a:t>
            </a:r>
          </a:p>
          <a:p>
            <a:pPr>
              <a:spcAft>
                <a:spcPts val="800"/>
              </a:spcAft>
              <a:defRPr sz="1500">
                <a:solidFill>
                  <a:srgbClr val="EAE2CA"/>
                </a:solidFill>
                <a:latin typeface="Aptos"/>
              </a:defRPr>
            </a:pPr>
            <a:r>
              <a:t>Its early title was Challenge, fitting its call to serious discipleship.</a:t>
            </a:r>
          </a:p>
          <a:p>
            <a:pPr>
              <a:spcAft>
                <a:spcPts val="800"/>
              </a:spcAft>
              <a:defRPr sz="1500">
                <a:solidFill>
                  <a:srgbClr val="EAE2CA"/>
                </a:solidFill>
                <a:latin typeface="Aptos"/>
              </a:defRPr>
            </a:pPr>
            <a:r>
              <a:t>Five stanzas appeared in The American Student Hymnal in 1928.</a:t>
            </a:r>
          </a:p>
          <a:p>
            <a:pPr>
              <a:spcAft>
                <a:spcPts val="800"/>
              </a:spcAft>
              <a:defRPr sz="1500">
                <a:solidFill>
                  <a:srgbClr val="EAE2CA"/>
                </a:solidFill>
                <a:latin typeface="Aptos"/>
              </a:defRPr>
            </a:pPr>
            <a:r>
              <a:t>Harry Silvernale Mason’s BEACON HILL gives the text a firm, processional character.</a:t>
            </a:r>
          </a:p>
        </p:txBody>
      </p:sp>
      <p:sp>
        <p:nvSpPr>
          <p:cNvPr id="10" name="Rectangle 9"/>
          <p:cNvSpPr/>
          <p:nvPr/>
        </p:nvSpPr>
        <p:spPr>
          <a:xfrm>
            <a:off x="5852160" y="1325880"/>
            <a:ext cx="5394960" cy="4297680"/>
          </a:xfrm>
          <a:prstGeom prst="rect">
            <a:avLst/>
          </a:prstGeom>
          <a:solidFill>
            <a:srgbClr val="262D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852160" y="1325880"/>
            <a:ext cx="5394960" cy="1933956"/>
          </a:xfrm>
          <a:prstGeom prst="rect">
            <a:avLst/>
          </a:prstGeom>
          <a:solidFill>
            <a:srgbClr val="5042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Oval 11"/>
          <p:cNvSpPr/>
          <p:nvPr/>
        </p:nvSpPr>
        <p:spPr>
          <a:xfrm>
            <a:off x="7818120" y="1883663"/>
            <a:ext cx="1463040" cy="1463040"/>
          </a:xfrm>
          <a:prstGeom prst="ellipse">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rapezoid 12"/>
          <p:cNvSpPr/>
          <p:nvPr/>
        </p:nvSpPr>
        <p:spPr>
          <a:xfrm rot="10800000">
            <a:off x="7524597" y="3689604"/>
            <a:ext cx="2050084" cy="1805025"/>
          </a:xfrm>
          <a:prstGeom prst="trapezoid">
            <a:avLst/>
          </a:prstGeom>
          <a:solidFill>
            <a:srgbClr val="6F50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8483803" y="2371039"/>
            <a:ext cx="131673" cy="746150"/>
          </a:xfrm>
          <a:prstGeom prst="rect">
            <a:avLst/>
          </a:prstGeom>
          <a:solidFill>
            <a:srgbClr val="38201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8242401" y="2656332"/>
            <a:ext cx="614476" cy="175564"/>
          </a:xfrm>
          <a:prstGeom prst="rect">
            <a:avLst/>
          </a:prstGeom>
          <a:solidFill>
            <a:srgbClr val="38201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182880" y="0"/>
            <a:ext cx="164592" cy="6858000"/>
          </a:xfrm>
          <a:prstGeom prst="rect">
            <a:avLst/>
          </a:prstGeom>
          <a:solidFill>
            <a:srgbClr val="8027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2651760" y="0"/>
            <a:ext cx="164592" cy="6858000"/>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5120640" y="0"/>
            <a:ext cx="164592" cy="6858000"/>
          </a:xfrm>
          <a:prstGeom prst="rect">
            <a:avLst/>
          </a:prstGeom>
          <a:solidFill>
            <a:srgbClr val="486F7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7589520" y="0"/>
            <a:ext cx="164592" cy="6858000"/>
          </a:xfrm>
          <a:prstGeom prst="rect">
            <a:avLst/>
          </a:prstGeom>
          <a:solidFill>
            <a:srgbClr val="5F75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10058400" y="0"/>
            <a:ext cx="164592" cy="6858000"/>
          </a:xfrm>
          <a:prstGeom prst="rect">
            <a:avLst/>
          </a:prstGeom>
          <a:solidFill>
            <a:srgbClr val="BC7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28816"/>
            <a:ext cx="6583680" cy="228600"/>
          </a:xfrm>
          <a:prstGeom prst="rect">
            <a:avLst/>
          </a:prstGeom>
          <a:noFill/>
        </p:spPr>
        <p:txBody>
          <a:bodyPr wrap="none" lIns="45720" rIns="45720" tIns="27432" bIns="27432">
            <a:spAutoFit/>
          </a:bodyPr>
          <a:lstStyle/>
          <a:p>
            <a:pPr algn="l">
              <a:defRPr sz="850" b="0" i="0">
                <a:solidFill>
                  <a:srgbClr val="CDC7B2"/>
                </a:solidFill>
                <a:latin typeface="Aptos"/>
              </a:defRPr>
            </a:pPr>
            <a:r>
              <a:t>Prepared for teaching and small group use - hymninfo.com</a:t>
            </a:r>
          </a:p>
        </p:txBody>
      </p:sp>
      <p:sp>
        <p:nvSpPr>
          <p:cNvPr id="9" name="TextBox 8"/>
          <p:cNvSpPr txBox="1"/>
          <p:nvPr/>
        </p:nvSpPr>
        <p:spPr>
          <a:xfrm>
            <a:off x="640080" y="411480"/>
            <a:ext cx="10881360" cy="502920"/>
          </a:xfrm>
          <a:prstGeom prst="rect">
            <a:avLst/>
          </a:prstGeom>
          <a:noFill/>
        </p:spPr>
        <p:txBody>
          <a:bodyPr wrap="none" lIns="45720" rIns="45720" tIns="27432" bIns="27432">
            <a:spAutoFit/>
          </a:bodyPr>
          <a:lstStyle/>
          <a:p>
            <a:pPr algn="l">
              <a:defRPr sz="2800" b="1" i="0">
                <a:solidFill>
                  <a:srgbClr val="F8EFD9"/>
                </a:solidFill>
                <a:latin typeface="Georgia"/>
              </a:defRPr>
            </a:pPr>
            <a:r>
              <a:t>Why This Hymn Matters Today</a:t>
            </a:r>
          </a:p>
        </p:txBody>
      </p:sp>
      <p:sp>
        <p:nvSpPr>
          <p:cNvPr id="10" name="TextBox 9"/>
          <p:cNvSpPr txBox="1"/>
          <p:nvPr/>
        </p:nvSpPr>
        <p:spPr>
          <a:xfrm>
            <a:off x="658368" y="932688"/>
            <a:ext cx="9692640" cy="320040"/>
          </a:xfrm>
          <a:prstGeom prst="rect">
            <a:avLst/>
          </a:prstGeom>
          <a:noFill/>
        </p:spPr>
        <p:txBody>
          <a:bodyPr wrap="none" lIns="45720" rIns="45720" tIns="27432" bIns="27432">
            <a:spAutoFit/>
          </a:bodyPr>
          <a:lstStyle/>
          <a:p>
            <a:pPr algn="l">
              <a:defRPr sz="1350" b="0" i="0">
                <a:solidFill>
                  <a:srgbClr val="DED5BB"/>
                </a:solidFill>
                <a:latin typeface="Aptos"/>
              </a:defRPr>
            </a:pPr>
            <a:r>
              <a:t>It asks the church to sing commitment with humility and courage.</a:t>
            </a:r>
          </a:p>
        </p:txBody>
      </p:sp>
      <p:sp>
        <p:nvSpPr>
          <p:cNvPr id="11" name="Rectangle 10"/>
          <p:cNvSpPr/>
          <p:nvPr/>
        </p:nvSpPr>
        <p:spPr>
          <a:xfrm>
            <a:off x="658368" y="1298448"/>
            <a:ext cx="1097280" cy="27432"/>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822960" y="1600200"/>
            <a:ext cx="4892040" cy="1234440"/>
          </a:xfrm>
          <a:prstGeom prst="rect">
            <a:avLst/>
          </a:prstGeom>
          <a:solidFill>
            <a:srgbClr val="28353E"/>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1187805" y="1921154"/>
            <a:ext cx="93268" cy="528523"/>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1016812" y="2123236"/>
            <a:ext cx="435254" cy="124358"/>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737360" y="1828800"/>
            <a:ext cx="3657600" cy="274320"/>
          </a:xfrm>
          <a:prstGeom prst="rect">
            <a:avLst/>
          </a:prstGeom>
          <a:noFill/>
        </p:spPr>
        <p:txBody>
          <a:bodyPr wrap="none" lIns="45720" rIns="45720" tIns="27432" bIns="27432">
            <a:spAutoFit/>
          </a:bodyPr>
          <a:lstStyle/>
          <a:p>
            <a:pPr algn="l">
              <a:defRPr sz="1800" b="1" i="0">
                <a:solidFill>
                  <a:srgbClr val="F8EFD9"/>
                </a:solidFill>
                <a:latin typeface="Georgia"/>
              </a:defRPr>
            </a:pPr>
            <a:r>
              <a:t>Pastoral value</a:t>
            </a:r>
          </a:p>
        </p:txBody>
      </p:sp>
      <p:sp>
        <p:nvSpPr>
          <p:cNvPr id="16" name="TextBox 15"/>
          <p:cNvSpPr txBox="1"/>
          <p:nvPr/>
        </p:nvSpPr>
        <p:spPr>
          <a:xfrm>
            <a:off x="1737360" y="2203704"/>
            <a:ext cx="3657600" cy="411480"/>
          </a:xfrm>
          <a:prstGeom prst="rect">
            <a:avLst/>
          </a:prstGeom>
          <a:noFill/>
        </p:spPr>
        <p:txBody>
          <a:bodyPr wrap="none" lIns="45720" rIns="45720" tIns="27432" bIns="27432">
            <a:spAutoFit/>
          </a:bodyPr>
          <a:lstStyle/>
          <a:p>
            <a:pPr algn="l">
              <a:defRPr sz="1350" b="0" i="0">
                <a:solidFill>
                  <a:srgbClr val="E2DAC2"/>
                </a:solidFill>
                <a:latin typeface="Aptos"/>
              </a:defRPr>
            </a:pPr>
            <a:r>
              <a:t>It names the cost of following Christ without romanticizing suffering.</a:t>
            </a:r>
          </a:p>
        </p:txBody>
      </p:sp>
      <p:sp>
        <p:nvSpPr>
          <p:cNvPr id="17" name="Rectangle 16"/>
          <p:cNvSpPr/>
          <p:nvPr/>
        </p:nvSpPr>
        <p:spPr>
          <a:xfrm>
            <a:off x="6400800" y="1600200"/>
            <a:ext cx="4892040" cy="1234440"/>
          </a:xfrm>
          <a:prstGeom prst="rect">
            <a:avLst/>
          </a:prstGeom>
          <a:solidFill>
            <a:srgbClr val="28353E"/>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765645" y="1921154"/>
            <a:ext cx="93268" cy="528523"/>
          </a:xfrm>
          <a:prstGeom prst="rect">
            <a:avLst/>
          </a:prstGeom>
          <a:solidFill>
            <a:srgbClr val="BC7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594652" y="2123236"/>
            <a:ext cx="435254" cy="124358"/>
          </a:xfrm>
          <a:prstGeom prst="rect">
            <a:avLst/>
          </a:prstGeom>
          <a:solidFill>
            <a:srgbClr val="BC7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315200" y="1828800"/>
            <a:ext cx="3657600" cy="274320"/>
          </a:xfrm>
          <a:prstGeom prst="rect">
            <a:avLst/>
          </a:prstGeom>
          <a:noFill/>
        </p:spPr>
        <p:txBody>
          <a:bodyPr wrap="none" lIns="45720" rIns="45720" tIns="27432" bIns="27432">
            <a:spAutoFit/>
          </a:bodyPr>
          <a:lstStyle/>
          <a:p>
            <a:pPr algn="l">
              <a:defRPr sz="1800" b="1" i="0">
                <a:solidFill>
                  <a:srgbClr val="F8EFD9"/>
                </a:solidFill>
                <a:latin typeface="Georgia"/>
              </a:defRPr>
            </a:pPr>
            <a:r>
              <a:t>Worship value</a:t>
            </a:r>
          </a:p>
        </p:txBody>
      </p:sp>
      <p:sp>
        <p:nvSpPr>
          <p:cNvPr id="21" name="TextBox 20"/>
          <p:cNvSpPr txBox="1"/>
          <p:nvPr/>
        </p:nvSpPr>
        <p:spPr>
          <a:xfrm>
            <a:off x="7315200" y="2203704"/>
            <a:ext cx="3657600" cy="411480"/>
          </a:xfrm>
          <a:prstGeom prst="rect">
            <a:avLst/>
          </a:prstGeom>
          <a:noFill/>
        </p:spPr>
        <p:txBody>
          <a:bodyPr wrap="none" lIns="45720" rIns="45720" tIns="27432" bIns="27432">
            <a:spAutoFit/>
          </a:bodyPr>
          <a:lstStyle/>
          <a:p>
            <a:pPr algn="l">
              <a:defRPr sz="1350" b="0" i="0">
                <a:solidFill>
                  <a:srgbClr val="E2DAC2"/>
                </a:solidFill>
                <a:latin typeface="Aptos"/>
              </a:defRPr>
            </a:pPr>
            <a:r>
              <a:t>It can gather a congregation around consecration, mission, and renewed obedience.</a:t>
            </a:r>
          </a:p>
        </p:txBody>
      </p:sp>
      <p:sp>
        <p:nvSpPr>
          <p:cNvPr id="22" name="Rectangle 21"/>
          <p:cNvSpPr/>
          <p:nvPr/>
        </p:nvSpPr>
        <p:spPr>
          <a:xfrm>
            <a:off x="822960" y="3429000"/>
            <a:ext cx="4892040" cy="1234440"/>
          </a:xfrm>
          <a:prstGeom prst="rect">
            <a:avLst/>
          </a:prstGeom>
          <a:solidFill>
            <a:srgbClr val="28353E"/>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1187805" y="3749954"/>
            <a:ext cx="93268" cy="528523"/>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1016812" y="3952036"/>
            <a:ext cx="435254" cy="124358"/>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1737360" y="3657600"/>
            <a:ext cx="3657600" cy="274320"/>
          </a:xfrm>
          <a:prstGeom prst="rect">
            <a:avLst/>
          </a:prstGeom>
          <a:noFill/>
        </p:spPr>
        <p:txBody>
          <a:bodyPr wrap="none" lIns="45720" rIns="45720" tIns="27432" bIns="27432">
            <a:spAutoFit/>
          </a:bodyPr>
          <a:lstStyle/>
          <a:p>
            <a:pPr algn="l">
              <a:defRPr sz="1800" b="1" i="0">
                <a:solidFill>
                  <a:srgbClr val="F8EFD9"/>
                </a:solidFill>
                <a:latin typeface="Georgia"/>
              </a:defRPr>
            </a:pPr>
            <a:r>
              <a:t>Teaching value</a:t>
            </a:r>
          </a:p>
        </p:txBody>
      </p:sp>
      <p:sp>
        <p:nvSpPr>
          <p:cNvPr id="26" name="TextBox 25"/>
          <p:cNvSpPr txBox="1"/>
          <p:nvPr/>
        </p:nvSpPr>
        <p:spPr>
          <a:xfrm>
            <a:off x="1737360" y="4032504"/>
            <a:ext cx="3657600" cy="411480"/>
          </a:xfrm>
          <a:prstGeom prst="rect">
            <a:avLst/>
          </a:prstGeom>
          <a:noFill/>
        </p:spPr>
        <p:txBody>
          <a:bodyPr wrap="none" lIns="45720" rIns="45720" tIns="27432" bIns="27432">
            <a:spAutoFit/>
          </a:bodyPr>
          <a:lstStyle/>
          <a:p>
            <a:pPr algn="l">
              <a:defRPr sz="1350" b="0" i="0">
                <a:solidFill>
                  <a:srgbClr val="E2DAC2"/>
                </a:solidFill>
                <a:latin typeface="Aptos"/>
              </a:defRPr>
            </a:pPr>
            <a:r>
              <a:t>It opens a clear path from Mark 10 to ordinary Christian vocation.</a:t>
            </a:r>
          </a:p>
        </p:txBody>
      </p:sp>
      <p:sp>
        <p:nvSpPr>
          <p:cNvPr id="27" name="Rectangle 26"/>
          <p:cNvSpPr/>
          <p:nvPr/>
        </p:nvSpPr>
        <p:spPr>
          <a:xfrm>
            <a:off x="6400800" y="3429000"/>
            <a:ext cx="4892040" cy="1234440"/>
          </a:xfrm>
          <a:prstGeom prst="rect">
            <a:avLst/>
          </a:prstGeom>
          <a:solidFill>
            <a:srgbClr val="28353E"/>
          </a:solidFill>
          <a:ln>
            <a:solidFill>
              <a:srgbClr val="DCA94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6765645" y="3749954"/>
            <a:ext cx="93268" cy="528523"/>
          </a:xfrm>
          <a:prstGeom prst="rect">
            <a:avLst/>
          </a:prstGeom>
          <a:solidFill>
            <a:srgbClr val="BC7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a:off x="6594652" y="3952036"/>
            <a:ext cx="435254" cy="124358"/>
          </a:xfrm>
          <a:prstGeom prst="rect">
            <a:avLst/>
          </a:prstGeom>
          <a:solidFill>
            <a:srgbClr val="BC7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315200" y="3657600"/>
            <a:ext cx="3657600" cy="274320"/>
          </a:xfrm>
          <a:prstGeom prst="rect">
            <a:avLst/>
          </a:prstGeom>
          <a:noFill/>
        </p:spPr>
        <p:txBody>
          <a:bodyPr wrap="none" lIns="45720" rIns="45720" tIns="27432" bIns="27432">
            <a:spAutoFit/>
          </a:bodyPr>
          <a:lstStyle/>
          <a:p>
            <a:pPr algn="l">
              <a:defRPr sz="1800" b="1" i="0">
                <a:solidFill>
                  <a:srgbClr val="F8EFD9"/>
                </a:solidFill>
                <a:latin typeface="Georgia"/>
              </a:defRPr>
            </a:pPr>
            <a:r>
              <a:t>Devotional value</a:t>
            </a:r>
          </a:p>
        </p:txBody>
      </p:sp>
      <p:sp>
        <p:nvSpPr>
          <p:cNvPr id="31" name="TextBox 30"/>
          <p:cNvSpPr txBox="1"/>
          <p:nvPr/>
        </p:nvSpPr>
        <p:spPr>
          <a:xfrm>
            <a:off x="7315200" y="4032504"/>
            <a:ext cx="3657600" cy="411480"/>
          </a:xfrm>
          <a:prstGeom prst="rect">
            <a:avLst/>
          </a:prstGeom>
          <a:noFill/>
        </p:spPr>
        <p:txBody>
          <a:bodyPr wrap="none" lIns="45720" rIns="45720" tIns="27432" bIns="27432">
            <a:spAutoFit/>
          </a:bodyPr>
          <a:lstStyle/>
          <a:p>
            <a:pPr algn="l">
              <a:defRPr sz="1350" b="0" i="0">
                <a:solidFill>
                  <a:srgbClr val="E2DAC2"/>
                </a:solidFill>
                <a:latin typeface="Aptos"/>
              </a:defRPr>
            </a:pPr>
            <a:r>
              <a:t>It turns a bold answer into a prayer for Christ to make us faithful.</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6528816"/>
            <a:ext cx="6583680" cy="228600"/>
          </a:xfrm>
          <a:prstGeom prst="rect">
            <a:avLst/>
          </a:prstGeom>
          <a:noFill/>
        </p:spPr>
        <p:txBody>
          <a:bodyPr wrap="none" lIns="45720" rIns="45720" tIns="27432" bIns="27432">
            <a:spAutoFit/>
          </a:bodyPr>
          <a:lstStyle/>
          <a:p>
            <a:pPr algn="l">
              <a:defRPr sz="850" b="0" i="0">
                <a:solidFill>
                  <a:srgbClr val="CDC7B2"/>
                </a:solidFill>
                <a:latin typeface="Aptos"/>
              </a:defRPr>
            </a:pPr>
            <a:r>
              <a:t>Prepared for teaching and small group use - hymninfo.com</a:t>
            </a:r>
          </a:p>
        </p:txBody>
      </p:sp>
      <p:sp>
        <p:nvSpPr>
          <p:cNvPr id="5" name="Rectangle 4"/>
          <p:cNvSpPr/>
          <p:nvPr/>
        </p:nvSpPr>
        <p:spPr>
          <a:xfrm>
            <a:off x="594360" y="640080"/>
            <a:ext cx="11018520" cy="544068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0080" y="411480"/>
            <a:ext cx="10881360" cy="502920"/>
          </a:xfrm>
          <a:prstGeom prst="rect">
            <a:avLst/>
          </a:prstGeom>
          <a:noFill/>
        </p:spPr>
        <p:txBody>
          <a:bodyPr wrap="none" lIns="45720" rIns="45720" tIns="27432" bIns="27432">
            <a:spAutoFit/>
          </a:bodyPr>
          <a:lstStyle/>
          <a:p>
            <a:pPr algn="l">
              <a:defRPr sz="2800" b="1" i="0">
                <a:solidFill>
                  <a:srgbClr val="F8EFD9"/>
                </a:solidFill>
                <a:latin typeface="Georgia"/>
              </a:defRPr>
            </a:pPr>
            <a:r>
              <a:t>Biblical Foundation</a:t>
            </a:r>
          </a:p>
        </p:txBody>
      </p:sp>
      <p:sp>
        <p:nvSpPr>
          <p:cNvPr id="7" name="TextBox 6"/>
          <p:cNvSpPr txBox="1"/>
          <p:nvPr/>
        </p:nvSpPr>
        <p:spPr>
          <a:xfrm>
            <a:off x="658368" y="932688"/>
            <a:ext cx="9692640" cy="320040"/>
          </a:xfrm>
          <a:prstGeom prst="rect">
            <a:avLst/>
          </a:prstGeom>
          <a:noFill/>
        </p:spPr>
        <p:txBody>
          <a:bodyPr wrap="none" lIns="45720" rIns="45720" tIns="27432" bIns="27432">
            <a:spAutoFit/>
          </a:bodyPr>
          <a:lstStyle/>
          <a:p>
            <a:pPr algn="l">
              <a:defRPr sz="1350" b="0" i="0">
                <a:solidFill>
                  <a:srgbClr val="DED5BB"/>
                </a:solidFill>
                <a:latin typeface="Aptos"/>
              </a:defRPr>
            </a:pPr>
            <a:r>
              <a:t>Scripture keeps the hymn honest: discipleship is costly, grace-filled, and Christ-centered.</a:t>
            </a:r>
          </a:p>
        </p:txBody>
      </p:sp>
      <p:sp>
        <p:nvSpPr>
          <p:cNvPr id="8" name="Rectangle 7"/>
          <p:cNvSpPr/>
          <p:nvPr/>
        </p:nvSpPr>
        <p:spPr>
          <a:xfrm>
            <a:off x="658368" y="1298448"/>
            <a:ext cx="1097280" cy="27432"/>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914400" y="1664208"/>
            <a:ext cx="1508760" cy="347472"/>
          </a:xfrm>
          <a:prstGeom prst="roundRect">
            <a:avLst/>
          </a:prstGeom>
          <a:solidFill>
            <a:srgbClr val="8027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b="1">
                <a:solidFill>
                  <a:srgbClr val="FFFFFF"/>
                </a:solidFill>
                <a:latin typeface="Aptos"/>
              </a:defRPr>
            </a:pPr>
            <a:r>
              <a:t>Mark 10:38-39</a:t>
            </a:r>
          </a:p>
        </p:txBody>
      </p:sp>
      <p:sp>
        <p:nvSpPr>
          <p:cNvPr id="10" name="TextBox 9"/>
          <p:cNvSpPr txBox="1"/>
          <p:nvPr/>
        </p:nvSpPr>
        <p:spPr>
          <a:xfrm>
            <a:off x="2697480" y="1682496"/>
            <a:ext cx="8046720" cy="320040"/>
          </a:xfrm>
          <a:prstGeom prst="rect">
            <a:avLst/>
          </a:prstGeom>
          <a:noFill/>
        </p:spPr>
        <p:txBody>
          <a:bodyPr wrap="none" lIns="45720" rIns="45720" tIns="27432" bIns="27432">
            <a:spAutoFit/>
          </a:bodyPr>
          <a:lstStyle/>
          <a:p>
            <a:pPr algn="l">
              <a:defRPr sz="1500" b="0" i="0">
                <a:solidFill>
                  <a:srgbClr val="EEE7D3"/>
                </a:solidFill>
                <a:latin typeface="Aptos"/>
              </a:defRPr>
            </a:pPr>
            <a:r>
              <a:t>Jesus asks whether his disciples are able to share his cup and baptism.</a:t>
            </a:r>
          </a:p>
        </p:txBody>
      </p:sp>
      <p:sp>
        <p:nvSpPr>
          <p:cNvPr id="11" name="Rounded Rectangle 10"/>
          <p:cNvSpPr/>
          <p:nvPr/>
        </p:nvSpPr>
        <p:spPr>
          <a:xfrm>
            <a:off x="914400" y="2532888"/>
            <a:ext cx="1508760" cy="347472"/>
          </a:xfrm>
          <a:prstGeom prst="roundRect">
            <a:avLst/>
          </a:prstGeom>
          <a:solidFill>
            <a:srgbClr val="5F75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b="1">
                <a:solidFill>
                  <a:srgbClr val="FFFFFF"/>
                </a:solidFill>
                <a:latin typeface="Aptos"/>
              </a:defRPr>
            </a:pPr>
            <a:r>
              <a:t>Luke 9:23</a:t>
            </a:r>
          </a:p>
        </p:txBody>
      </p:sp>
      <p:sp>
        <p:nvSpPr>
          <p:cNvPr id="12" name="TextBox 11"/>
          <p:cNvSpPr txBox="1"/>
          <p:nvPr/>
        </p:nvSpPr>
        <p:spPr>
          <a:xfrm>
            <a:off x="2697480" y="2551176"/>
            <a:ext cx="8046720" cy="320040"/>
          </a:xfrm>
          <a:prstGeom prst="rect">
            <a:avLst/>
          </a:prstGeom>
          <a:noFill/>
        </p:spPr>
        <p:txBody>
          <a:bodyPr wrap="none" lIns="45720" rIns="45720" tIns="27432" bIns="27432">
            <a:spAutoFit/>
          </a:bodyPr>
          <a:lstStyle/>
          <a:p>
            <a:pPr algn="l">
              <a:defRPr sz="1500" b="0" i="0">
                <a:solidFill>
                  <a:srgbClr val="EEE7D3"/>
                </a:solidFill>
                <a:latin typeface="Aptos"/>
              </a:defRPr>
            </a:pPr>
            <a:r>
              <a:t>Following Christ means self-denial and taking up the cross.</a:t>
            </a:r>
          </a:p>
        </p:txBody>
      </p:sp>
      <p:sp>
        <p:nvSpPr>
          <p:cNvPr id="13" name="Rounded Rectangle 12"/>
          <p:cNvSpPr/>
          <p:nvPr/>
        </p:nvSpPr>
        <p:spPr>
          <a:xfrm>
            <a:off x="914400" y="3401568"/>
            <a:ext cx="1508760" cy="347472"/>
          </a:xfrm>
          <a:prstGeom prst="roundRect">
            <a:avLst/>
          </a:prstGeom>
          <a:solidFill>
            <a:srgbClr val="5F75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b="1">
                <a:solidFill>
                  <a:srgbClr val="FFFFFF"/>
                </a:solidFill>
                <a:latin typeface="Aptos"/>
              </a:defRPr>
            </a:pPr>
            <a:r>
              <a:t>Romans 12:1</a:t>
            </a:r>
          </a:p>
        </p:txBody>
      </p:sp>
      <p:sp>
        <p:nvSpPr>
          <p:cNvPr id="14" name="TextBox 13"/>
          <p:cNvSpPr txBox="1"/>
          <p:nvPr/>
        </p:nvSpPr>
        <p:spPr>
          <a:xfrm>
            <a:off x="2697480" y="3419856"/>
            <a:ext cx="8046720" cy="320040"/>
          </a:xfrm>
          <a:prstGeom prst="rect">
            <a:avLst/>
          </a:prstGeom>
          <a:noFill/>
        </p:spPr>
        <p:txBody>
          <a:bodyPr wrap="none" lIns="45720" rIns="45720" tIns="27432" bIns="27432">
            <a:spAutoFit/>
          </a:bodyPr>
          <a:lstStyle/>
          <a:p>
            <a:pPr algn="l">
              <a:defRPr sz="1500" b="0" i="0">
                <a:solidFill>
                  <a:srgbClr val="EEE7D3"/>
                </a:solidFill>
                <a:latin typeface="Aptos"/>
              </a:defRPr>
            </a:pPr>
            <a:r>
              <a:t>The believer’s life becomes a living offering to God.</a:t>
            </a:r>
          </a:p>
        </p:txBody>
      </p:sp>
      <p:sp>
        <p:nvSpPr>
          <p:cNvPr id="15" name="Rounded Rectangle 14"/>
          <p:cNvSpPr/>
          <p:nvPr/>
        </p:nvSpPr>
        <p:spPr>
          <a:xfrm>
            <a:off x="914400" y="4270248"/>
            <a:ext cx="1508760" cy="347472"/>
          </a:xfrm>
          <a:prstGeom prst="roundRect">
            <a:avLst/>
          </a:prstGeom>
          <a:solidFill>
            <a:srgbClr val="5F75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b="1">
                <a:solidFill>
                  <a:srgbClr val="FFFFFF"/>
                </a:solidFill>
                <a:latin typeface="Aptos"/>
              </a:defRPr>
            </a:pPr>
            <a:r>
              <a:t>Philippians 3:10</a:t>
            </a:r>
          </a:p>
        </p:txBody>
      </p:sp>
      <p:sp>
        <p:nvSpPr>
          <p:cNvPr id="16" name="TextBox 15"/>
          <p:cNvSpPr txBox="1"/>
          <p:nvPr/>
        </p:nvSpPr>
        <p:spPr>
          <a:xfrm>
            <a:off x="2697480" y="4288536"/>
            <a:ext cx="8046720" cy="320040"/>
          </a:xfrm>
          <a:prstGeom prst="rect">
            <a:avLst/>
          </a:prstGeom>
          <a:noFill/>
        </p:spPr>
        <p:txBody>
          <a:bodyPr wrap="none" lIns="45720" rIns="45720" tIns="27432" bIns="27432">
            <a:spAutoFit/>
          </a:bodyPr>
          <a:lstStyle/>
          <a:p>
            <a:pPr algn="l">
              <a:defRPr sz="1500" b="0" i="0">
                <a:solidFill>
                  <a:srgbClr val="EEE7D3"/>
                </a:solidFill>
                <a:latin typeface="Aptos"/>
              </a:defRPr>
            </a:pPr>
            <a:r>
              <a:t>Christian courage is shaped by fellowship with the crucified and risen Christ.</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182880" y="0"/>
            <a:ext cx="164592" cy="6858000"/>
          </a:xfrm>
          <a:prstGeom prst="rect">
            <a:avLst/>
          </a:prstGeom>
          <a:solidFill>
            <a:srgbClr val="8027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2651760" y="0"/>
            <a:ext cx="164592" cy="6858000"/>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5120640" y="0"/>
            <a:ext cx="164592" cy="6858000"/>
          </a:xfrm>
          <a:prstGeom prst="rect">
            <a:avLst/>
          </a:prstGeom>
          <a:solidFill>
            <a:srgbClr val="486F7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7589520" y="0"/>
            <a:ext cx="164592" cy="6858000"/>
          </a:xfrm>
          <a:prstGeom prst="rect">
            <a:avLst/>
          </a:prstGeom>
          <a:solidFill>
            <a:srgbClr val="5F75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10058400" y="0"/>
            <a:ext cx="164592" cy="6858000"/>
          </a:xfrm>
          <a:prstGeom prst="rect">
            <a:avLst/>
          </a:prstGeom>
          <a:solidFill>
            <a:srgbClr val="BC7E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28816"/>
            <a:ext cx="6583680" cy="228600"/>
          </a:xfrm>
          <a:prstGeom prst="rect">
            <a:avLst/>
          </a:prstGeom>
          <a:noFill/>
        </p:spPr>
        <p:txBody>
          <a:bodyPr wrap="none" lIns="45720" rIns="45720" tIns="27432" bIns="27432">
            <a:spAutoFit/>
          </a:bodyPr>
          <a:lstStyle/>
          <a:p>
            <a:pPr algn="l">
              <a:defRPr sz="850" b="0" i="0">
                <a:solidFill>
                  <a:srgbClr val="CDC7B2"/>
                </a:solidFill>
                <a:latin typeface="Aptos"/>
              </a:defRPr>
            </a:pPr>
            <a:r>
              <a:t>Prepared for teaching and small group use - hymninfo.com</a:t>
            </a:r>
          </a:p>
        </p:txBody>
      </p:sp>
      <p:sp>
        <p:nvSpPr>
          <p:cNvPr id="9" name="TextBox 8"/>
          <p:cNvSpPr txBox="1"/>
          <p:nvPr/>
        </p:nvSpPr>
        <p:spPr>
          <a:xfrm>
            <a:off x="640080" y="411480"/>
            <a:ext cx="10881360" cy="502920"/>
          </a:xfrm>
          <a:prstGeom prst="rect">
            <a:avLst/>
          </a:prstGeom>
          <a:noFill/>
        </p:spPr>
        <p:txBody>
          <a:bodyPr wrap="none" lIns="45720" rIns="45720" tIns="27432" bIns="27432">
            <a:spAutoFit/>
          </a:bodyPr>
          <a:lstStyle/>
          <a:p>
            <a:pPr algn="l">
              <a:defRPr sz="2800" b="1" i="0">
                <a:solidFill>
                  <a:srgbClr val="F8EFD9"/>
                </a:solidFill>
                <a:latin typeface="Georgia"/>
              </a:defRPr>
            </a:pPr>
            <a:r>
              <a:t>Hymn Study: The Question</a:t>
            </a:r>
          </a:p>
        </p:txBody>
      </p:sp>
      <p:sp>
        <p:nvSpPr>
          <p:cNvPr id="10" name="TextBox 9"/>
          <p:cNvSpPr txBox="1"/>
          <p:nvPr/>
        </p:nvSpPr>
        <p:spPr>
          <a:xfrm>
            <a:off x="658368" y="932688"/>
            <a:ext cx="9692640" cy="320040"/>
          </a:xfrm>
          <a:prstGeom prst="rect">
            <a:avLst/>
          </a:prstGeom>
          <a:noFill/>
        </p:spPr>
        <p:txBody>
          <a:bodyPr wrap="none" lIns="45720" rIns="45720" tIns="27432" bIns="27432">
            <a:spAutoFit/>
          </a:bodyPr>
          <a:lstStyle/>
          <a:p>
            <a:pPr algn="l">
              <a:defRPr sz="1350" b="0" i="0">
                <a:solidFill>
                  <a:srgbClr val="DED5BB"/>
                </a:solidFill>
                <a:latin typeface="Aptos"/>
              </a:defRPr>
            </a:pPr>
            <a:r>
              <a:t>Christ’s question is not casual. It exposes shallow ambition and calls for honest surrender.</a:t>
            </a:r>
          </a:p>
        </p:txBody>
      </p:sp>
      <p:sp>
        <p:nvSpPr>
          <p:cNvPr id="11" name="Rectangle 10"/>
          <p:cNvSpPr/>
          <p:nvPr/>
        </p:nvSpPr>
        <p:spPr>
          <a:xfrm>
            <a:off x="658368" y="1298448"/>
            <a:ext cx="1097280" cy="27432"/>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822960" y="1600200"/>
            <a:ext cx="4617720" cy="3474720"/>
          </a:xfrm>
          <a:prstGeom prst="rect">
            <a:avLst/>
          </a:prstGeom>
          <a:solidFill>
            <a:srgbClr val="262D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822960" y="1600200"/>
            <a:ext cx="4617720" cy="1563624"/>
          </a:xfrm>
          <a:prstGeom prst="rect">
            <a:avLst/>
          </a:prstGeom>
          <a:solidFill>
            <a:srgbClr val="5042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Oval 13"/>
          <p:cNvSpPr/>
          <p:nvPr/>
        </p:nvSpPr>
        <p:spPr>
          <a:xfrm>
            <a:off x="2400300" y="1911095"/>
            <a:ext cx="1463040" cy="1463040"/>
          </a:xfrm>
          <a:prstGeom prst="ellipse">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rapezoid 14"/>
          <p:cNvSpPr/>
          <p:nvPr/>
        </p:nvSpPr>
        <p:spPr>
          <a:xfrm rot="10800000">
            <a:off x="2254453" y="3511296"/>
            <a:ext cx="1754733" cy="1459382"/>
          </a:xfrm>
          <a:prstGeom prst="trapezoid">
            <a:avLst/>
          </a:prstGeom>
          <a:solidFill>
            <a:srgbClr val="6F50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3065983" y="2373782"/>
            <a:ext cx="131673" cy="746150"/>
          </a:xfrm>
          <a:prstGeom prst="rect">
            <a:avLst/>
          </a:prstGeom>
          <a:solidFill>
            <a:srgbClr val="38201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2824581" y="2659075"/>
            <a:ext cx="614476" cy="175564"/>
          </a:xfrm>
          <a:prstGeom prst="rect">
            <a:avLst/>
          </a:prstGeom>
          <a:solidFill>
            <a:srgbClr val="38201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5852160" y="1783080"/>
            <a:ext cx="5303520" cy="2560320"/>
          </a:xfrm>
          <a:prstGeom prst="rect">
            <a:avLst/>
          </a:prstGeom>
          <a:noFill/>
        </p:spPr>
        <p:txBody>
          <a:bodyPr wrap="square" lIns="45720" rIns="45720">
            <a:spAutoFit/>
          </a:bodyPr>
          <a:lstStyle/>
          <a:p>
            <a:pPr>
              <a:spcAft>
                <a:spcPts val="800"/>
              </a:spcAft>
              <a:defRPr sz="1700">
                <a:solidFill>
                  <a:srgbClr val="ECE4CF"/>
                </a:solidFill>
                <a:latin typeface="Aptos"/>
              </a:defRPr>
            </a:pPr>
            <a:r>
              <a:t>The hymn begins with the Master’s searching challenge.</a:t>
            </a:r>
          </a:p>
          <a:p>
            <a:pPr>
              <a:spcAft>
                <a:spcPts val="800"/>
              </a:spcAft>
              <a:defRPr sz="1700">
                <a:solidFill>
                  <a:srgbClr val="ECE4CF"/>
                </a:solidFill>
                <a:latin typeface="Aptos"/>
              </a:defRPr>
            </a:pPr>
            <a:r>
              <a:t>In Mark 10, the disciples want glory before they understand the cup.</a:t>
            </a:r>
          </a:p>
          <a:p>
            <a:pPr>
              <a:spcAft>
                <a:spcPts val="800"/>
              </a:spcAft>
              <a:defRPr sz="1700">
                <a:solidFill>
                  <a:srgbClr val="ECE4CF"/>
                </a:solidFill>
                <a:latin typeface="Aptos"/>
              </a:defRPr>
            </a:pPr>
            <a:r>
              <a:t>Teaching emphasis: true discipleship begins by listening carefully to Jesus.</a:t>
            </a:r>
          </a:p>
        </p:txBody>
      </p:sp>
      <p:sp>
        <p:nvSpPr>
          <p:cNvPr id="19" name="Rounded Rectangle 18"/>
          <p:cNvSpPr/>
          <p:nvPr/>
        </p:nvSpPr>
        <p:spPr>
          <a:xfrm>
            <a:off x="5852160" y="4572000"/>
            <a:ext cx="2194560" cy="347472"/>
          </a:xfrm>
          <a:prstGeom prst="round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b="1">
                <a:solidFill>
                  <a:srgbClr val="FFFFFF"/>
                </a:solidFill>
                <a:latin typeface="Aptos"/>
              </a:defRPr>
            </a:pPr>
            <a:r>
              <a:t>Ask before you answer</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02920" y="6528816"/>
            <a:ext cx="6583680" cy="228600"/>
          </a:xfrm>
          <a:prstGeom prst="rect">
            <a:avLst/>
          </a:prstGeom>
          <a:noFill/>
        </p:spPr>
        <p:txBody>
          <a:bodyPr wrap="none" lIns="45720" rIns="45720" tIns="27432" bIns="27432">
            <a:spAutoFit/>
          </a:bodyPr>
          <a:lstStyle/>
          <a:p>
            <a:pPr algn="l">
              <a:defRPr sz="850" b="0" i="0">
                <a:solidFill>
                  <a:srgbClr val="CDC7B2"/>
                </a:solidFill>
                <a:latin typeface="Aptos"/>
              </a:defRPr>
            </a:pPr>
            <a:r>
              <a:t>Prepared for teaching and small group use - hymninfo.com</a:t>
            </a:r>
          </a:p>
        </p:txBody>
      </p:sp>
      <p:sp>
        <p:nvSpPr>
          <p:cNvPr id="5" name="Rectangle 4"/>
          <p:cNvSpPr/>
          <p:nvPr/>
        </p:nvSpPr>
        <p:spPr>
          <a:xfrm>
            <a:off x="502920" y="502920"/>
            <a:ext cx="11155680" cy="5715000"/>
          </a:xfrm>
          <a:prstGeom prst="rect">
            <a:avLst/>
          </a:prstGeom>
          <a:solidFill>
            <a:srgbClr val="111D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0080" y="411480"/>
            <a:ext cx="10881360" cy="502920"/>
          </a:xfrm>
          <a:prstGeom prst="rect">
            <a:avLst/>
          </a:prstGeom>
          <a:noFill/>
        </p:spPr>
        <p:txBody>
          <a:bodyPr wrap="none" lIns="45720" rIns="45720" tIns="27432" bIns="27432">
            <a:spAutoFit/>
          </a:bodyPr>
          <a:lstStyle/>
          <a:p>
            <a:pPr algn="l">
              <a:defRPr sz="2800" b="1" i="0">
                <a:solidFill>
                  <a:srgbClr val="F8EFD9"/>
                </a:solidFill>
                <a:latin typeface="Georgia"/>
              </a:defRPr>
            </a:pPr>
            <a:r>
              <a:t>Hymn Study: The Cross</a:t>
            </a:r>
          </a:p>
        </p:txBody>
      </p:sp>
      <p:sp>
        <p:nvSpPr>
          <p:cNvPr id="7" name="TextBox 6"/>
          <p:cNvSpPr txBox="1"/>
          <p:nvPr/>
        </p:nvSpPr>
        <p:spPr>
          <a:xfrm>
            <a:off x="658368" y="932688"/>
            <a:ext cx="9692640" cy="320040"/>
          </a:xfrm>
          <a:prstGeom prst="rect">
            <a:avLst/>
          </a:prstGeom>
          <a:noFill/>
        </p:spPr>
        <p:txBody>
          <a:bodyPr wrap="none" lIns="45720" rIns="45720" tIns="27432" bIns="27432">
            <a:spAutoFit/>
          </a:bodyPr>
          <a:lstStyle/>
          <a:p>
            <a:pPr algn="l">
              <a:defRPr sz="1350" b="0" i="0">
                <a:solidFill>
                  <a:srgbClr val="DED5BB"/>
                </a:solidFill>
                <a:latin typeface="Aptos"/>
              </a:defRPr>
            </a:pPr>
            <a:r>
              <a:t>The call to follow Christ is inseparable from the cross.</a:t>
            </a:r>
          </a:p>
        </p:txBody>
      </p:sp>
      <p:sp>
        <p:nvSpPr>
          <p:cNvPr id="8" name="Rectangle 7"/>
          <p:cNvSpPr/>
          <p:nvPr/>
        </p:nvSpPr>
        <p:spPr>
          <a:xfrm>
            <a:off x="658368" y="1298448"/>
            <a:ext cx="1097280" cy="27432"/>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1263700" y="2512771"/>
            <a:ext cx="307238" cy="1741017"/>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700430" y="3178454"/>
            <a:ext cx="1433779" cy="409651"/>
          </a:xfrm>
          <a:prstGeom prst="rect">
            <a:avLst/>
          </a:prstGeom>
          <a:solidFill>
            <a:srgbClr val="DCA9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657600" y="1828800"/>
            <a:ext cx="7178040" cy="2697480"/>
          </a:xfrm>
          <a:prstGeom prst="rect">
            <a:avLst/>
          </a:prstGeom>
          <a:noFill/>
        </p:spPr>
        <p:txBody>
          <a:bodyPr wrap="square" lIns="45720" rIns="45720">
            <a:spAutoFit/>
          </a:bodyPr>
          <a:lstStyle/>
          <a:p>
            <a:pPr>
              <a:spcAft>
                <a:spcPts val="800"/>
              </a:spcAft>
              <a:defRPr sz="1700">
                <a:solidFill>
                  <a:srgbClr val="ECE4CF"/>
                </a:solidFill>
                <a:latin typeface="Aptos"/>
              </a:defRPr>
            </a:pPr>
            <a:r>
              <a:t>The hymn’s imagery points toward sacrifice, endurance, and costly faithfulness.</a:t>
            </a:r>
          </a:p>
          <a:p>
            <a:pPr>
              <a:spcAft>
                <a:spcPts val="800"/>
              </a:spcAft>
              <a:defRPr sz="1700">
                <a:solidFill>
                  <a:srgbClr val="ECE4CF"/>
                </a:solidFill>
                <a:latin typeface="Aptos"/>
              </a:defRPr>
            </a:pPr>
            <a:r>
              <a:t>Luke 9:23 helps interpret the call: deny self, take up the cross, follow.</a:t>
            </a:r>
          </a:p>
          <a:p>
            <a:pPr>
              <a:spcAft>
                <a:spcPts val="800"/>
              </a:spcAft>
              <a:defRPr sz="1700">
                <a:solidFill>
                  <a:srgbClr val="ECE4CF"/>
                </a:solidFill>
                <a:latin typeface="Aptos"/>
              </a:defRPr>
            </a:pPr>
            <a:r>
              <a:t>The cross is not a symbol of personal strength; it is the path of Christ-shaped obedience.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 Ye Able Teaching Guide</dc:title>
  <dc:subject>Hymn study resource</dc:subject>
  <dc:creator>HymnInfo.com</dc:creator>
  <cp:keywords>hymn study, Christian worship, church teaching, HymnInfo</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