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02920" y="594360"/>
            <a:ext cx="6903720" cy="4892040"/>
          </a:xfrm>
          <a:prstGeom prst="roundRect">
            <a:avLst/>
          </a:prstGeom>
          <a:solidFill>
            <a:srgbClr val="1A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05840"/>
            <a:ext cx="626364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4400">
                <a:solidFill>
                  <a:srgbClr val="F7F2E7"/>
                </a:solidFill>
                <a:latin typeface="Georgia"/>
              </a:defRPr>
            </a:pPr>
            <a:r>
              <a:t>At the Name of Jesus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514600"/>
            <a:ext cx="6080760" cy="2057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EDE2CC"/>
                </a:solidFill>
                <a:latin typeface="Aptos"/>
              </a:defRPr>
            </a:pPr>
            <a:r>
              <a:t>First line: At the name of Jesus every knee shall bow</a:t>
            </a:r>
          </a:p>
          <a:p>
            <a:pPr>
              <a:spcAft>
                <a:spcPts val="600"/>
              </a:spcAft>
              <a:defRPr sz="1700">
                <a:solidFill>
                  <a:srgbClr val="EDE2CC"/>
                </a:solidFill>
                <a:latin typeface="Aptos"/>
              </a:defRPr>
            </a:pPr>
            <a:r>
              <a:t>Caroline Maria Noel, 1870</a:t>
            </a:r>
          </a:p>
          <a:p>
            <a:pPr>
              <a:spcAft>
                <a:spcPts val="600"/>
              </a:spcAft>
              <a:defRPr sz="1700">
                <a:solidFill>
                  <a:srgbClr val="EDE2CC"/>
                </a:solidFill>
                <a:latin typeface="Aptos"/>
              </a:defRPr>
            </a:pPr>
            <a:r>
              <a:t>Tune: KING'S WESTON - Ralph Vaughan Williams</a:t>
            </a:r>
          </a:p>
          <a:p>
            <a:pPr>
              <a:spcAft>
                <a:spcPts val="600"/>
              </a:spcAft>
              <a:defRPr sz="1700">
                <a:solidFill>
                  <a:srgbClr val="EDE2CC"/>
                </a:solidFill>
                <a:latin typeface="Aptos"/>
              </a:defRPr>
            </a:pPr>
            <a:r>
              <a:t>Primary Scripture: Philippians 2:9-11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23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Scripture Connections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A biblical web around the hymn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972800" cy="4526280"/>
          </a:xfrm>
          <a:prstGeom prst="roundRect">
            <a:avLst/>
          </a:prstGeom>
          <a:solidFill>
            <a:srgbClr val="1B1F2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1691640"/>
            <a:ext cx="10424160" cy="3886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Philippians 2:9-11 - the central confession: Jesus Christ is Lord.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Acts 4:12 - salvation is found in no other name.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Ephesians 1:20-22 - Christ is seated above every rule, authority, power, and dominion.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Hebrews 1:3-4 - the Son purifies sins and sits at the right hand of Majesty.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Revelation 5:12-13 - heaven and earth worship the Lamb.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20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The Hymn’s Movement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From confession to final worship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08760"/>
            <a:ext cx="10789920" cy="44805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Opening movement: the name of Jesus becomes the focus of universal homage.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Middle movement: Christ's humility and obedience reveal the path of saving love.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Heavenly movement: angels, the church, and creation join in recognition of his reign.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Final movement: present believers are invited to confess now what all creation will one day acknowledge.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Stanza Focus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Universal homage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554480"/>
            <a:ext cx="6126480" cy="4251960"/>
          </a:xfrm>
          <a:prstGeom prst="roundRect">
            <a:avLst/>
          </a:prstGeom>
          <a:solidFill>
            <a:srgbClr val="1C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1874519"/>
            <a:ext cx="5532120" cy="36118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hymn begins with the language of bowing and confession.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Its opening vision is not merely personal devotion but the worship of all creation.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Teaching emphasis: Christ is worthy of honor because God has exalted him.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Stanza Focus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Humility and obedience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554480"/>
            <a:ext cx="6126480" cy="4251960"/>
          </a:xfrm>
          <a:prstGeom prst="roundRect">
            <a:avLst/>
          </a:prstGeom>
          <a:solidFill>
            <a:srgbClr val="1C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1874519"/>
            <a:ext cx="5532120" cy="36118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hymn looks back to the incarnate Son who took the path of lowliness.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Christ's glory is inseparable from the self-giving love by which he saves.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Teaching emphasis: Christian worship is shaped by the humility of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Stanza Focus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Heavenly worship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554480"/>
            <a:ext cx="6126480" cy="4251960"/>
          </a:xfrm>
          <a:prstGeom prst="roundRect">
            <a:avLst/>
          </a:prstGeom>
          <a:solidFill>
            <a:srgbClr val="1C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1874519"/>
            <a:ext cx="5532120" cy="36118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hymn gathers angels, saints, and creation into praise of the exalted Lord.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Revelation 5 helps the church imagine worship around the Lamb who was slain.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Teaching emphasis: Sunday worship participates in a larger heavenly reality.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Stanza Focus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Present allegiance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1554480"/>
            <a:ext cx="6126480" cy="4251960"/>
          </a:xfrm>
          <a:prstGeom prst="roundRect">
            <a:avLst/>
          </a:prstGeom>
          <a:solidFill>
            <a:srgbClr val="1C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1874519"/>
            <a:ext cx="5532120" cy="36118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final emphasis presses the confession into the life of the church today.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Believers do not wait until the final day to honor Christ's name.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Teaching emphasis: confession becomes obedience, witness, reverence, and hope.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31D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Theological Themes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Doctrines the hymn helps teach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5508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Christology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humiliation and exaltation of Christ.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name, authority, and lordship of Jesus.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ascended Christ above all powers.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Worship and hope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church's present confession of Jesus as Lord.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Universal worship at the fulfillment of God's kingdom.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Reverent allegiance in daily life.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3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Literary and Musical Observations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How text and tune strengthen one another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5508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Strong biblical progression rather than loose devotional imagery.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Repeated focus on the name, the knee, the tongue, and confession.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Movement from earthly worship to heavenly and universal recognition.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Tune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KING'S WESTON has a bold, processional character.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Meter: 6.5.6.5 D; broad phrases support the grandeur of the text.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A firm tempo helps the hymn feel confident without becoming heavy.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Pastoral and Worship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Where this hymn serves the church well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6949440" cy="4434840"/>
          </a:xfrm>
          <a:prstGeom prst="roundRect">
            <a:avLst/>
          </a:prstGeom>
          <a:solidFill>
            <a:srgbClr val="1B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37360"/>
            <a:ext cx="6400800" cy="3794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Holy Name of Jesus, Epiphany, Ascension, and Christ the King.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Calls to worship and festivals centered on Christ's lordship.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Choir or congregational teaching on Philippians 2.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Services of comfort where suffering believers need to confess Christ's reign.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Mission emphasis: every tongue will confess Jesus as Lord.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22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Teaching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For Sunday school, small groups, or choir rehearsal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17320"/>
            <a:ext cx="10607040" cy="46634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900">
                <a:solidFill>
                  <a:srgbClr val="F7F2E7"/>
                </a:solidFill>
                <a:latin typeface="Aptos"/>
              </a:defRPr>
            </a:pPr>
            <a:r>
              <a:t>How does Philippians 2 shape the hymn's picture of Jesus?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900">
                <a:solidFill>
                  <a:srgbClr val="F7F2E7"/>
                </a:solidFill>
                <a:latin typeface="Aptos"/>
              </a:defRPr>
            </a:pPr>
            <a:r>
              <a:t>Why does the hymn connect Christ's humility with his exaltation?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900">
                <a:solidFill>
                  <a:srgbClr val="F7F2E7"/>
                </a:solidFill>
                <a:latin typeface="Aptos"/>
              </a:defRPr>
            </a:pPr>
            <a:r>
              <a:t>What does it mean to honor the name of Jesus beyond singing?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900">
                <a:solidFill>
                  <a:srgbClr val="F7F2E7"/>
                </a:solidFill>
                <a:latin typeface="Aptos"/>
              </a:defRPr>
            </a:pPr>
            <a:r>
              <a:t>How should the coming universal confession of Christ affect Christian mission?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900">
                <a:solidFill>
                  <a:srgbClr val="F7F2E7"/>
                </a:solidFill>
                <a:latin typeface="Aptos"/>
              </a:defRPr>
            </a:pPr>
            <a:r>
              <a:t>How does the tune KING'S WESTON help carry the hymn's message?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1C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Teaching Aim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What this hymn helps the church see, feel, and practice</a:t>
            </a:r>
          </a:p>
        </p:txBody>
      </p:sp>
      <p:pic>
        <p:nvPicPr>
          <p:cNvPr id="4" name="Picture 3" descr="at_name_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85800" y="1444752"/>
            <a:ext cx="5669280" cy="4480560"/>
          </a:xfrm>
          <a:prstGeom prst="roundRect">
            <a:avLst/>
          </a:prstGeom>
          <a:solidFill>
            <a:srgbClr val="201B18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83080"/>
            <a:ext cx="5074920" cy="374903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Understand how the hymn follows the movement of Philippians 2: humility, exaltation, and universal confession.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Feel reverent awe before the name and lordship of Jesus Christ.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2000">
                <a:solidFill>
                  <a:srgbClr val="F7F2E7"/>
                </a:solidFill>
                <a:latin typeface="Aptos"/>
              </a:defRPr>
            </a:pPr>
            <a:r>
              <a:t>Practice worship that bows before Christ in praise, obedience, and hope.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1D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Suggested Lesson 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Two practical teaching options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5508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30-minute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Read Philippians 2:5-11 aloud.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Introduce Noel, the hymn, and its worship setting.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Trace the hymn's movement in four themes.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Close with one question about allegiance to Christ.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60-minute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Begin with prayer and opening reflection.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Study Philippians 2 with supporting texts.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Discuss stanza themes and musical character.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Apply the hymn to worship, witness, and perseverance.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Close with prayer and congregational singing if appropriate.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Closing Summary and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Confess now what all creation will one day proclaim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417320"/>
            <a:ext cx="10561320" cy="4480560"/>
          </a:xfrm>
          <a:prstGeom prst="roundRect">
            <a:avLst/>
          </a:prstGeom>
          <a:solidFill>
            <a:srgbClr val="1B1917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37360"/>
            <a:ext cx="9921240" cy="19202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At the Name of Jesus teaches the church to worship the humbled, exalted, and reigning Christ.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hymn invites believers to bow in reverence, confess with courage, and live under Christ's lordship.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886200"/>
            <a:ext cx="99212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i="1">
                <a:solidFill>
                  <a:srgbClr val="F7F2E7"/>
                </a:solidFill>
                <a:latin typeface="Georgia"/>
              </a:defRPr>
            </a:pPr>
            <a:r>
              <a:t>Lord Jesus Christ, teach us to honor your name with worship, trust, obedience, and hope. Amen.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5715000"/>
            <a:ext cx="10332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850">
                <a:solidFill>
                  <a:srgbClr val="E6DCC9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41C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Hymn Identity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Text, tune, meter, and biblical center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10835640" cy="4526280"/>
          </a:xfrm>
          <a:prstGeom prst="roundRect">
            <a:avLst/>
          </a:prstGeom>
          <a:solidFill>
            <a:srgbClr val="362A1E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783080"/>
            <a:ext cx="10149840" cy="374903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Title: At the Name of Jesus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First line: At the name of Jesus every knee shall bow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Author: Caroline Maria Noel (1817-1877)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Year: 1870; published in The Name of Jesus, and Other Verses for the Sick and Lonely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Tune: KING'S WESTON; Ralph Vaughan Williams; meter 6.5.6.5 D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Primary theme: the exalted lordship of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Historical 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A devotional hymn shaped by Philippians 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417320"/>
            <a:ext cx="6400800" cy="4434840"/>
          </a:xfrm>
          <a:prstGeom prst="roundRect">
            <a:avLst/>
          </a:prstGeom>
          <a:solidFill>
            <a:srgbClr val="1C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691640"/>
            <a:ext cx="5806440" cy="38404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Caroline Maria Noel was an English Anglican poet and hymn writer.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Her years of illness gave a pastoral and devotional tone to much of her writing.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This hymn appeared in 1870 in a collection written for those who were sick and lonely.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Its strongest feature is not personal sentiment but a clear, biblical confession of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11D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Why This Hymn Matters 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A congregation learns to praise Christ with biblical substance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5508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Pastoral value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Gives suffering believers a strong confession to sing.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Centers hope in the enthroned Christ rather than changing circumstances.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Teaches reverence for the name of Jesus without vague sentiment.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Worship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Works well for Holy Name, Epiphany, Ascension, and Christ the King.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Unites doctrine, adoration, and congregational strength.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Calls the church to confess Christ as Lord now, before the final day.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Biblical Foundation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Philippians 2:9-11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463040"/>
            <a:ext cx="10652760" cy="4297680"/>
          </a:xfrm>
          <a:prstGeom prst="roundRect">
            <a:avLst/>
          </a:prstGeom>
          <a:solidFill>
            <a:srgbClr val="191816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1810512"/>
            <a:ext cx="996696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i="1" sz="2300">
                <a:solidFill>
                  <a:srgbClr val="F7F2E7"/>
                </a:solidFill>
                <a:latin typeface="Georgia"/>
              </a:defRPr>
            </a:pPr>
            <a:r>
              <a:t>God highly exalted him... that at the name of Jesus every knee should bow... and every tongue should confess that Jesus Christ is Lord.</a:t>
            </a:r>
          </a:p>
          <a:p>
            <a:pPr algn="ctr">
              <a:defRPr sz="1200">
                <a:solidFill>
                  <a:srgbClr val="D9AB5C"/>
                </a:solidFill>
                <a:latin typeface="Aptos"/>
              </a:defRPr>
            </a:pPr>
            <a:r>
              <a:t>Philippians 2:9-11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5880" y="3337560"/>
            <a:ext cx="9555480" cy="16459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00">
                <a:solidFill>
                  <a:srgbClr val="F7F2E7"/>
                </a:solidFill>
                <a:latin typeface="Aptos"/>
              </a:defRPr>
            </a:pPr>
            <a:r>
              <a:t>The hymn is an extended meditation on Christ's exaltation and universal lordship.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00">
                <a:solidFill>
                  <a:srgbClr val="F7F2E7"/>
                </a:solidFill>
                <a:latin typeface="Aptos"/>
              </a:defRPr>
            </a:pPr>
            <a:r>
              <a:t>The church's present worship anticipates the day when all creation acknowledges him.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1E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The Name Above Every Name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What the hymn means by honoring Jesus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55080" y="1508760"/>
            <a:ext cx="5166360" cy="4343400"/>
          </a:xfrm>
          <a:prstGeom prst="roundRect">
            <a:avLst/>
          </a:prstGeom>
          <a:solidFill>
            <a:srgbClr val="30251D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The name of Jesus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Represents the person, authority, saving work, and royal dignity of Christ.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Is the name by which salvation is proclaimed (Acts 4:12).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Calls for trust, worship, prayer, and obedience.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178308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050">
                <a:solidFill>
                  <a:srgbClr val="D9AB5C"/>
                </a:solidFill>
                <a:latin typeface="Georgia"/>
              </a:defRPr>
            </a:pPr>
            <a:r>
              <a:t>The church’s response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194560"/>
            <a:ext cx="4663440" cy="333755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Bow in reverence, not empty ritual.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Confess Christ openly, not privately only.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Live under his lordship in ordinary decisions and relationships.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Humility Before Exaltation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The path of Christ’s saving obedience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417320"/>
            <a:ext cx="6446520" cy="4480560"/>
          </a:xfrm>
          <a:prstGeom prst="roundRect">
            <a:avLst/>
          </a:prstGeom>
          <a:solidFill>
            <a:srgbClr val="1A1715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719072"/>
            <a:ext cx="5897880" cy="3886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hymn does not treat Christ's majesty as detached from his suffering love.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Philippians 2 moves from self-giving obedience to God's exaltation of the Son.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Christian worship should honor both the cross-shaped humility and the enthroned glory of Christ.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750">
                <a:solidFill>
                  <a:srgbClr val="F7F2E7"/>
                </a:solidFill>
                <a:latin typeface="Aptos"/>
              </a:defRPr>
            </a:pPr>
            <a:r>
              <a:t>The church learns that true greatness is revealed in obedient love.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t_name_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384048"/>
            <a:ext cx="10881360" cy="6858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>
              <a:defRPr b="1" sz="3100">
                <a:solidFill>
                  <a:srgbClr val="F7F2E7"/>
                </a:solidFill>
                <a:latin typeface="Georgia"/>
              </a:defRPr>
            </a:pPr>
            <a:r>
              <a:t>Exaltation and Universal Confession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" y="1060704"/>
            <a:ext cx="10607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E0C58B"/>
                </a:solidFill>
                <a:latin typeface="Aptos"/>
              </a:defRPr>
            </a:pPr>
            <a:r>
              <a:t>Every knee, every tongue, every realm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6384" y="1417320"/>
            <a:ext cx="10561320" cy="4389120"/>
          </a:xfrm>
          <a:prstGeom prst="roundRect">
            <a:avLst/>
          </a:prstGeom>
          <a:solidFill>
            <a:srgbClr val="1E1C1A"/>
          </a:solidFill>
          <a:ln>
            <a:solidFill>
              <a:srgbClr val="A781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37360"/>
            <a:ext cx="9966960" cy="3749039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hymn's vision is cosmic: heaven, earth, and all powers are brought under Christ's lordship.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This is not a vague hope that goodness will prevail; it is confidence in the risen and exalted Lord.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The church's praise is a preview of the worship described in Revelation 5.</a:t>
            </a:r>
          </a:p>
          <a:p>
            <a:pPr>
              <a:lnSpc>
                <a:spcPct val="108000"/>
              </a:lnSpc>
              <a:spcAft>
                <a:spcPts val="800"/>
              </a:spcAft>
              <a:defRPr sz="1850">
                <a:solidFill>
                  <a:srgbClr val="F7F2E7"/>
                </a:solidFill>
                <a:latin typeface="Aptos"/>
              </a:defRPr>
            </a:pPr>
            <a:r>
              <a:t>Mission flows from this conviction: Jesus is Lord, and his name is to be made known.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11338560" cy="210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750">
                <a:solidFill>
                  <a:srgbClr val="DDD3BE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the Name of Jesus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