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Relationship Id="rId3" Type="http://schemas.openxmlformats.org/officeDocument/2006/relationships/image" Target="../media/image16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Relationship Id="rId3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g"/><Relationship Id="rId3" Type="http://schemas.openxmlformats.org/officeDocument/2006/relationships/image" Target="../media/image13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8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15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8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Relationship Id="rId3" Type="http://schemas.openxmlformats.org/officeDocument/2006/relationships/image" Target="../media/image1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g"/><Relationship Id="rId3" Type="http://schemas.openxmlformats.org/officeDocument/2006/relationships/image" Target="../media/image13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2103120"/>
            <a:ext cx="8778240" cy="164592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And Can It Be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And can it be that I should gain • Charles Wesley, 1738 • Romans 5:8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5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Hymn Section 4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No condemnation, bold approach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00200"/>
            <a:ext cx="658368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The hymn ends with assurance before the throne.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Romans 8 gives the believer a verdict stronger than fear.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Teaching emphasis: confidence rests in Christ’s righteousness, not spiritual achievement.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1645920"/>
            <a:ext cx="3474720" cy="2651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80960" y="1645920"/>
            <a:ext cx="3474720" cy="265176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Central Declarations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Amazing love • broken chains • no condemnation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920240"/>
            <a:ext cx="324612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143000" y="2148840"/>
            <a:ext cx="278892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4F2D1B"/>
                </a:solidFill>
              </a:rPr>
              <a:t>Amazing love</a:t>
            </a:r>
          </a:p>
          <a:p>
            <a:r>
              <a:rPr sz="1500">
                <a:solidFill>
                  <a:srgbClr val="152232"/>
                </a:solidFill>
              </a:rPr>
              <a:t>Grace begins in wonder.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709160" y="1920240"/>
            <a:ext cx="324612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937760" y="2148840"/>
            <a:ext cx="278892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4F2D1B"/>
                </a:solidFill>
              </a:rPr>
              <a:t>Chains fell</a:t>
            </a:r>
          </a:p>
          <a:p>
            <a:r>
              <a:rPr sz="1500">
                <a:solidFill>
                  <a:srgbClr val="152232"/>
                </a:solidFill>
              </a:rPr>
              <a:t>Salvation breaks bondage.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503920" y="1920240"/>
            <a:ext cx="3246120" cy="201168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732520" y="2148840"/>
            <a:ext cx="2788920" cy="14173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200" b="1">
                <a:solidFill>
                  <a:srgbClr val="4F2D1B"/>
                </a:solidFill>
              </a:rPr>
              <a:t>Bold approach</a:t>
            </a:r>
          </a:p>
          <a:p>
            <a:r>
              <a:rPr sz="1500">
                <a:solidFill>
                  <a:srgbClr val="152232"/>
                </a:solidFill>
              </a:rPr>
              <a:t>Assurance brings worship.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6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1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4F2D1B"/>
                </a:solidFill>
                <a:latin typeface="Aptos Display"/>
              </a:rPr>
              <a:t>Theological Themes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5A4637"/>
                </a:solidFill>
                <a:latin typeface="Aptos"/>
              </a:rPr>
              <a:t>Doctrine sung as testimony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554480"/>
            <a:ext cx="31546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978408" y="181051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4F2D1B"/>
                </a:solidFill>
              </a:rPr>
              <a:t>Atonement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26279" y="1554480"/>
            <a:ext cx="31546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27447" y="181051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4F2D1B"/>
                </a:solidFill>
              </a:rPr>
              <a:t>Incarnation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75319" y="1554480"/>
            <a:ext cx="31546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8476488" y="181051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4F2D1B"/>
                </a:solidFill>
              </a:rPr>
              <a:t>Justification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77240" y="3063239"/>
            <a:ext cx="31546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978408" y="331927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4F2D1B"/>
                </a:solidFill>
              </a:rPr>
              <a:t>Regeneration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26279" y="3063239"/>
            <a:ext cx="31546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4727447" y="331927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4F2D1B"/>
                </a:solidFill>
              </a:rPr>
              <a:t>Assurance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275319" y="3063239"/>
            <a:ext cx="3154680" cy="96012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476488" y="3319272"/>
            <a:ext cx="27432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800" b="1">
                <a:solidFill>
                  <a:srgbClr val="4F2D1B"/>
                </a:solidFill>
              </a:rPr>
              <a:t>Union with Christ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5A5A5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Literary and Musical Observations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Why the hymn feels so strong in congregational singing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00200"/>
            <a:ext cx="73152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Rhetorical questions create holy astonishment.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Prison, light, chains, and throne give the hymn a dramatic gospel movement.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SAGINA supports the text with expansive melodic energy.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A steady tempo lets the congregation sing both wonder and triumph.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visual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554480"/>
            <a:ext cx="3383280" cy="2743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72400" y="1554480"/>
            <a:ext cx="3383280" cy="274320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5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Pastoral and Worship Use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Where this hymn serves the church well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00200"/>
            <a:ext cx="7498079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Services centered on salvation, conversion, assurance, or grace.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Eastertide, testimony services, evangelistic worship, and Communion preparation.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Useful after Romans 5, Romans 8, or Philippians 2 readings.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FFFFFF"/>
                </a:solidFill>
                <a:latin typeface="Aptos"/>
              </a:rPr>
              <a:t>Choirs can help the congregation carry the wide emotional arc.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8120" y="1645920"/>
            <a:ext cx="3246120" cy="27432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818120" y="1645920"/>
            <a:ext cx="3246120" cy="274320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4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1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4F2D1B"/>
                </a:solidFill>
                <a:latin typeface="Aptos Display"/>
              </a:rPr>
              <a:t>Teaching Questions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5A4637"/>
                </a:solidFill>
                <a:latin typeface="Aptos"/>
              </a:rPr>
              <a:t>For class or choir rehearsal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58368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152232"/>
                </a:solidFill>
                <a:latin typeface="Aptos"/>
              </a:rPr>
              <a:t>What makes the opening question spiritually healthy?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152232"/>
                </a:solidFill>
                <a:latin typeface="Aptos"/>
              </a:rPr>
              <a:t>How does the hymn define freedom?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152232"/>
                </a:solidFill>
                <a:latin typeface="Aptos"/>
              </a:rPr>
              <a:t>Why does assurance depend on Christ’s righteousness rather than our feelings?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152232"/>
                </a:solidFill>
                <a:latin typeface="Aptos"/>
              </a:rPr>
              <a:t>How can this hymn become a sung testimony for the congregation?</a:t>
            </a:r>
          </a:p>
        </p:txBody>
      </p:sp>
      <p:pic>
        <p:nvPicPr>
          <p:cNvPr id="6" name="Picture 5" descr="visual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5279" y="1920240"/>
            <a:ext cx="3108960" cy="23774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5A5A5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Suggested Lesson Flow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Two ready-to-use teaching paths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737360"/>
            <a:ext cx="8412480" cy="3657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30 minutes: background (5), Romans 5 and 8 (10), hymn movement (10), prayer response (5).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60 minutes: add Philippians 2, small group discussion, musical observation, and personal application.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Close by inviting learners to name one place where they need to hear “no condemnation.”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691640"/>
            <a:ext cx="3383280" cy="2651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72400" y="1691640"/>
            <a:ext cx="3383280" cy="265176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6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Closing Summary and Prayer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Amazing love leads to humble confidence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920240"/>
            <a:ext cx="694944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400">
                <a:solidFill>
                  <a:srgbClr val="FFFFFF"/>
                </a:solidFill>
                <a:latin typeface="Aptos"/>
              </a:rPr>
              <a:t>Lord Jesus, awaken our hearts to your mercy, break the chains that bind us, and teach us to approach the Father through you with reverent joy. Amen.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visual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2400" y="1691640"/>
            <a:ext cx="3383280" cy="2651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772400" y="1691640"/>
            <a:ext cx="3383280" cy="265176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5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1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828800"/>
            <a:ext cx="10332720" cy="18288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4F2D1B"/>
                </a:solidFill>
                <a:latin typeface="Aptos Display"/>
              </a:rPr>
              <a:t>For Teaching Use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5A4637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5A5A5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2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Teaching Aim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A hymn of wonder, liberation, and assurance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68680" y="1600200"/>
            <a:ext cx="7498079" cy="3200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100">
                <a:solidFill>
                  <a:srgbClr val="FFFFFF"/>
                </a:solidFill>
                <a:latin typeface="Aptos"/>
              </a:rPr>
              <a:t>Understand: Christ’s love for sinners is the heart of the gospel.</a:t>
            </a:r>
          </a:p>
          <a:p>
            <a:pPr>
              <a:spcAft>
                <a:spcPts val="800"/>
              </a:spcAft>
            </a:pPr>
            <a:r>
              <a:rPr sz="2100">
                <a:solidFill>
                  <a:srgbClr val="FFFFFF"/>
                </a:solidFill>
                <a:latin typeface="Aptos"/>
              </a:rPr>
              <a:t>Feel: holy amazement at mercy that cannot be earned.</a:t>
            </a:r>
          </a:p>
          <a:p>
            <a:pPr>
              <a:spcAft>
                <a:spcPts val="800"/>
              </a:spcAft>
            </a:pPr>
            <a:r>
              <a:rPr sz="2100">
                <a:solidFill>
                  <a:srgbClr val="FFFFFF"/>
                </a:solidFill>
                <a:latin typeface="Aptos"/>
              </a:rPr>
              <a:t>Practice: live as people freed from condemnation and called to follow.</a:t>
            </a:r>
          </a:p>
        </p:txBody>
      </p:sp>
      <p:sp>
        <p:nvSpPr>
          <p:cNvPr id="6" name="Lightning Bolt 5"/>
          <p:cNvSpPr/>
          <p:nvPr/>
        </p:nvSpPr>
        <p:spPr>
          <a:xfrm>
            <a:off x="1051560" y="5074920"/>
            <a:ext cx="502920" cy="502920"/>
          </a:xfrm>
          <a:prstGeom prst="lightningBolt">
            <a:avLst/>
          </a:prstGeom>
          <a:solidFill>
            <a:srgbClr val="D9A4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691639" y="5120640"/>
            <a:ext cx="22860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FFFFF"/>
                </a:solidFill>
                <a:latin typeface="Aptos"/>
              </a:rPr>
              <a:t>Understand</a:t>
            </a:r>
          </a:p>
        </p:txBody>
      </p:sp>
      <p:sp>
        <p:nvSpPr>
          <p:cNvPr id="8" name="Heart 7"/>
          <p:cNvSpPr/>
          <p:nvPr/>
        </p:nvSpPr>
        <p:spPr>
          <a:xfrm>
            <a:off x="3977639" y="5074920"/>
            <a:ext cx="502920" cy="502920"/>
          </a:xfrm>
          <a:prstGeom prst="heart">
            <a:avLst/>
          </a:prstGeom>
          <a:solidFill>
            <a:srgbClr val="D9A4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617720" y="5120640"/>
            <a:ext cx="22860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FFFFF"/>
                </a:solidFill>
                <a:latin typeface="Aptos"/>
              </a:rPr>
              <a:t>Feel</a:t>
            </a:r>
          </a:p>
        </p:txBody>
      </p:sp>
      <p:sp>
        <p:nvSpPr>
          <p:cNvPr id="10" name="Right Arrow 9"/>
          <p:cNvSpPr/>
          <p:nvPr/>
        </p:nvSpPr>
        <p:spPr>
          <a:xfrm>
            <a:off x="6903720" y="5074920"/>
            <a:ext cx="502920" cy="502920"/>
          </a:xfrm>
          <a:prstGeom prst="rightArrow">
            <a:avLst/>
          </a:prstGeom>
          <a:solidFill>
            <a:srgbClr val="D9A44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543800" y="5120640"/>
            <a:ext cx="2286000" cy="411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500" b="1">
                <a:solidFill>
                  <a:srgbClr val="FFFFFF"/>
                </a:solidFill>
                <a:latin typeface="Aptos"/>
              </a:rPr>
              <a:t>Practice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1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4F2D1B"/>
                </a:solidFill>
                <a:latin typeface="Aptos Display"/>
              </a:rPr>
              <a:t>Hymn Identity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5A4637"/>
                </a:solidFill>
                <a:latin typeface="Aptos"/>
              </a:rPr>
              <a:t>Key facts for teaching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1463040"/>
            <a:ext cx="493776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51560" y="1627632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4F2D1B"/>
                </a:solidFill>
              </a:rPr>
              <a:t>First line: And can it be that I should gain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17920" y="1463040"/>
            <a:ext cx="493776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46520" y="1627632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4F2D1B"/>
                </a:solidFill>
              </a:rPr>
              <a:t>Lyricist: Charles Wesley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22960" y="2788920"/>
            <a:ext cx="493776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051560" y="2953512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4F2D1B"/>
                </a:solidFill>
              </a:rPr>
              <a:t>Tune: SAGINA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2788920"/>
            <a:ext cx="493776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46520" y="2953512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4F2D1B"/>
                </a:solidFill>
              </a:rPr>
              <a:t>Common composer credit: Thomas Campbell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22960" y="4114800"/>
            <a:ext cx="493776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51560" y="4279392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4F2D1B"/>
                </a:solidFill>
              </a:rPr>
              <a:t>Year: 1738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217920" y="4114800"/>
            <a:ext cx="4937760" cy="91440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446520" y="4279392"/>
            <a:ext cx="448056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700" b="1">
                <a:solidFill>
                  <a:srgbClr val="4F2D1B"/>
                </a:solidFill>
              </a:rPr>
              <a:t>Core Scripture: Romans 5:8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5A5A5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3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Historical Background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A Methodist revival hymn of personal assurance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508760"/>
            <a:ext cx="5852160" cy="4297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800">
                <a:solidFill>
                  <a:srgbClr val="FFFFFF"/>
                </a:solidFill>
                <a:latin typeface="Aptos"/>
              </a:rPr>
              <a:t>Written in the early Methodist revival by Charles Wesley.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FFFFFF"/>
                </a:solidFill>
                <a:latin typeface="Aptos"/>
              </a:rPr>
              <a:t>First published in Hymns and Sacred Poems (1739).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FFFFFF"/>
                </a:solidFill>
                <a:latin typeface="Aptos"/>
              </a:rPr>
              <a:t>Its language moves like testimony: astonishment, awakening, freedom, confidence.</a:t>
            </a:r>
          </a:p>
          <a:p>
            <a:pPr>
              <a:spcAft>
                <a:spcPts val="800"/>
              </a:spcAft>
            </a:pPr>
            <a:r>
              <a:rPr sz="1800">
                <a:solidFill>
                  <a:srgbClr val="FFFFFF"/>
                </a:solidFill>
                <a:latin typeface="Aptos"/>
              </a:rPr>
              <a:t>SAGINA later became the dramatic tune most associated with the hymn.</a:t>
            </a:r>
          </a:p>
        </p:txBody>
      </p:sp>
      <p:pic>
        <p:nvPicPr>
          <p:cNvPr id="6" name="Picture 5" descr="visual5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1371600"/>
            <a:ext cx="4206240" cy="33832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5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Why This Hymn Matters Today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It gives the church gospel language for guilt, bondage, and assurance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1600200"/>
            <a:ext cx="694944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It starts with wonder rather than performance.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It names sin honestly without leaving the sinner hopeless.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It sings salvation as both pardon and liberation.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It teaches confidence before God through Christ alone.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ligh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F1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4F2D1B"/>
                </a:solidFill>
                <a:latin typeface="Aptos Display"/>
              </a:rPr>
              <a:t>Biblical Foundation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5A4637"/>
                </a:solidFill>
                <a:latin typeface="Aptos"/>
              </a:rPr>
              <a:t>Romans 5:8 and the love shown at the cross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77240" y="1554480"/>
            <a:ext cx="5212080" cy="3474720"/>
          </a:xfrm>
          <a:prstGeom prst="roundRect">
            <a:avLst/>
          </a:prstGeom>
          <a:solidFill>
            <a:srgbClr val="FFFFFF"/>
          </a:solidFill>
          <a:ln>
            <a:solidFill>
              <a:srgbClr val="DCC8A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1828800"/>
            <a:ext cx="4663440" cy="2560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1900">
                <a:solidFill>
                  <a:srgbClr val="152232"/>
                </a:solidFill>
                <a:latin typeface="Aptos"/>
              </a:rPr>
              <a:t>“God commends his own love toward us, in that while we were yet sinners, Christ died for us.”</a:t>
            </a:r>
          </a:p>
          <a:p>
            <a:pPr>
              <a:spcAft>
                <a:spcPts val="800"/>
              </a:spcAft>
            </a:pPr>
            <a:r>
              <a:rPr sz="1900">
                <a:solidFill>
                  <a:srgbClr val="152232"/>
                </a:solidFill>
                <a:latin typeface="Aptos"/>
              </a:rPr>
              <a:t>The hymn’s astonishment begins here: Christ’s death is not reward for the worthy, but mercy for sinners.</a:t>
            </a:r>
          </a:p>
        </p:txBody>
      </p:sp>
      <p:pic>
        <p:nvPicPr>
          <p:cNvPr id="7" name="Picture 6" descr="visual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1371600"/>
            <a:ext cx="4754880" cy="36576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5A5A5A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1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Hymn Section 1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Amazed that Christ died for sinners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603504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The hymn opens as a question, not a slogan.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Wesley teaches the heart to be astonished by substitutionary love.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Teaching emphasis: grace is personal, costly, and undeserved.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1645920"/>
            <a:ext cx="3474720" cy="2651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80960" y="1645920"/>
            <a:ext cx="3474720" cy="265176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6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Hymn Section 2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The mystery of divine self-giving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45920"/>
            <a:ext cx="64008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Christ’s love is not distant pity; it is the Son giving himself.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Philippians 2 helps frame the hymn’s awe at incarnation and suffering.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Teaching emphasis: God’s majesty is revealed in humble mercy.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visual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1645920"/>
            <a:ext cx="3474720" cy="2651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80960" y="1645920"/>
            <a:ext cx="3474720" cy="265176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visual4_dar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85800" y="502920"/>
            <a:ext cx="10972800" cy="1371600"/>
          </a:xfrm>
          <a:prstGeom prst="rect">
            <a:avLst/>
          </a:prstGeom>
          <a:noFill/>
        </p:spPr>
        <p:txBody>
          <a:bodyPr wrap="square" lIns="0" rIns="0" tIns="0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ptos Display"/>
              </a:rPr>
              <a:t>Hymn Section 3</a:t>
            </a:r>
          </a:p>
          <a:p>
            <a:pPr>
              <a:spcBef>
                <a:spcPts val="600"/>
              </a:spcBef>
            </a:pPr>
            <a:r>
              <a:rPr sz="1600">
                <a:solidFill>
                  <a:srgbClr val="E8DABE"/>
                </a:solidFill>
                <a:latin typeface="Aptos"/>
              </a:rPr>
              <a:t>Chains fall and the captive follows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600200"/>
            <a:ext cx="6400800" cy="38404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The prison image makes conversion vivid and memorable.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Grace awakens, illumines, frees, and calls the sinner into movement.</a:t>
            </a:r>
          </a:p>
          <a:p>
            <a:pPr>
              <a:spcAft>
                <a:spcPts val="800"/>
              </a:spcAft>
            </a:pPr>
            <a:r>
              <a:rPr sz="2000">
                <a:solidFill>
                  <a:srgbClr val="FFFFFF"/>
                </a:solidFill>
                <a:latin typeface="Aptos"/>
              </a:rPr>
              <a:t>Teaching emphasis: gospel freedom leads to discipleship, not passivity.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" y="6547104"/>
            <a:ext cx="11384280" cy="16459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700">
                <a:solidFill>
                  <a:srgbClr val="E6E6E6"/>
                </a:solidFill>
                <a:latin typeface="Aptos"/>
              </a:rPr>
              <a:t>Prepared for teaching and small group use - hymninfo.com</a:t>
            </a:r>
          </a:p>
        </p:txBody>
      </p:sp>
      <p:pic>
        <p:nvPicPr>
          <p:cNvPr id="7" name="Picture 6" descr="ima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0960" y="1645920"/>
            <a:ext cx="3474720" cy="265176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7680960" y="1645920"/>
            <a:ext cx="3474720" cy="2651760"/>
          </a:xfrm>
          <a:prstGeom prst="rect">
            <a:avLst/>
          </a:prstGeom>
          <a:noFill/>
          <a:ln w="13716">
            <a:solidFill>
              <a:srgbClr val="D9A4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And Can It Be</dc:title>
  <dc:subject>Hymn study resource</dc:subject>
  <dc:creator>HymnInfo.com</dc:creator>
  <cp:keywords>hymn study, Christian worship, church teaching, HymnInfo</cp:keywords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