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Lst>
  <p:sldSz cx="12191999"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table_scene.jpg"/>
          <p:cNvPicPr>
            <a:picLocks noChangeAspect="1"/>
          </p:cNvPicPr>
          <p:nvPr/>
        </p:nvPicPr>
        <p:blipFill>
          <a:blip r:embed="rId2"/>
          <a:stretch>
            <a:fillRect/>
          </a:stretch>
        </p:blipFill>
        <p:spPr>
          <a:xfrm>
            <a:off x="0" y="0"/>
            <a:ext cx="12191999" cy="6858000"/>
          </a:xfrm>
          <a:prstGeom prst="rect">
            <a:avLst/>
          </a:prstGeom>
        </p:spPr>
      </p:pic>
      <p:sp>
        <p:nvSpPr>
          <p:cNvPr id="3" name="Rounded Rectangle 2"/>
          <p:cNvSpPr/>
          <p:nvPr/>
        </p:nvSpPr>
        <p:spPr>
          <a:xfrm>
            <a:off x="594360" y="914400"/>
            <a:ext cx="6583680" cy="2880360"/>
          </a:xfrm>
          <a:prstGeom prst="roundRect">
            <a:avLst/>
          </a:prstGeom>
          <a:solidFill>
            <a:srgbClr val="241916"/>
          </a:solidFill>
          <a:ln w="15240">
            <a:solidFill>
              <a:srgbClr val="DEA5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914400" y="1207008"/>
            <a:ext cx="5989320" cy="914400"/>
          </a:xfrm>
          <a:prstGeom prst="rect">
            <a:avLst/>
          </a:prstGeom>
          <a:noFill/>
        </p:spPr>
        <p:txBody>
          <a:bodyPr wrap="none">
            <a:spAutoFit/>
          </a:bodyPr>
          <a:lstStyle/>
          <a:p>
            <a:pPr>
              <a:defRPr b="1" sz="3800">
                <a:solidFill>
                  <a:srgbClr val="FFF9E6"/>
                </a:solidFill>
                <a:latin typeface="Georgia"/>
              </a:defRPr>
            </a:pPr>
            <a:r>
              <a:t>Be Present at Our Table, Lord</a:t>
            </a:r>
          </a:p>
        </p:txBody>
      </p:sp>
      <p:sp>
        <p:nvSpPr>
          <p:cNvPr id="5" name="TextBox 4"/>
          <p:cNvSpPr txBox="1"/>
          <p:nvPr/>
        </p:nvSpPr>
        <p:spPr>
          <a:xfrm>
            <a:off x="960120" y="2157984"/>
            <a:ext cx="5806440" cy="548640"/>
          </a:xfrm>
          <a:prstGeom prst="rect">
            <a:avLst/>
          </a:prstGeom>
          <a:noFill/>
        </p:spPr>
        <p:txBody>
          <a:bodyPr wrap="square">
            <a:spAutoFit/>
          </a:bodyPr>
          <a:lstStyle/>
          <a:p>
            <a:pPr>
              <a:defRPr sz="1800" b="0">
                <a:solidFill>
                  <a:srgbClr val="F8EED5"/>
                </a:solidFill>
                <a:latin typeface="Aptos"/>
              </a:defRPr>
            </a:pPr>
            <a:r>
              <a:t>A hymn study for table grace, thanksgiving, fellowship, and Christian hope</a:t>
            </a:r>
          </a:p>
        </p:txBody>
      </p:sp>
      <p:sp>
        <p:nvSpPr>
          <p:cNvPr id="6" name="TextBox 5"/>
          <p:cNvSpPr txBox="1"/>
          <p:nvPr/>
        </p:nvSpPr>
        <p:spPr>
          <a:xfrm>
            <a:off x="960120" y="2816352"/>
            <a:ext cx="5806440" cy="365760"/>
          </a:xfrm>
          <a:prstGeom prst="rect">
            <a:avLst/>
          </a:prstGeom>
          <a:noFill/>
        </p:spPr>
        <p:txBody>
          <a:bodyPr wrap="square">
            <a:spAutoFit/>
          </a:bodyPr>
          <a:lstStyle/>
          <a:p>
            <a:pPr>
              <a:defRPr sz="1400" b="0">
                <a:solidFill>
                  <a:srgbClr val="F5C977"/>
                </a:solidFill>
                <a:latin typeface="Aptos"/>
              </a:defRPr>
            </a:pPr>
            <a:r>
              <a:t>John Cennick • 1741 • commonly sung to OLD HUNDREDTH • Psalm 145:15-16</a:t>
            </a:r>
          </a:p>
        </p:txBody>
      </p:sp>
      <p:sp>
        <p:nvSpPr>
          <p:cNvPr id="7" name="TextBox 6"/>
          <p:cNvSpPr txBox="1"/>
          <p:nvPr/>
        </p:nvSpPr>
        <p:spPr>
          <a:xfrm>
            <a:off x="347472" y="6537960"/>
            <a:ext cx="11475720" cy="164592"/>
          </a:xfrm>
          <a:prstGeom prst="rect">
            <a:avLst/>
          </a:prstGeom>
          <a:noFill/>
        </p:spPr>
        <p:txBody>
          <a:bodyPr wrap="none">
            <a:spAutoFit/>
          </a:bodyPr>
          <a:lstStyle/>
          <a:p>
            <a:pPr algn="ctr">
              <a:defRPr sz="750">
                <a:solidFill>
                  <a:srgbClr val="F8EED5"/>
                </a:solidFill>
                <a:latin typeface="Aptos"/>
              </a:defRPr>
            </a:pPr>
            <a:r>
              <a:t>Prepared for teaching and small group use - hymninfo.com</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tained_scene.jpg"/>
          <p:cNvPicPr>
            <a:picLocks noChangeAspect="1"/>
          </p:cNvPicPr>
          <p:nvPr/>
        </p:nvPicPr>
        <p:blipFill>
          <a:blip r:embed="rId2"/>
          <a:stretch>
            <a:fillRect/>
          </a:stretch>
        </p:blipFill>
        <p:spPr>
          <a:xfrm>
            <a:off x="0" y="0"/>
            <a:ext cx="12191999" cy="6858000"/>
          </a:xfrm>
          <a:prstGeom prst="rect">
            <a:avLst/>
          </a:prstGeom>
        </p:spPr>
      </p:pic>
      <p:sp>
        <p:nvSpPr>
          <p:cNvPr id="3" name="Rounded Rectangle 2"/>
          <p:cNvSpPr/>
          <p:nvPr/>
        </p:nvSpPr>
        <p:spPr>
          <a:xfrm>
            <a:off x="640080" y="694944"/>
            <a:ext cx="5532120" cy="5303520"/>
          </a:xfrm>
          <a:prstGeom prst="roundRect">
            <a:avLst/>
          </a:prstGeom>
          <a:solidFill>
            <a:srgbClr val="FFF9E6"/>
          </a:solidFill>
          <a:ln w="15240">
            <a:solidFill>
              <a:srgbClr val="DEA5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914400" y="960120"/>
            <a:ext cx="4709160" cy="548640"/>
          </a:xfrm>
          <a:prstGeom prst="rect">
            <a:avLst/>
          </a:prstGeom>
          <a:noFill/>
        </p:spPr>
        <p:txBody>
          <a:bodyPr wrap="none">
            <a:spAutoFit/>
          </a:bodyPr>
          <a:lstStyle/>
          <a:p>
            <a:pPr>
              <a:defRPr b="1" sz="2800">
                <a:solidFill>
                  <a:srgbClr val="5B1D23"/>
                </a:solidFill>
                <a:latin typeface="Georgia"/>
              </a:defRPr>
            </a:pPr>
            <a:r>
              <a:t>Movement 3: Worship Everywhere</a:t>
            </a:r>
          </a:p>
        </p:txBody>
      </p:sp>
      <p:sp>
        <p:nvSpPr>
          <p:cNvPr id="5" name="TextBox 4"/>
          <p:cNvSpPr txBox="1"/>
          <p:nvPr/>
        </p:nvSpPr>
        <p:spPr>
          <a:xfrm>
            <a:off x="914400" y="1719072"/>
            <a:ext cx="4754880" cy="3246120"/>
          </a:xfrm>
          <a:prstGeom prst="rect">
            <a:avLst/>
          </a:prstGeom>
          <a:noFill/>
        </p:spPr>
        <p:txBody>
          <a:bodyPr wrap="square" lIns="54864" rIns="54864" tIns="36576">
            <a:spAutoFit/>
          </a:bodyPr>
          <a:lstStyle/>
          <a:p>
            <a:pPr>
              <a:spcAft>
                <a:spcPts val="800"/>
              </a:spcAft>
              <a:defRPr sz="1500">
                <a:solidFill>
                  <a:srgbClr val="241916"/>
                </a:solidFill>
                <a:latin typeface="Aptos"/>
              </a:defRPr>
            </a:pPr>
            <a:r>
              <a:t>The prayer widens from one table to the praise of God in every place.</a:t>
            </a:r>
          </a:p>
          <a:p>
            <a:pPr>
              <a:spcAft>
                <a:spcPts val="800"/>
              </a:spcAft>
              <a:defRPr sz="1500">
                <a:solidFill>
                  <a:srgbClr val="241916"/>
                </a:solidFill>
                <a:latin typeface="Aptos"/>
              </a:defRPr>
            </a:pPr>
            <a:r>
              <a:t>Family devotion and congregational worship are not rivals; they train the same heart toward adoration.</a:t>
            </a:r>
          </a:p>
          <a:p>
            <a:pPr>
              <a:spcAft>
                <a:spcPts val="800"/>
              </a:spcAft>
              <a:defRPr sz="1500">
                <a:solidFill>
                  <a:srgbClr val="241916"/>
                </a:solidFill>
                <a:latin typeface="Aptos"/>
              </a:defRPr>
            </a:pPr>
            <a:r>
              <a:t>Teaching emphasis: the church’s worship should shape the way Christians eat, welcome, give thanks, and share.</a:t>
            </a:r>
          </a:p>
        </p:txBody>
      </p:sp>
      <p:sp>
        <p:nvSpPr>
          <p:cNvPr id="6" name="TextBox 5"/>
          <p:cNvSpPr txBox="1"/>
          <p:nvPr/>
        </p:nvSpPr>
        <p:spPr>
          <a:xfrm>
            <a:off x="914400" y="5138928"/>
            <a:ext cx="4389120" cy="292608"/>
          </a:xfrm>
          <a:prstGeom prst="rect">
            <a:avLst/>
          </a:prstGeom>
          <a:noFill/>
        </p:spPr>
        <p:txBody>
          <a:bodyPr wrap="square">
            <a:spAutoFit/>
          </a:bodyPr>
          <a:lstStyle/>
          <a:p>
            <a:pPr>
              <a:defRPr sz="1300" b="1">
                <a:solidFill>
                  <a:srgbClr val="5B1D23"/>
                </a:solidFill>
                <a:latin typeface="Aptos"/>
              </a:defRPr>
            </a:pPr>
            <a:r>
              <a:t>Scripture connection: Acts 2:46-47</a:t>
            </a:r>
          </a:p>
        </p:txBody>
      </p:sp>
      <p:sp>
        <p:nvSpPr>
          <p:cNvPr id="7" name="TextBox 6"/>
          <p:cNvSpPr txBox="1"/>
          <p:nvPr/>
        </p:nvSpPr>
        <p:spPr>
          <a:xfrm>
            <a:off x="347472" y="6537960"/>
            <a:ext cx="11475720" cy="164592"/>
          </a:xfrm>
          <a:prstGeom prst="rect">
            <a:avLst/>
          </a:prstGeom>
          <a:noFill/>
        </p:spPr>
        <p:txBody>
          <a:bodyPr wrap="none">
            <a:spAutoFit/>
          </a:bodyPr>
          <a:lstStyle/>
          <a:p>
            <a:pPr algn="ctr">
              <a:defRPr sz="750">
                <a:solidFill>
                  <a:srgbClr val="F8EED5"/>
                </a:solidFill>
                <a:latin typeface="Aptos"/>
              </a:defRPr>
            </a:pPr>
            <a:r>
              <a:t>Prepared for teaching and small group use - hymninfo.com</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feast_scene.jpg"/>
          <p:cNvPicPr>
            <a:picLocks noChangeAspect="1"/>
          </p:cNvPicPr>
          <p:nvPr/>
        </p:nvPicPr>
        <p:blipFill>
          <a:blip r:embed="rId2"/>
          <a:stretch>
            <a:fillRect/>
          </a:stretch>
        </p:blipFill>
        <p:spPr>
          <a:xfrm>
            <a:off x="0" y="0"/>
            <a:ext cx="12191999" cy="6858000"/>
          </a:xfrm>
          <a:prstGeom prst="rect">
            <a:avLst/>
          </a:prstGeom>
        </p:spPr>
      </p:pic>
      <p:sp>
        <p:nvSpPr>
          <p:cNvPr id="3" name="Rounded Rectangle 2"/>
          <p:cNvSpPr/>
          <p:nvPr/>
        </p:nvSpPr>
        <p:spPr>
          <a:xfrm>
            <a:off x="5943600" y="731520"/>
            <a:ext cx="5532120" cy="5257800"/>
          </a:xfrm>
          <a:prstGeom prst="roundRect">
            <a:avLst/>
          </a:prstGeom>
          <a:solidFill>
            <a:srgbClr val="FFF9E6"/>
          </a:solidFill>
          <a:ln w="15240">
            <a:solidFill>
              <a:srgbClr val="DEA5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263640" y="987552"/>
            <a:ext cx="4800600" cy="548640"/>
          </a:xfrm>
          <a:prstGeom prst="rect">
            <a:avLst/>
          </a:prstGeom>
          <a:noFill/>
        </p:spPr>
        <p:txBody>
          <a:bodyPr wrap="none">
            <a:spAutoFit/>
          </a:bodyPr>
          <a:lstStyle/>
          <a:p>
            <a:pPr>
              <a:defRPr b="1" sz="2800">
                <a:solidFill>
                  <a:srgbClr val="5B1D23"/>
                </a:solidFill>
                <a:latin typeface="Georgia"/>
              </a:defRPr>
            </a:pPr>
            <a:r>
              <a:t>Movement 4: The Final Feast</a:t>
            </a:r>
          </a:p>
        </p:txBody>
      </p:sp>
      <p:sp>
        <p:nvSpPr>
          <p:cNvPr id="5" name="TextBox 4"/>
          <p:cNvSpPr txBox="1"/>
          <p:nvPr/>
        </p:nvSpPr>
        <p:spPr>
          <a:xfrm>
            <a:off x="6263640" y="1737360"/>
            <a:ext cx="4800600" cy="3246120"/>
          </a:xfrm>
          <a:prstGeom prst="rect">
            <a:avLst/>
          </a:prstGeom>
          <a:noFill/>
        </p:spPr>
        <p:txBody>
          <a:bodyPr wrap="square" lIns="54864" rIns="54864" tIns="36576">
            <a:spAutoFit/>
          </a:bodyPr>
          <a:lstStyle/>
          <a:p>
            <a:pPr>
              <a:spcAft>
                <a:spcPts val="800"/>
              </a:spcAft>
              <a:defRPr sz="1500">
                <a:solidFill>
                  <a:srgbClr val="241916"/>
                </a:solidFill>
                <a:latin typeface="Aptos"/>
              </a:defRPr>
            </a:pPr>
            <a:r>
              <a:t>The prayer lifts the meal beyond the present moment toward the joy of life with Christ.</a:t>
            </a:r>
          </a:p>
          <a:p>
            <a:pPr>
              <a:spcAft>
                <a:spcPts val="800"/>
              </a:spcAft>
              <a:defRPr sz="1500">
                <a:solidFill>
                  <a:srgbClr val="241916"/>
                </a:solidFill>
                <a:latin typeface="Aptos"/>
              </a:defRPr>
            </a:pPr>
            <a:r>
              <a:t>Earthly fellowship becomes a small signpost toward the promised banquet of God’s kingdom.</a:t>
            </a:r>
          </a:p>
          <a:p>
            <a:pPr>
              <a:spcAft>
                <a:spcPts val="800"/>
              </a:spcAft>
              <a:defRPr sz="1500">
                <a:solidFill>
                  <a:srgbClr val="241916"/>
                </a:solidFill>
                <a:latin typeface="Aptos"/>
              </a:defRPr>
            </a:pPr>
            <a:r>
              <a:t>Teaching emphasis: Christian gratitude has a future tense. We receive today’s bread while waiting for the Lamb’s supper.</a:t>
            </a:r>
          </a:p>
        </p:txBody>
      </p:sp>
      <p:sp>
        <p:nvSpPr>
          <p:cNvPr id="6" name="TextBox 5"/>
          <p:cNvSpPr txBox="1"/>
          <p:nvPr/>
        </p:nvSpPr>
        <p:spPr>
          <a:xfrm>
            <a:off x="6263640" y="5166360"/>
            <a:ext cx="4480560" cy="292608"/>
          </a:xfrm>
          <a:prstGeom prst="rect">
            <a:avLst/>
          </a:prstGeom>
          <a:noFill/>
        </p:spPr>
        <p:txBody>
          <a:bodyPr wrap="square">
            <a:spAutoFit/>
          </a:bodyPr>
          <a:lstStyle/>
          <a:p>
            <a:pPr>
              <a:defRPr sz="1300" b="1">
                <a:solidFill>
                  <a:srgbClr val="5B1D23"/>
                </a:solidFill>
                <a:latin typeface="Aptos"/>
              </a:defRPr>
            </a:pPr>
            <a:r>
              <a:t>Scripture connection: Revelation 19:9</a:t>
            </a:r>
          </a:p>
        </p:txBody>
      </p:sp>
      <p:sp>
        <p:nvSpPr>
          <p:cNvPr id="7" name="TextBox 6"/>
          <p:cNvSpPr txBox="1"/>
          <p:nvPr/>
        </p:nvSpPr>
        <p:spPr>
          <a:xfrm>
            <a:off x="347472" y="6537960"/>
            <a:ext cx="11475720" cy="164592"/>
          </a:xfrm>
          <a:prstGeom prst="rect">
            <a:avLst/>
          </a:prstGeom>
          <a:noFill/>
        </p:spPr>
        <p:txBody>
          <a:bodyPr wrap="none">
            <a:spAutoFit/>
          </a:bodyPr>
          <a:lstStyle/>
          <a:p>
            <a:pPr algn="ctr">
              <a:defRPr sz="750">
                <a:solidFill>
                  <a:srgbClr val="F8EED5"/>
                </a:solidFill>
                <a:latin typeface="Aptos"/>
              </a:defRPr>
            </a:pPr>
            <a:r>
              <a:t>Prepared for teaching and small group use - hymninfo.com</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tained_scene.jpg"/>
          <p:cNvPicPr>
            <a:picLocks noChangeAspect="1"/>
          </p:cNvPicPr>
          <p:nvPr/>
        </p:nvPicPr>
        <p:blipFill>
          <a:blip r:embed="rId2"/>
          <a:stretch>
            <a:fillRect/>
          </a:stretch>
        </p:blipFill>
        <p:spPr>
          <a:xfrm>
            <a:off x="0" y="0"/>
            <a:ext cx="12191999" cy="6858000"/>
          </a:xfrm>
          <a:prstGeom prst="rect">
            <a:avLst/>
          </a:prstGeom>
        </p:spPr>
      </p:pic>
      <p:sp>
        <p:nvSpPr>
          <p:cNvPr id="3" name="Rounded Rectangle 2"/>
          <p:cNvSpPr/>
          <p:nvPr/>
        </p:nvSpPr>
        <p:spPr>
          <a:xfrm>
            <a:off x="640080" y="1965960"/>
            <a:ext cx="6492240" cy="1828800"/>
          </a:xfrm>
          <a:prstGeom prst="roundRect">
            <a:avLst/>
          </a:prstGeom>
          <a:solidFill>
            <a:srgbClr val="241916"/>
          </a:solidFill>
          <a:ln w="15240">
            <a:solidFill>
              <a:srgbClr val="DEA5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914400" y="2240280"/>
            <a:ext cx="5943600" cy="640080"/>
          </a:xfrm>
          <a:prstGeom prst="rect">
            <a:avLst/>
          </a:prstGeom>
          <a:noFill/>
        </p:spPr>
        <p:txBody>
          <a:bodyPr wrap="none">
            <a:spAutoFit/>
          </a:bodyPr>
          <a:lstStyle/>
          <a:p>
            <a:pPr>
              <a:defRPr b="1" sz="3400">
                <a:solidFill>
                  <a:srgbClr val="FFF9E6"/>
                </a:solidFill>
                <a:latin typeface="Georgia"/>
              </a:defRPr>
            </a:pPr>
            <a:r>
              <a:t>Theology in a Table Grace</a:t>
            </a:r>
          </a:p>
        </p:txBody>
      </p:sp>
      <p:sp>
        <p:nvSpPr>
          <p:cNvPr id="5" name="TextBox 4"/>
          <p:cNvSpPr txBox="1"/>
          <p:nvPr/>
        </p:nvSpPr>
        <p:spPr>
          <a:xfrm>
            <a:off x="960120" y="2971800"/>
            <a:ext cx="5669280" cy="411480"/>
          </a:xfrm>
          <a:prstGeom prst="rect">
            <a:avLst/>
          </a:prstGeom>
          <a:noFill/>
        </p:spPr>
        <p:txBody>
          <a:bodyPr wrap="square">
            <a:spAutoFit/>
          </a:bodyPr>
          <a:lstStyle/>
          <a:p>
            <a:pPr>
              <a:defRPr sz="1700" b="0">
                <a:solidFill>
                  <a:srgbClr val="F8EED5"/>
                </a:solidFill>
                <a:latin typeface="Aptos"/>
              </a:defRPr>
            </a:pPr>
            <a:r>
              <a:t>Presence, provision, fellowship, and hope</a:t>
            </a:r>
          </a:p>
        </p:txBody>
      </p:sp>
      <p:sp>
        <p:nvSpPr>
          <p:cNvPr id="6" name="TextBox 5"/>
          <p:cNvSpPr txBox="1"/>
          <p:nvPr/>
        </p:nvSpPr>
        <p:spPr>
          <a:xfrm>
            <a:off x="347472" y="6537960"/>
            <a:ext cx="11475720" cy="164592"/>
          </a:xfrm>
          <a:prstGeom prst="rect">
            <a:avLst/>
          </a:prstGeom>
          <a:noFill/>
        </p:spPr>
        <p:txBody>
          <a:bodyPr wrap="none">
            <a:spAutoFit/>
          </a:bodyPr>
          <a:lstStyle/>
          <a:p>
            <a:pPr algn="ctr">
              <a:defRPr sz="750">
                <a:solidFill>
                  <a:srgbClr val="F8EED5"/>
                </a:solidFill>
                <a:latin typeface="Aptos"/>
              </a:defRPr>
            </a:pPr>
            <a:r>
              <a:t>Prepared for teaching and small group use - hymninfo.com</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parchment_scene.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594360" y="411480"/>
            <a:ext cx="5303520" cy="502920"/>
          </a:xfrm>
          <a:prstGeom prst="rect">
            <a:avLst/>
          </a:prstGeom>
          <a:noFill/>
        </p:spPr>
        <p:txBody>
          <a:bodyPr wrap="none">
            <a:spAutoFit/>
          </a:bodyPr>
          <a:lstStyle/>
          <a:p>
            <a:pPr>
              <a:defRPr b="1" sz="3100">
                <a:solidFill>
                  <a:srgbClr val="241916"/>
                </a:solidFill>
                <a:latin typeface="Georgia"/>
              </a:defRPr>
            </a:pPr>
            <a:r>
              <a:t>Theological Themes</a:t>
            </a:r>
          </a:p>
        </p:txBody>
      </p:sp>
      <p:sp>
        <p:nvSpPr>
          <p:cNvPr id="4" name="Rounded Rectangle 3"/>
          <p:cNvSpPr/>
          <p:nvPr/>
        </p:nvSpPr>
        <p:spPr>
          <a:xfrm>
            <a:off x="685800" y="1280160"/>
            <a:ext cx="3337560" cy="1353312"/>
          </a:xfrm>
          <a:prstGeom prst="roundRect">
            <a:avLst/>
          </a:prstGeom>
          <a:solidFill>
            <a:srgbClr val="FFF9E6"/>
          </a:solidFill>
          <a:ln w="15240">
            <a:solidFill>
              <a:srgbClr val="DEA5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rapezoid 4"/>
          <p:cNvSpPr/>
          <p:nvPr/>
        </p:nvSpPr>
        <p:spPr>
          <a:xfrm>
            <a:off x="886968" y="1508760"/>
            <a:ext cx="411480" cy="226314"/>
          </a:xfrm>
          <a:prstGeom prst="trapezoid">
            <a:avLst/>
          </a:prstGeom>
          <a:solidFill>
            <a:srgbClr val="5B1D23"/>
          </a:solidFill>
          <a:ln w="12700">
            <a:solidFill>
              <a:srgbClr val="DEA5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1059789" y="1722729"/>
            <a:ext cx="65836" cy="144018"/>
          </a:xfrm>
          <a:prstGeom prst="rect">
            <a:avLst/>
          </a:prstGeom>
          <a:solidFill>
            <a:srgbClr val="5B1D2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1463040" y="1481328"/>
            <a:ext cx="2240280" cy="274320"/>
          </a:xfrm>
          <a:prstGeom prst="rect">
            <a:avLst/>
          </a:prstGeom>
          <a:noFill/>
        </p:spPr>
        <p:txBody>
          <a:bodyPr wrap="square">
            <a:spAutoFit/>
          </a:bodyPr>
          <a:lstStyle/>
          <a:p>
            <a:pPr>
              <a:defRPr sz="1600" b="1">
                <a:solidFill>
                  <a:srgbClr val="5B1D23"/>
                </a:solidFill>
                <a:latin typeface="Aptos"/>
              </a:defRPr>
            </a:pPr>
            <a:r>
              <a:t>Presence</a:t>
            </a:r>
          </a:p>
        </p:txBody>
      </p:sp>
      <p:sp>
        <p:nvSpPr>
          <p:cNvPr id="8" name="TextBox 7"/>
          <p:cNvSpPr txBox="1"/>
          <p:nvPr/>
        </p:nvSpPr>
        <p:spPr>
          <a:xfrm>
            <a:off x="1463040" y="1847088"/>
            <a:ext cx="2240280" cy="457200"/>
          </a:xfrm>
          <a:prstGeom prst="rect">
            <a:avLst/>
          </a:prstGeom>
          <a:noFill/>
        </p:spPr>
        <p:txBody>
          <a:bodyPr wrap="square">
            <a:spAutoFit/>
          </a:bodyPr>
          <a:lstStyle/>
          <a:p>
            <a:pPr>
              <a:defRPr sz="1220" b="0">
                <a:solidFill>
                  <a:srgbClr val="241916"/>
                </a:solidFill>
                <a:latin typeface="Aptos"/>
              </a:defRPr>
            </a:pPr>
            <a:r>
              <a:t>Christ is welcomed into ordinary life.</a:t>
            </a:r>
          </a:p>
        </p:txBody>
      </p:sp>
      <p:sp>
        <p:nvSpPr>
          <p:cNvPr id="9" name="Rounded Rectangle 8"/>
          <p:cNvSpPr/>
          <p:nvPr/>
        </p:nvSpPr>
        <p:spPr>
          <a:xfrm>
            <a:off x="4480560" y="1280160"/>
            <a:ext cx="3337560" cy="1353312"/>
          </a:xfrm>
          <a:prstGeom prst="roundRect">
            <a:avLst/>
          </a:prstGeom>
          <a:solidFill>
            <a:srgbClr val="FFF9E6"/>
          </a:solidFill>
          <a:ln w="15240">
            <a:solidFill>
              <a:srgbClr val="DEA5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Arc 9"/>
          <p:cNvSpPr/>
          <p:nvPr/>
        </p:nvSpPr>
        <p:spPr>
          <a:xfrm>
            <a:off x="4663440" y="1581912"/>
            <a:ext cx="457200" cy="265176"/>
          </a:xfrm>
          <a:prstGeom prst="arc">
            <a:avLst/>
          </a:prstGeom>
          <a:solidFill>
            <a:srgbClr val="F5C977"/>
          </a:solidFill>
          <a:ln w="16510">
            <a:solidFill>
              <a:srgbClr val="5B392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5257800" y="1481328"/>
            <a:ext cx="2240280" cy="274320"/>
          </a:xfrm>
          <a:prstGeom prst="rect">
            <a:avLst/>
          </a:prstGeom>
          <a:noFill/>
        </p:spPr>
        <p:txBody>
          <a:bodyPr wrap="square">
            <a:spAutoFit/>
          </a:bodyPr>
          <a:lstStyle/>
          <a:p>
            <a:pPr>
              <a:defRPr sz="1600" b="1">
                <a:solidFill>
                  <a:srgbClr val="5B1D23"/>
                </a:solidFill>
                <a:latin typeface="Aptos"/>
              </a:defRPr>
            </a:pPr>
            <a:r>
              <a:t>Provision</a:t>
            </a:r>
          </a:p>
        </p:txBody>
      </p:sp>
      <p:sp>
        <p:nvSpPr>
          <p:cNvPr id="12" name="TextBox 11"/>
          <p:cNvSpPr txBox="1"/>
          <p:nvPr/>
        </p:nvSpPr>
        <p:spPr>
          <a:xfrm>
            <a:off x="5257800" y="1847088"/>
            <a:ext cx="2240280" cy="457200"/>
          </a:xfrm>
          <a:prstGeom prst="rect">
            <a:avLst/>
          </a:prstGeom>
          <a:noFill/>
        </p:spPr>
        <p:txBody>
          <a:bodyPr wrap="square">
            <a:spAutoFit/>
          </a:bodyPr>
          <a:lstStyle/>
          <a:p>
            <a:pPr>
              <a:defRPr sz="1220" b="0">
                <a:solidFill>
                  <a:srgbClr val="241916"/>
                </a:solidFill>
                <a:latin typeface="Aptos"/>
              </a:defRPr>
            </a:pPr>
            <a:r>
              <a:t>Daily bread comes from the Father’s hand.</a:t>
            </a:r>
          </a:p>
        </p:txBody>
      </p:sp>
      <p:sp>
        <p:nvSpPr>
          <p:cNvPr id="13" name="Rounded Rectangle 12"/>
          <p:cNvSpPr/>
          <p:nvPr/>
        </p:nvSpPr>
        <p:spPr>
          <a:xfrm>
            <a:off x="8275320" y="1280160"/>
            <a:ext cx="3337560" cy="1353312"/>
          </a:xfrm>
          <a:prstGeom prst="roundRect">
            <a:avLst/>
          </a:prstGeom>
          <a:solidFill>
            <a:srgbClr val="FFF9E6"/>
          </a:solidFill>
          <a:ln w="15240">
            <a:solidFill>
              <a:srgbClr val="DEA5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Arc 13"/>
          <p:cNvSpPr/>
          <p:nvPr/>
        </p:nvSpPr>
        <p:spPr>
          <a:xfrm>
            <a:off x="8458200" y="1581912"/>
            <a:ext cx="457200" cy="265176"/>
          </a:xfrm>
          <a:prstGeom prst="arc">
            <a:avLst/>
          </a:prstGeom>
          <a:solidFill>
            <a:srgbClr val="F5C977"/>
          </a:solidFill>
          <a:ln w="16510">
            <a:solidFill>
              <a:srgbClr val="5B392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9052560" y="1481328"/>
            <a:ext cx="2240280" cy="274320"/>
          </a:xfrm>
          <a:prstGeom prst="rect">
            <a:avLst/>
          </a:prstGeom>
          <a:noFill/>
        </p:spPr>
        <p:txBody>
          <a:bodyPr wrap="square">
            <a:spAutoFit/>
          </a:bodyPr>
          <a:lstStyle/>
          <a:p>
            <a:pPr>
              <a:defRPr sz="1600" b="1">
                <a:solidFill>
                  <a:srgbClr val="5B1D23"/>
                </a:solidFill>
                <a:latin typeface="Aptos"/>
              </a:defRPr>
            </a:pPr>
            <a:r>
              <a:t>Thanksgiving</a:t>
            </a:r>
          </a:p>
        </p:txBody>
      </p:sp>
      <p:sp>
        <p:nvSpPr>
          <p:cNvPr id="16" name="TextBox 15"/>
          <p:cNvSpPr txBox="1"/>
          <p:nvPr/>
        </p:nvSpPr>
        <p:spPr>
          <a:xfrm>
            <a:off x="9052560" y="1847088"/>
            <a:ext cx="2240280" cy="457200"/>
          </a:xfrm>
          <a:prstGeom prst="rect">
            <a:avLst/>
          </a:prstGeom>
          <a:noFill/>
        </p:spPr>
        <p:txBody>
          <a:bodyPr wrap="square">
            <a:spAutoFit/>
          </a:bodyPr>
          <a:lstStyle/>
          <a:p>
            <a:pPr>
              <a:defRPr sz="1220" b="0">
                <a:solidFill>
                  <a:srgbClr val="241916"/>
                </a:solidFill>
                <a:latin typeface="Aptos"/>
              </a:defRPr>
            </a:pPr>
            <a:r>
              <a:t>Prayer forms grateful hearts.</a:t>
            </a:r>
          </a:p>
        </p:txBody>
      </p:sp>
      <p:sp>
        <p:nvSpPr>
          <p:cNvPr id="17" name="Rounded Rectangle 16"/>
          <p:cNvSpPr/>
          <p:nvPr/>
        </p:nvSpPr>
        <p:spPr>
          <a:xfrm>
            <a:off x="685800" y="3154679"/>
            <a:ext cx="3337560" cy="1353312"/>
          </a:xfrm>
          <a:prstGeom prst="roundRect">
            <a:avLst/>
          </a:prstGeom>
          <a:solidFill>
            <a:srgbClr val="FFF9E6"/>
          </a:solidFill>
          <a:ln w="15240">
            <a:solidFill>
              <a:srgbClr val="DEA5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Arc 17"/>
          <p:cNvSpPr/>
          <p:nvPr/>
        </p:nvSpPr>
        <p:spPr>
          <a:xfrm>
            <a:off x="868680" y="3456432"/>
            <a:ext cx="457200" cy="265176"/>
          </a:xfrm>
          <a:prstGeom prst="arc">
            <a:avLst/>
          </a:prstGeom>
          <a:solidFill>
            <a:srgbClr val="F5C977"/>
          </a:solidFill>
          <a:ln w="16510">
            <a:solidFill>
              <a:srgbClr val="5B392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1463040" y="3355848"/>
            <a:ext cx="2240280" cy="274320"/>
          </a:xfrm>
          <a:prstGeom prst="rect">
            <a:avLst/>
          </a:prstGeom>
          <a:noFill/>
        </p:spPr>
        <p:txBody>
          <a:bodyPr wrap="square">
            <a:spAutoFit/>
          </a:bodyPr>
          <a:lstStyle/>
          <a:p>
            <a:pPr>
              <a:defRPr sz="1600" b="1">
                <a:solidFill>
                  <a:srgbClr val="5B1D23"/>
                </a:solidFill>
                <a:latin typeface="Aptos"/>
              </a:defRPr>
            </a:pPr>
            <a:r>
              <a:t>Hospitality</a:t>
            </a:r>
          </a:p>
        </p:txBody>
      </p:sp>
      <p:sp>
        <p:nvSpPr>
          <p:cNvPr id="20" name="TextBox 19"/>
          <p:cNvSpPr txBox="1"/>
          <p:nvPr/>
        </p:nvSpPr>
        <p:spPr>
          <a:xfrm>
            <a:off x="1463040" y="3721607"/>
            <a:ext cx="2240280" cy="457200"/>
          </a:xfrm>
          <a:prstGeom prst="rect">
            <a:avLst/>
          </a:prstGeom>
          <a:noFill/>
        </p:spPr>
        <p:txBody>
          <a:bodyPr wrap="square">
            <a:spAutoFit/>
          </a:bodyPr>
          <a:lstStyle/>
          <a:p>
            <a:pPr>
              <a:defRPr sz="1220" b="0">
                <a:solidFill>
                  <a:srgbClr val="241916"/>
                </a:solidFill>
                <a:latin typeface="Aptos"/>
              </a:defRPr>
            </a:pPr>
            <a:r>
              <a:t>Shared food becomes a setting for love.</a:t>
            </a:r>
          </a:p>
        </p:txBody>
      </p:sp>
      <p:sp>
        <p:nvSpPr>
          <p:cNvPr id="21" name="Rounded Rectangle 20"/>
          <p:cNvSpPr/>
          <p:nvPr/>
        </p:nvSpPr>
        <p:spPr>
          <a:xfrm>
            <a:off x="4480560" y="3154679"/>
            <a:ext cx="3337560" cy="1353312"/>
          </a:xfrm>
          <a:prstGeom prst="roundRect">
            <a:avLst/>
          </a:prstGeom>
          <a:solidFill>
            <a:srgbClr val="FFF9E6"/>
          </a:solidFill>
          <a:ln w="15240">
            <a:solidFill>
              <a:srgbClr val="DEA5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rapezoid 21"/>
          <p:cNvSpPr/>
          <p:nvPr/>
        </p:nvSpPr>
        <p:spPr>
          <a:xfrm>
            <a:off x="4681728" y="3383279"/>
            <a:ext cx="411480" cy="226314"/>
          </a:xfrm>
          <a:prstGeom prst="trapezoid">
            <a:avLst/>
          </a:prstGeom>
          <a:solidFill>
            <a:srgbClr val="5B1D23"/>
          </a:solidFill>
          <a:ln w="12700">
            <a:solidFill>
              <a:srgbClr val="DEA5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Rectangle 22"/>
          <p:cNvSpPr/>
          <p:nvPr/>
        </p:nvSpPr>
        <p:spPr>
          <a:xfrm>
            <a:off x="4854549" y="3597249"/>
            <a:ext cx="65836" cy="144018"/>
          </a:xfrm>
          <a:prstGeom prst="rect">
            <a:avLst/>
          </a:prstGeom>
          <a:solidFill>
            <a:srgbClr val="5B1D2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5257800" y="3355848"/>
            <a:ext cx="2240280" cy="274320"/>
          </a:xfrm>
          <a:prstGeom prst="rect">
            <a:avLst/>
          </a:prstGeom>
          <a:noFill/>
        </p:spPr>
        <p:txBody>
          <a:bodyPr wrap="square">
            <a:spAutoFit/>
          </a:bodyPr>
          <a:lstStyle/>
          <a:p>
            <a:pPr>
              <a:defRPr sz="1600" b="1">
                <a:solidFill>
                  <a:srgbClr val="5B1D23"/>
                </a:solidFill>
                <a:latin typeface="Aptos"/>
              </a:defRPr>
            </a:pPr>
            <a:r>
              <a:t>Fellowship</a:t>
            </a:r>
          </a:p>
        </p:txBody>
      </p:sp>
      <p:sp>
        <p:nvSpPr>
          <p:cNvPr id="25" name="TextBox 24"/>
          <p:cNvSpPr txBox="1"/>
          <p:nvPr/>
        </p:nvSpPr>
        <p:spPr>
          <a:xfrm>
            <a:off x="5257800" y="3721607"/>
            <a:ext cx="2240280" cy="457200"/>
          </a:xfrm>
          <a:prstGeom prst="rect">
            <a:avLst/>
          </a:prstGeom>
          <a:noFill/>
        </p:spPr>
        <p:txBody>
          <a:bodyPr wrap="square">
            <a:spAutoFit/>
          </a:bodyPr>
          <a:lstStyle/>
          <a:p>
            <a:pPr>
              <a:defRPr sz="1220" b="0">
                <a:solidFill>
                  <a:srgbClr val="241916"/>
                </a:solidFill>
                <a:latin typeface="Aptos"/>
              </a:defRPr>
            </a:pPr>
            <a:r>
              <a:t>The table can strengthen the life of the church.</a:t>
            </a:r>
          </a:p>
        </p:txBody>
      </p:sp>
      <p:sp>
        <p:nvSpPr>
          <p:cNvPr id="26" name="Rounded Rectangle 25"/>
          <p:cNvSpPr/>
          <p:nvPr/>
        </p:nvSpPr>
        <p:spPr>
          <a:xfrm>
            <a:off x="8275320" y="3154679"/>
            <a:ext cx="3337560" cy="1353312"/>
          </a:xfrm>
          <a:prstGeom prst="roundRect">
            <a:avLst/>
          </a:prstGeom>
          <a:solidFill>
            <a:srgbClr val="FFF9E6"/>
          </a:solidFill>
          <a:ln w="15240">
            <a:solidFill>
              <a:srgbClr val="DEA5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Arc 26"/>
          <p:cNvSpPr/>
          <p:nvPr/>
        </p:nvSpPr>
        <p:spPr>
          <a:xfrm>
            <a:off x="8458200" y="3456432"/>
            <a:ext cx="457200" cy="265176"/>
          </a:xfrm>
          <a:prstGeom prst="arc">
            <a:avLst/>
          </a:prstGeom>
          <a:solidFill>
            <a:srgbClr val="F5C977"/>
          </a:solidFill>
          <a:ln w="16510">
            <a:solidFill>
              <a:srgbClr val="5B392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9052560" y="3355848"/>
            <a:ext cx="2240280" cy="274320"/>
          </a:xfrm>
          <a:prstGeom prst="rect">
            <a:avLst/>
          </a:prstGeom>
          <a:noFill/>
        </p:spPr>
        <p:txBody>
          <a:bodyPr wrap="square">
            <a:spAutoFit/>
          </a:bodyPr>
          <a:lstStyle/>
          <a:p>
            <a:pPr>
              <a:defRPr sz="1600" b="1">
                <a:solidFill>
                  <a:srgbClr val="5B1D23"/>
                </a:solidFill>
                <a:latin typeface="Aptos"/>
              </a:defRPr>
            </a:pPr>
            <a:r>
              <a:t>Hope</a:t>
            </a:r>
          </a:p>
        </p:txBody>
      </p:sp>
      <p:sp>
        <p:nvSpPr>
          <p:cNvPr id="29" name="TextBox 28"/>
          <p:cNvSpPr txBox="1"/>
          <p:nvPr/>
        </p:nvSpPr>
        <p:spPr>
          <a:xfrm>
            <a:off x="9052560" y="3721607"/>
            <a:ext cx="2240280" cy="457200"/>
          </a:xfrm>
          <a:prstGeom prst="rect">
            <a:avLst/>
          </a:prstGeom>
          <a:noFill/>
        </p:spPr>
        <p:txBody>
          <a:bodyPr wrap="square">
            <a:spAutoFit/>
          </a:bodyPr>
          <a:lstStyle/>
          <a:p>
            <a:pPr>
              <a:defRPr sz="1220" b="0">
                <a:solidFill>
                  <a:srgbClr val="241916"/>
                </a:solidFill>
                <a:latin typeface="Aptos"/>
              </a:defRPr>
            </a:pPr>
            <a:r>
              <a:t>Present meals point to the kingdom feast.</a:t>
            </a:r>
          </a:p>
        </p:txBody>
      </p:sp>
      <p:sp>
        <p:nvSpPr>
          <p:cNvPr id="30" name="TextBox 29"/>
          <p:cNvSpPr txBox="1"/>
          <p:nvPr/>
        </p:nvSpPr>
        <p:spPr>
          <a:xfrm>
            <a:off x="347472" y="6537960"/>
            <a:ext cx="11475720" cy="164592"/>
          </a:xfrm>
          <a:prstGeom prst="rect">
            <a:avLst/>
          </a:prstGeom>
          <a:noFill/>
        </p:spPr>
        <p:txBody>
          <a:bodyPr wrap="none">
            <a:spAutoFit/>
          </a:bodyPr>
          <a:lstStyle/>
          <a:p>
            <a:pPr algn="ctr">
              <a:defRPr sz="750">
                <a:solidFill>
                  <a:srgbClr val="55412D"/>
                </a:solidFill>
                <a:latin typeface="Aptos"/>
              </a:defRPr>
            </a:pPr>
            <a:r>
              <a:t>Prepared for teaching and small group use - hymninfo.com</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music_scene.jpg"/>
          <p:cNvPicPr>
            <a:picLocks noChangeAspect="1"/>
          </p:cNvPicPr>
          <p:nvPr/>
        </p:nvPicPr>
        <p:blipFill>
          <a:blip r:embed="rId2"/>
          <a:stretch>
            <a:fillRect/>
          </a:stretch>
        </p:blipFill>
        <p:spPr>
          <a:xfrm>
            <a:off x="0" y="0"/>
            <a:ext cx="12191999" cy="6858000"/>
          </a:xfrm>
          <a:prstGeom prst="rect">
            <a:avLst/>
          </a:prstGeom>
        </p:spPr>
      </p:pic>
      <p:sp>
        <p:nvSpPr>
          <p:cNvPr id="3" name="Rounded Rectangle 2"/>
          <p:cNvSpPr/>
          <p:nvPr/>
        </p:nvSpPr>
        <p:spPr>
          <a:xfrm>
            <a:off x="621792" y="621792"/>
            <a:ext cx="10972800" cy="5394960"/>
          </a:xfrm>
          <a:prstGeom prst="roundRect">
            <a:avLst/>
          </a:prstGeom>
          <a:solidFill>
            <a:srgbClr val="FFF9E6"/>
          </a:solidFill>
          <a:ln w="15240">
            <a:solidFill>
              <a:srgbClr val="DEA5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914400" y="896112"/>
            <a:ext cx="7040880" cy="502920"/>
          </a:xfrm>
          <a:prstGeom prst="rect">
            <a:avLst/>
          </a:prstGeom>
          <a:noFill/>
        </p:spPr>
        <p:txBody>
          <a:bodyPr wrap="none">
            <a:spAutoFit/>
          </a:bodyPr>
          <a:lstStyle/>
          <a:p>
            <a:pPr>
              <a:defRPr b="1" sz="2900">
                <a:solidFill>
                  <a:srgbClr val="5B1D23"/>
                </a:solidFill>
                <a:latin typeface="Georgia"/>
              </a:defRPr>
            </a:pPr>
            <a:r>
              <a:t>Literary and Musical Observations</a:t>
            </a:r>
          </a:p>
        </p:txBody>
      </p:sp>
      <p:sp>
        <p:nvSpPr>
          <p:cNvPr id="5" name="TextBox 4"/>
          <p:cNvSpPr txBox="1"/>
          <p:nvPr/>
        </p:nvSpPr>
        <p:spPr>
          <a:xfrm>
            <a:off x="914400" y="1600200"/>
            <a:ext cx="5852160" cy="3337560"/>
          </a:xfrm>
          <a:prstGeom prst="rect">
            <a:avLst/>
          </a:prstGeom>
          <a:noFill/>
        </p:spPr>
        <p:txBody>
          <a:bodyPr wrap="square" lIns="54864" rIns="54864" tIns="36576">
            <a:spAutoFit/>
          </a:bodyPr>
          <a:lstStyle/>
          <a:p>
            <a:pPr>
              <a:spcAft>
                <a:spcPts val="800"/>
              </a:spcAft>
              <a:defRPr sz="1500">
                <a:solidFill>
                  <a:srgbClr val="241916"/>
                </a:solidFill>
                <a:latin typeface="Aptos"/>
              </a:defRPr>
            </a:pPr>
            <a:r>
              <a:t>The text is brief, direct, and prayer-shaped; it is meant to be used, not merely admired.</a:t>
            </a:r>
          </a:p>
          <a:p>
            <a:pPr>
              <a:spcAft>
                <a:spcPts val="800"/>
              </a:spcAft>
              <a:defRPr sz="1500">
                <a:solidFill>
                  <a:srgbClr val="241916"/>
                </a:solidFill>
                <a:latin typeface="Aptos"/>
              </a:defRPr>
            </a:pPr>
            <a:r>
              <a:t>Its Long Meter pattern allows it to be sung to familiar tunes, especially OLD HUNDREDTH.</a:t>
            </a:r>
          </a:p>
          <a:p>
            <a:pPr>
              <a:spcAft>
                <a:spcPts val="800"/>
              </a:spcAft>
              <a:defRPr sz="1500">
                <a:solidFill>
                  <a:srgbClr val="241916"/>
                </a:solidFill>
                <a:latin typeface="Aptos"/>
              </a:defRPr>
            </a:pPr>
            <a:r>
              <a:t>The tune’s balanced phrases give the prayer a steady dignity suitable for a household table or a church meal.</a:t>
            </a:r>
          </a:p>
          <a:p>
            <a:pPr>
              <a:spcAft>
                <a:spcPts val="800"/>
              </a:spcAft>
              <a:defRPr sz="1500">
                <a:solidFill>
                  <a:srgbClr val="241916"/>
                </a:solidFill>
                <a:latin typeface="Aptos"/>
              </a:defRPr>
            </a:pPr>
            <a:r>
              <a:t>Sing it unhurriedly. The goal is not speed, but genuine thanksgiving.</a:t>
            </a:r>
          </a:p>
        </p:txBody>
      </p:sp>
      <p:sp>
        <p:nvSpPr>
          <p:cNvPr id="6" name="Rounded Rectangle 5"/>
          <p:cNvSpPr/>
          <p:nvPr/>
        </p:nvSpPr>
        <p:spPr>
          <a:xfrm>
            <a:off x="7406640" y="1691640"/>
            <a:ext cx="3246120" cy="2240280"/>
          </a:xfrm>
          <a:prstGeom prst="roundRect">
            <a:avLst/>
          </a:prstGeom>
          <a:solidFill>
            <a:srgbClr val="F8EED5"/>
          </a:solidFill>
          <a:ln w="15240">
            <a:solidFill>
              <a:srgbClr val="DEA5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7726679" y="1993392"/>
            <a:ext cx="2560320" cy="274320"/>
          </a:xfrm>
          <a:prstGeom prst="rect">
            <a:avLst/>
          </a:prstGeom>
          <a:noFill/>
        </p:spPr>
        <p:txBody>
          <a:bodyPr wrap="square">
            <a:spAutoFit/>
          </a:bodyPr>
          <a:lstStyle/>
          <a:p>
            <a:pPr>
              <a:defRPr sz="1700" b="1">
                <a:solidFill>
                  <a:srgbClr val="5B1D23"/>
                </a:solidFill>
                <a:latin typeface="Aptos"/>
              </a:defRPr>
            </a:pPr>
            <a:r>
              <a:t>Choir director note</a:t>
            </a:r>
          </a:p>
        </p:txBody>
      </p:sp>
      <p:sp>
        <p:nvSpPr>
          <p:cNvPr id="8" name="TextBox 7"/>
          <p:cNvSpPr txBox="1"/>
          <p:nvPr/>
        </p:nvSpPr>
        <p:spPr>
          <a:xfrm>
            <a:off x="7726679" y="2423160"/>
            <a:ext cx="2514600" cy="777240"/>
          </a:xfrm>
          <a:prstGeom prst="rect">
            <a:avLst/>
          </a:prstGeom>
          <a:noFill/>
        </p:spPr>
        <p:txBody>
          <a:bodyPr wrap="square">
            <a:spAutoFit/>
          </a:bodyPr>
          <a:lstStyle/>
          <a:p>
            <a:pPr>
              <a:defRPr sz="1300" b="0">
                <a:solidFill>
                  <a:srgbClr val="241916"/>
                </a:solidFill>
                <a:latin typeface="Aptos"/>
              </a:defRPr>
            </a:pPr>
            <a:r>
              <a:t>Keep the tone warm and simple. A quiet unison setting may serve the text better than a grand arrangement.</a:t>
            </a:r>
          </a:p>
        </p:txBody>
      </p:sp>
      <p:sp>
        <p:nvSpPr>
          <p:cNvPr id="9" name="TextBox 8"/>
          <p:cNvSpPr txBox="1"/>
          <p:nvPr/>
        </p:nvSpPr>
        <p:spPr>
          <a:xfrm>
            <a:off x="347472" y="6537960"/>
            <a:ext cx="11475720" cy="164592"/>
          </a:xfrm>
          <a:prstGeom prst="rect">
            <a:avLst/>
          </a:prstGeom>
          <a:noFill/>
        </p:spPr>
        <p:txBody>
          <a:bodyPr wrap="none">
            <a:spAutoFit/>
          </a:bodyPr>
          <a:lstStyle/>
          <a:p>
            <a:pPr algn="ctr">
              <a:defRPr sz="750">
                <a:solidFill>
                  <a:srgbClr val="F8EED5"/>
                </a:solidFill>
                <a:latin typeface="Aptos"/>
              </a:defRPr>
            </a:pPr>
            <a:r>
              <a:t>Prepared for teaching and small group use - hymninfo.com</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table_scene2.jpg"/>
          <p:cNvPicPr>
            <a:picLocks noChangeAspect="1"/>
          </p:cNvPicPr>
          <p:nvPr/>
        </p:nvPicPr>
        <p:blipFill>
          <a:blip r:embed="rId2"/>
          <a:stretch>
            <a:fillRect/>
          </a:stretch>
        </p:blipFill>
        <p:spPr>
          <a:xfrm>
            <a:off x="0" y="0"/>
            <a:ext cx="12191999" cy="6858000"/>
          </a:xfrm>
          <a:prstGeom prst="rect">
            <a:avLst/>
          </a:prstGeom>
        </p:spPr>
      </p:pic>
      <p:sp>
        <p:nvSpPr>
          <p:cNvPr id="3" name="Rounded Rectangle 2"/>
          <p:cNvSpPr/>
          <p:nvPr/>
        </p:nvSpPr>
        <p:spPr>
          <a:xfrm>
            <a:off x="594360" y="640080"/>
            <a:ext cx="5806440" cy="5440680"/>
          </a:xfrm>
          <a:prstGeom prst="roundRect">
            <a:avLst/>
          </a:prstGeom>
          <a:solidFill>
            <a:srgbClr val="FFF9E6"/>
          </a:solidFill>
          <a:ln w="15240">
            <a:solidFill>
              <a:srgbClr val="DEA5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914400" y="914400"/>
            <a:ext cx="5029200" cy="530352"/>
          </a:xfrm>
          <a:prstGeom prst="rect">
            <a:avLst/>
          </a:prstGeom>
          <a:noFill/>
        </p:spPr>
        <p:txBody>
          <a:bodyPr wrap="none">
            <a:spAutoFit/>
          </a:bodyPr>
          <a:lstStyle/>
          <a:p>
            <a:pPr>
              <a:defRPr b="1" sz="2900">
                <a:solidFill>
                  <a:srgbClr val="5B1D23"/>
                </a:solidFill>
                <a:latin typeface="Georgia"/>
              </a:defRPr>
            </a:pPr>
            <a:r>
              <a:t>Pastoral and Worship Use</a:t>
            </a:r>
          </a:p>
        </p:txBody>
      </p:sp>
      <p:sp>
        <p:nvSpPr>
          <p:cNvPr id="5" name="Arc 4"/>
          <p:cNvSpPr/>
          <p:nvPr/>
        </p:nvSpPr>
        <p:spPr>
          <a:xfrm>
            <a:off x="932688" y="1691640"/>
            <a:ext cx="292608" cy="169712"/>
          </a:xfrm>
          <a:prstGeom prst="arc">
            <a:avLst/>
          </a:prstGeom>
          <a:solidFill>
            <a:srgbClr val="F5C977"/>
          </a:solidFill>
          <a:ln w="16510">
            <a:solidFill>
              <a:srgbClr val="5B392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353312" y="1673352"/>
            <a:ext cx="2011680" cy="228600"/>
          </a:xfrm>
          <a:prstGeom prst="rect">
            <a:avLst/>
          </a:prstGeom>
          <a:noFill/>
        </p:spPr>
        <p:txBody>
          <a:bodyPr wrap="square">
            <a:spAutoFit/>
          </a:bodyPr>
          <a:lstStyle/>
          <a:p>
            <a:pPr>
              <a:defRPr sz="1250" b="1">
                <a:solidFill>
                  <a:srgbClr val="5B1D23"/>
                </a:solidFill>
                <a:latin typeface="Aptos"/>
              </a:defRPr>
            </a:pPr>
            <a:r>
              <a:t>Homes and families</a:t>
            </a:r>
          </a:p>
        </p:txBody>
      </p:sp>
      <p:sp>
        <p:nvSpPr>
          <p:cNvPr id="7" name="TextBox 6"/>
          <p:cNvSpPr txBox="1"/>
          <p:nvPr/>
        </p:nvSpPr>
        <p:spPr>
          <a:xfrm>
            <a:off x="2834640" y="1673352"/>
            <a:ext cx="2971800" cy="292608"/>
          </a:xfrm>
          <a:prstGeom prst="rect">
            <a:avLst/>
          </a:prstGeom>
          <a:noFill/>
        </p:spPr>
        <p:txBody>
          <a:bodyPr wrap="square">
            <a:spAutoFit/>
          </a:bodyPr>
          <a:lstStyle/>
          <a:p>
            <a:pPr>
              <a:defRPr sz="1200" b="0">
                <a:solidFill>
                  <a:srgbClr val="241916"/>
                </a:solidFill>
                <a:latin typeface="Aptos"/>
              </a:defRPr>
            </a:pPr>
            <a:r>
              <a:t>Teach children to connect food with prayer.</a:t>
            </a:r>
          </a:p>
        </p:txBody>
      </p:sp>
      <p:sp>
        <p:nvSpPr>
          <p:cNvPr id="8" name="Arc 7"/>
          <p:cNvSpPr/>
          <p:nvPr/>
        </p:nvSpPr>
        <p:spPr>
          <a:xfrm>
            <a:off x="932688" y="2377440"/>
            <a:ext cx="292608" cy="169712"/>
          </a:xfrm>
          <a:prstGeom prst="arc">
            <a:avLst/>
          </a:prstGeom>
          <a:solidFill>
            <a:srgbClr val="F5C977"/>
          </a:solidFill>
          <a:ln w="16510">
            <a:solidFill>
              <a:srgbClr val="5B392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1353312" y="2359152"/>
            <a:ext cx="2011680" cy="228600"/>
          </a:xfrm>
          <a:prstGeom prst="rect">
            <a:avLst/>
          </a:prstGeom>
          <a:noFill/>
        </p:spPr>
        <p:txBody>
          <a:bodyPr wrap="square">
            <a:spAutoFit/>
          </a:bodyPr>
          <a:lstStyle/>
          <a:p>
            <a:pPr>
              <a:defRPr sz="1250" b="1">
                <a:solidFill>
                  <a:srgbClr val="5B1D23"/>
                </a:solidFill>
                <a:latin typeface="Aptos"/>
              </a:defRPr>
            </a:pPr>
            <a:r>
              <a:t>Church meals</a:t>
            </a:r>
          </a:p>
        </p:txBody>
      </p:sp>
      <p:sp>
        <p:nvSpPr>
          <p:cNvPr id="10" name="TextBox 9"/>
          <p:cNvSpPr txBox="1"/>
          <p:nvPr/>
        </p:nvSpPr>
        <p:spPr>
          <a:xfrm>
            <a:off x="2834640" y="2359152"/>
            <a:ext cx="2971800" cy="292608"/>
          </a:xfrm>
          <a:prstGeom prst="rect">
            <a:avLst/>
          </a:prstGeom>
          <a:noFill/>
        </p:spPr>
        <p:txBody>
          <a:bodyPr wrap="square">
            <a:spAutoFit/>
          </a:bodyPr>
          <a:lstStyle/>
          <a:p>
            <a:pPr>
              <a:defRPr sz="1200" b="0">
                <a:solidFill>
                  <a:srgbClr val="241916"/>
                </a:solidFill>
                <a:latin typeface="Aptos"/>
              </a:defRPr>
            </a:pPr>
            <a:r>
              <a:t>Begin fellowship meals with common thanksgiving.</a:t>
            </a:r>
          </a:p>
        </p:txBody>
      </p:sp>
      <p:sp>
        <p:nvSpPr>
          <p:cNvPr id="11" name="Arc 10"/>
          <p:cNvSpPr/>
          <p:nvPr/>
        </p:nvSpPr>
        <p:spPr>
          <a:xfrm>
            <a:off x="932688" y="3063240"/>
            <a:ext cx="292608" cy="169712"/>
          </a:xfrm>
          <a:prstGeom prst="arc">
            <a:avLst/>
          </a:prstGeom>
          <a:solidFill>
            <a:srgbClr val="F5C977"/>
          </a:solidFill>
          <a:ln w="16510">
            <a:solidFill>
              <a:srgbClr val="5B392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1353312" y="3044952"/>
            <a:ext cx="2011680" cy="228600"/>
          </a:xfrm>
          <a:prstGeom prst="rect">
            <a:avLst/>
          </a:prstGeom>
          <a:noFill/>
        </p:spPr>
        <p:txBody>
          <a:bodyPr wrap="square">
            <a:spAutoFit/>
          </a:bodyPr>
          <a:lstStyle/>
          <a:p>
            <a:pPr>
              <a:defRPr sz="1250" b="1">
                <a:solidFill>
                  <a:srgbClr val="5B1D23"/>
                </a:solidFill>
                <a:latin typeface="Aptos"/>
              </a:defRPr>
            </a:pPr>
            <a:r>
              <a:t>Schools and camps</a:t>
            </a:r>
          </a:p>
        </p:txBody>
      </p:sp>
      <p:sp>
        <p:nvSpPr>
          <p:cNvPr id="13" name="TextBox 12"/>
          <p:cNvSpPr txBox="1"/>
          <p:nvPr/>
        </p:nvSpPr>
        <p:spPr>
          <a:xfrm>
            <a:off x="2834640" y="3044952"/>
            <a:ext cx="2971800" cy="292608"/>
          </a:xfrm>
          <a:prstGeom prst="rect">
            <a:avLst/>
          </a:prstGeom>
          <a:noFill/>
        </p:spPr>
        <p:txBody>
          <a:bodyPr wrap="square">
            <a:spAutoFit/>
          </a:bodyPr>
          <a:lstStyle/>
          <a:p>
            <a:pPr>
              <a:defRPr sz="1200" b="0">
                <a:solidFill>
                  <a:srgbClr val="241916"/>
                </a:solidFill>
                <a:latin typeface="Aptos"/>
              </a:defRPr>
            </a:pPr>
            <a:r>
              <a:t>Use a memorable grace that can be sung by all ages.</a:t>
            </a:r>
          </a:p>
        </p:txBody>
      </p:sp>
      <p:sp>
        <p:nvSpPr>
          <p:cNvPr id="14" name="Arc 13"/>
          <p:cNvSpPr/>
          <p:nvPr/>
        </p:nvSpPr>
        <p:spPr>
          <a:xfrm>
            <a:off x="932688" y="3749039"/>
            <a:ext cx="292608" cy="169712"/>
          </a:xfrm>
          <a:prstGeom prst="arc">
            <a:avLst/>
          </a:prstGeom>
          <a:solidFill>
            <a:srgbClr val="F5C977"/>
          </a:solidFill>
          <a:ln w="16510">
            <a:solidFill>
              <a:srgbClr val="5B392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1353312" y="3730752"/>
            <a:ext cx="2011680" cy="228600"/>
          </a:xfrm>
          <a:prstGeom prst="rect">
            <a:avLst/>
          </a:prstGeom>
          <a:noFill/>
        </p:spPr>
        <p:txBody>
          <a:bodyPr wrap="square">
            <a:spAutoFit/>
          </a:bodyPr>
          <a:lstStyle/>
          <a:p>
            <a:pPr>
              <a:defRPr sz="1250" b="1">
                <a:solidFill>
                  <a:srgbClr val="5B1D23"/>
                </a:solidFill>
                <a:latin typeface="Aptos"/>
              </a:defRPr>
            </a:pPr>
            <a:r>
              <a:t>Communion teaching</a:t>
            </a:r>
          </a:p>
        </p:txBody>
      </p:sp>
      <p:sp>
        <p:nvSpPr>
          <p:cNvPr id="16" name="TextBox 15"/>
          <p:cNvSpPr txBox="1"/>
          <p:nvPr/>
        </p:nvSpPr>
        <p:spPr>
          <a:xfrm>
            <a:off x="2834640" y="3730752"/>
            <a:ext cx="2971800" cy="292608"/>
          </a:xfrm>
          <a:prstGeom prst="rect">
            <a:avLst/>
          </a:prstGeom>
          <a:noFill/>
        </p:spPr>
        <p:txBody>
          <a:bodyPr wrap="square">
            <a:spAutoFit/>
          </a:bodyPr>
          <a:lstStyle/>
          <a:p>
            <a:pPr>
              <a:defRPr sz="1200" b="0">
                <a:solidFill>
                  <a:srgbClr val="241916"/>
                </a:solidFill>
                <a:latin typeface="Aptos"/>
              </a:defRPr>
            </a:pPr>
            <a:r>
              <a:t>Connect ordinary meals with the church’s deeper fellowship in Christ.</a:t>
            </a:r>
          </a:p>
        </p:txBody>
      </p:sp>
      <p:sp>
        <p:nvSpPr>
          <p:cNvPr id="17" name="Arc 16"/>
          <p:cNvSpPr/>
          <p:nvPr/>
        </p:nvSpPr>
        <p:spPr>
          <a:xfrm>
            <a:off x="932688" y="4434840"/>
            <a:ext cx="292608" cy="169712"/>
          </a:xfrm>
          <a:prstGeom prst="arc">
            <a:avLst/>
          </a:prstGeom>
          <a:solidFill>
            <a:srgbClr val="F5C977"/>
          </a:solidFill>
          <a:ln w="16510">
            <a:solidFill>
              <a:srgbClr val="5B392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1353312" y="4416552"/>
            <a:ext cx="2011680" cy="228600"/>
          </a:xfrm>
          <a:prstGeom prst="rect">
            <a:avLst/>
          </a:prstGeom>
          <a:noFill/>
        </p:spPr>
        <p:txBody>
          <a:bodyPr wrap="square">
            <a:spAutoFit/>
          </a:bodyPr>
          <a:lstStyle/>
          <a:p>
            <a:pPr>
              <a:defRPr sz="1250" b="1">
                <a:solidFill>
                  <a:srgbClr val="5B1D23"/>
                </a:solidFill>
                <a:latin typeface="Aptos"/>
              </a:defRPr>
            </a:pPr>
            <a:r>
              <a:t>Thanksgiving services</a:t>
            </a:r>
          </a:p>
        </p:txBody>
      </p:sp>
      <p:sp>
        <p:nvSpPr>
          <p:cNvPr id="19" name="TextBox 18"/>
          <p:cNvSpPr txBox="1"/>
          <p:nvPr/>
        </p:nvSpPr>
        <p:spPr>
          <a:xfrm>
            <a:off x="2834640" y="4416552"/>
            <a:ext cx="2971800" cy="292608"/>
          </a:xfrm>
          <a:prstGeom prst="rect">
            <a:avLst/>
          </a:prstGeom>
          <a:noFill/>
        </p:spPr>
        <p:txBody>
          <a:bodyPr wrap="square">
            <a:spAutoFit/>
          </a:bodyPr>
          <a:lstStyle/>
          <a:p>
            <a:pPr>
              <a:defRPr sz="1200" b="0">
                <a:solidFill>
                  <a:srgbClr val="241916"/>
                </a:solidFill>
                <a:latin typeface="Aptos"/>
              </a:defRPr>
            </a:pPr>
            <a:r>
              <a:t>Name God as giver without reducing gratitude to a season.</a:t>
            </a:r>
          </a:p>
        </p:txBody>
      </p:sp>
      <p:sp>
        <p:nvSpPr>
          <p:cNvPr id="20" name="TextBox 19"/>
          <p:cNvSpPr txBox="1"/>
          <p:nvPr/>
        </p:nvSpPr>
        <p:spPr>
          <a:xfrm>
            <a:off x="347472" y="6537960"/>
            <a:ext cx="11475720" cy="164592"/>
          </a:xfrm>
          <a:prstGeom prst="rect">
            <a:avLst/>
          </a:prstGeom>
          <a:noFill/>
        </p:spPr>
        <p:txBody>
          <a:bodyPr wrap="none">
            <a:spAutoFit/>
          </a:bodyPr>
          <a:lstStyle/>
          <a:p>
            <a:pPr algn="ctr">
              <a:defRPr sz="750">
                <a:solidFill>
                  <a:srgbClr val="F8EED5"/>
                </a:solidFill>
                <a:latin typeface="Aptos"/>
              </a:defRPr>
            </a:pPr>
            <a:r>
              <a:t>Prepared for teaching and small group use - hymninfo.com</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fellowship_scene.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594360" y="411480"/>
            <a:ext cx="5212080" cy="548640"/>
          </a:xfrm>
          <a:prstGeom prst="rect">
            <a:avLst/>
          </a:prstGeom>
          <a:noFill/>
        </p:spPr>
        <p:txBody>
          <a:bodyPr wrap="none">
            <a:spAutoFit/>
          </a:bodyPr>
          <a:lstStyle/>
          <a:p>
            <a:pPr>
              <a:defRPr b="1" sz="3200">
                <a:solidFill>
                  <a:srgbClr val="FFF9E6"/>
                </a:solidFill>
                <a:latin typeface="Georgia"/>
              </a:defRPr>
            </a:pPr>
            <a:r>
              <a:t>Teaching Questions</a:t>
            </a:r>
          </a:p>
        </p:txBody>
      </p:sp>
      <p:sp>
        <p:nvSpPr>
          <p:cNvPr id="4" name="Rounded Rectangle 3"/>
          <p:cNvSpPr/>
          <p:nvPr/>
        </p:nvSpPr>
        <p:spPr>
          <a:xfrm>
            <a:off x="731520" y="1234440"/>
            <a:ext cx="10698480" cy="4526280"/>
          </a:xfrm>
          <a:prstGeom prst="roundRect">
            <a:avLst/>
          </a:prstGeom>
          <a:solidFill>
            <a:srgbClr val="FFF9E6"/>
          </a:solidFill>
          <a:ln w="15240">
            <a:solidFill>
              <a:srgbClr val="DEA5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1051560" y="1600200"/>
            <a:ext cx="3474720" cy="1051560"/>
          </a:xfrm>
          <a:prstGeom prst="roundRect">
            <a:avLst/>
          </a:prstGeom>
          <a:solidFill>
            <a:srgbClr val="FFF9E6"/>
          </a:solidFill>
          <a:ln w="15240">
            <a:solidFill>
              <a:srgbClr val="DEA5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Oval 5"/>
          <p:cNvSpPr/>
          <p:nvPr/>
        </p:nvSpPr>
        <p:spPr>
          <a:xfrm>
            <a:off x="1216151" y="1810512"/>
            <a:ext cx="530352" cy="530352"/>
          </a:xfrm>
          <a:prstGeom prst="ellipse">
            <a:avLst/>
          </a:prstGeom>
          <a:solidFill>
            <a:srgbClr val="5B1D2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b="1" sz="1600">
                <a:solidFill>
                  <a:srgbClr val="FFF9E6"/>
                </a:solidFill>
              </a:defRPr>
            </a:pPr>
            <a:r>
              <a:t>1</a:t>
            </a:r>
          </a:p>
        </p:txBody>
      </p:sp>
      <p:sp>
        <p:nvSpPr>
          <p:cNvPr id="7" name="TextBox 6"/>
          <p:cNvSpPr txBox="1"/>
          <p:nvPr/>
        </p:nvSpPr>
        <p:spPr>
          <a:xfrm>
            <a:off x="1874519" y="1764792"/>
            <a:ext cx="2377440" cy="274320"/>
          </a:xfrm>
          <a:prstGeom prst="rect">
            <a:avLst/>
          </a:prstGeom>
          <a:noFill/>
        </p:spPr>
        <p:txBody>
          <a:bodyPr wrap="square">
            <a:spAutoFit/>
          </a:bodyPr>
          <a:lstStyle/>
          <a:p>
            <a:pPr>
              <a:defRPr sz="1400" b="1">
                <a:solidFill>
                  <a:srgbClr val="5B1D23"/>
                </a:solidFill>
                <a:latin typeface="Aptos"/>
              </a:defRPr>
            </a:pPr>
            <a:r>
              <a:t>Discuss</a:t>
            </a:r>
          </a:p>
        </p:txBody>
      </p:sp>
      <p:sp>
        <p:nvSpPr>
          <p:cNvPr id="8" name="TextBox 7"/>
          <p:cNvSpPr txBox="1"/>
          <p:nvPr/>
        </p:nvSpPr>
        <p:spPr>
          <a:xfrm>
            <a:off x="1874519" y="2075688"/>
            <a:ext cx="2468880" cy="411480"/>
          </a:xfrm>
          <a:prstGeom prst="rect">
            <a:avLst/>
          </a:prstGeom>
          <a:noFill/>
        </p:spPr>
        <p:txBody>
          <a:bodyPr wrap="square">
            <a:spAutoFit/>
          </a:bodyPr>
          <a:lstStyle/>
          <a:p>
            <a:pPr>
              <a:defRPr sz="1100" b="0">
                <a:solidFill>
                  <a:srgbClr val="241916"/>
                </a:solidFill>
                <a:latin typeface="Aptos"/>
              </a:defRPr>
            </a:pPr>
            <a:r>
              <a:t>What changes when a meal begins with a conscious welcome of Christ?</a:t>
            </a:r>
          </a:p>
        </p:txBody>
      </p:sp>
      <p:sp>
        <p:nvSpPr>
          <p:cNvPr id="9" name="Rounded Rectangle 8"/>
          <p:cNvSpPr/>
          <p:nvPr/>
        </p:nvSpPr>
        <p:spPr>
          <a:xfrm>
            <a:off x="6217920" y="1600200"/>
            <a:ext cx="3474720" cy="1051560"/>
          </a:xfrm>
          <a:prstGeom prst="roundRect">
            <a:avLst/>
          </a:prstGeom>
          <a:solidFill>
            <a:srgbClr val="FFF9E6"/>
          </a:solidFill>
          <a:ln w="15240">
            <a:solidFill>
              <a:srgbClr val="DEA5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Oval 9"/>
          <p:cNvSpPr/>
          <p:nvPr/>
        </p:nvSpPr>
        <p:spPr>
          <a:xfrm>
            <a:off x="6382512" y="1810512"/>
            <a:ext cx="530352" cy="530352"/>
          </a:xfrm>
          <a:prstGeom prst="ellipse">
            <a:avLst/>
          </a:prstGeom>
          <a:solidFill>
            <a:srgbClr val="5B1D2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b="1" sz="1600">
                <a:solidFill>
                  <a:srgbClr val="FFF9E6"/>
                </a:solidFill>
              </a:defRPr>
            </a:pPr>
            <a:r>
              <a:t>2</a:t>
            </a:r>
          </a:p>
        </p:txBody>
      </p:sp>
      <p:sp>
        <p:nvSpPr>
          <p:cNvPr id="11" name="TextBox 10"/>
          <p:cNvSpPr txBox="1"/>
          <p:nvPr/>
        </p:nvSpPr>
        <p:spPr>
          <a:xfrm>
            <a:off x="7040880" y="1764792"/>
            <a:ext cx="2377440" cy="274320"/>
          </a:xfrm>
          <a:prstGeom prst="rect">
            <a:avLst/>
          </a:prstGeom>
          <a:noFill/>
        </p:spPr>
        <p:txBody>
          <a:bodyPr wrap="square">
            <a:spAutoFit/>
          </a:bodyPr>
          <a:lstStyle/>
          <a:p>
            <a:pPr>
              <a:defRPr sz="1400" b="1">
                <a:solidFill>
                  <a:srgbClr val="5B1D23"/>
                </a:solidFill>
                <a:latin typeface="Aptos"/>
              </a:defRPr>
            </a:pPr>
            <a:r>
              <a:t>Discuss</a:t>
            </a:r>
          </a:p>
        </p:txBody>
      </p:sp>
      <p:sp>
        <p:nvSpPr>
          <p:cNvPr id="12" name="TextBox 11"/>
          <p:cNvSpPr txBox="1"/>
          <p:nvPr/>
        </p:nvSpPr>
        <p:spPr>
          <a:xfrm>
            <a:off x="7040880" y="2075688"/>
            <a:ext cx="2468880" cy="411480"/>
          </a:xfrm>
          <a:prstGeom prst="rect">
            <a:avLst/>
          </a:prstGeom>
          <a:noFill/>
        </p:spPr>
        <p:txBody>
          <a:bodyPr wrap="square">
            <a:spAutoFit/>
          </a:bodyPr>
          <a:lstStyle/>
          <a:p>
            <a:pPr>
              <a:defRPr sz="1100" b="0">
                <a:solidFill>
                  <a:srgbClr val="241916"/>
                </a:solidFill>
                <a:latin typeface="Aptos"/>
              </a:defRPr>
            </a:pPr>
            <a:r>
              <a:t>How do Psalm 145 and the Lord’s Prayer teach us to receive daily bread?</a:t>
            </a:r>
          </a:p>
        </p:txBody>
      </p:sp>
      <p:sp>
        <p:nvSpPr>
          <p:cNvPr id="13" name="Rounded Rectangle 12"/>
          <p:cNvSpPr/>
          <p:nvPr/>
        </p:nvSpPr>
        <p:spPr>
          <a:xfrm>
            <a:off x="1051560" y="2834640"/>
            <a:ext cx="3474720" cy="1051560"/>
          </a:xfrm>
          <a:prstGeom prst="roundRect">
            <a:avLst/>
          </a:prstGeom>
          <a:solidFill>
            <a:srgbClr val="FFF9E6"/>
          </a:solidFill>
          <a:ln w="15240">
            <a:solidFill>
              <a:srgbClr val="DEA5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Oval 13"/>
          <p:cNvSpPr/>
          <p:nvPr/>
        </p:nvSpPr>
        <p:spPr>
          <a:xfrm>
            <a:off x="1216151" y="3044952"/>
            <a:ext cx="530352" cy="530352"/>
          </a:xfrm>
          <a:prstGeom prst="ellipse">
            <a:avLst/>
          </a:prstGeom>
          <a:solidFill>
            <a:srgbClr val="5B1D2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b="1" sz="1600">
                <a:solidFill>
                  <a:srgbClr val="FFF9E6"/>
                </a:solidFill>
              </a:defRPr>
            </a:pPr>
            <a:r>
              <a:t>3</a:t>
            </a:r>
          </a:p>
        </p:txBody>
      </p:sp>
      <p:sp>
        <p:nvSpPr>
          <p:cNvPr id="15" name="TextBox 14"/>
          <p:cNvSpPr txBox="1"/>
          <p:nvPr/>
        </p:nvSpPr>
        <p:spPr>
          <a:xfrm>
            <a:off x="1874519" y="2999232"/>
            <a:ext cx="2377440" cy="274320"/>
          </a:xfrm>
          <a:prstGeom prst="rect">
            <a:avLst/>
          </a:prstGeom>
          <a:noFill/>
        </p:spPr>
        <p:txBody>
          <a:bodyPr wrap="square">
            <a:spAutoFit/>
          </a:bodyPr>
          <a:lstStyle/>
          <a:p>
            <a:pPr>
              <a:defRPr sz="1400" b="1">
                <a:solidFill>
                  <a:srgbClr val="5B1D23"/>
                </a:solidFill>
                <a:latin typeface="Aptos"/>
              </a:defRPr>
            </a:pPr>
            <a:r>
              <a:t>Discuss</a:t>
            </a:r>
          </a:p>
        </p:txBody>
      </p:sp>
      <p:sp>
        <p:nvSpPr>
          <p:cNvPr id="16" name="TextBox 15"/>
          <p:cNvSpPr txBox="1"/>
          <p:nvPr/>
        </p:nvSpPr>
        <p:spPr>
          <a:xfrm>
            <a:off x="1874519" y="3310128"/>
            <a:ext cx="2468880" cy="411480"/>
          </a:xfrm>
          <a:prstGeom prst="rect">
            <a:avLst/>
          </a:prstGeom>
          <a:noFill/>
        </p:spPr>
        <p:txBody>
          <a:bodyPr wrap="square">
            <a:spAutoFit/>
          </a:bodyPr>
          <a:lstStyle/>
          <a:p>
            <a:pPr>
              <a:defRPr sz="1100" b="0">
                <a:solidFill>
                  <a:srgbClr val="241916"/>
                </a:solidFill>
                <a:latin typeface="Aptos"/>
              </a:defRPr>
            </a:pPr>
            <a:r>
              <a:t>Why do meals matter so often in the Gospels and Acts?</a:t>
            </a:r>
          </a:p>
        </p:txBody>
      </p:sp>
      <p:sp>
        <p:nvSpPr>
          <p:cNvPr id="17" name="Rounded Rectangle 16"/>
          <p:cNvSpPr/>
          <p:nvPr/>
        </p:nvSpPr>
        <p:spPr>
          <a:xfrm>
            <a:off x="6217920" y="2834640"/>
            <a:ext cx="3474720" cy="1051560"/>
          </a:xfrm>
          <a:prstGeom prst="roundRect">
            <a:avLst/>
          </a:prstGeom>
          <a:solidFill>
            <a:srgbClr val="FFF9E6"/>
          </a:solidFill>
          <a:ln w="15240">
            <a:solidFill>
              <a:srgbClr val="DEA5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Oval 17"/>
          <p:cNvSpPr/>
          <p:nvPr/>
        </p:nvSpPr>
        <p:spPr>
          <a:xfrm>
            <a:off x="6382512" y="3044952"/>
            <a:ext cx="530352" cy="530352"/>
          </a:xfrm>
          <a:prstGeom prst="ellipse">
            <a:avLst/>
          </a:prstGeom>
          <a:solidFill>
            <a:srgbClr val="5B1D2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b="1" sz="1600">
                <a:solidFill>
                  <a:srgbClr val="FFF9E6"/>
                </a:solidFill>
              </a:defRPr>
            </a:pPr>
            <a:r>
              <a:t>4</a:t>
            </a:r>
          </a:p>
        </p:txBody>
      </p:sp>
      <p:sp>
        <p:nvSpPr>
          <p:cNvPr id="19" name="TextBox 18"/>
          <p:cNvSpPr txBox="1"/>
          <p:nvPr/>
        </p:nvSpPr>
        <p:spPr>
          <a:xfrm>
            <a:off x="7040880" y="2999232"/>
            <a:ext cx="2377440" cy="274320"/>
          </a:xfrm>
          <a:prstGeom prst="rect">
            <a:avLst/>
          </a:prstGeom>
          <a:noFill/>
        </p:spPr>
        <p:txBody>
          <a:bodyPr wrap="square">
            <a:spAutoFit/>
          </a:bodyPr>
          <a:lstStyle/>
          <a:p>
            <a:pPr>
              <a:defRPr sz="1400" b="1">
                <a:solidFill>
                  <a:srgbClr val="5B1D23"/>
                </a:solidFill>
                <a:latin typeface="Aptos"/>
              </a:defRPr>
            </a:pPr>
            <a:r>
              <a:t>Discuss</a:t>
            </a:r>
          </a:p>
        </p:txBody>
      </p:sp>
      <p:sp>
        <p:nvSpPr>
          <p:cNvPr id="20" name="TextBox 19"/>
          <p:cNvSpPr txBox="1"/>
          <p:nvPr/>
        </p:nvSpPr>
        <p:spPr>
          <a:xfrm>
            <a:off x="7040880" y="3310128"/>
            <a:ext cx="2468880" cy="411480"/>
          </a:xfrm>
          <a:prstGeom prst="rect">
            <a:avLst/>
          </a:prstGeom>
          <a:noFill/>
        </p:spPr>
        <p:txBody>
          <a:bodyPr wrap="square">
            <a:spAutoFit/>
          </a:bodyPr>
          <a:lstStyle/>
          <a:p>
            <a:pPr>
              <a:defRPr sz="1100" b="0">
                <a:solidFill>
                  <a:srgbClr val="241916"/>
                </a:solidFill>
                <a:latin typeface="Aptos"/>
              </a:defRPr>
            </a:pPr>
            <a:r>
              <a:t>Where does our congregation need to practice gratitude rather than entitlement?</a:t>
            </a:r>
          </a:p>
        </p:txBody>
      </p:sp>
      <p:sp>
        <p:nvSpPr>
          <p:cNvPr id="21" name="Rounded Rectangle 20"/>
          <p:cNvSpPr/>
          <p:nvPr/>
        </p:nvSpPr>
        <p:spPr>
          <a:xfrm>
            <a:off x="1051560" y="4069080"/>
            <a:ext cx="3474720" cy="1051560"/>
          </a:xfrm>
          <a:prstGeom prst="roundRect">
            <a:avLst/>
          </a:prstGeom>
          <a:solidFill>
            <a:srgbClr val="FFF9E6"/>
          </a:solidFill>
          <a:ln w="15240">
            <a:solidFill>
              <a:srgbClr val="DEA5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Oval 21"/>
          <p:cNvSpPr/>
          <p:nvPr/>
        </p:nvSpPr>
        <p:spPr>
          <a:xfrm>
            <a:off x="1216151" y="4279392"/>
            <a:ext cx="530352" cy="530352"/>
          </a:xfrm>
          <a:prstGeom prst="ellipse">
            <a:avLst/>
          </a:prstGeom>
          <a:solidFill>
            <a:srgbClr val="5B1D2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b="1" sz="1600">
                <a:solidFill>
                  <a:srgbClr val="FFF9E6"/>
                </a:solidFill>
              </a:defRPr>
            </a:pPr>
            <a:r>
              <a:t>5</a:t>
            </a:r>
          </a:p>
        </p:txBody>
      </p:sp>
      <p:sp>
        <p:nvSpPr>
          <p:cNvPr id="23" name="TextBox 22"/>
          <p:cNvSpPr txBox="1"/>
          <p:nvPr/>
        </p:nvSpPr>
        <p:spPr>
          <a:xfrm>
            <a:off x="1874519" y="4233672"/>
            <a:ext cx="2377440" cy="274320"/>
          </a:xfrm>
          <a:prstGeom prst="rect">
            <a:avLst/>
          </a:prstGeom>
          <a:noFill/>
        </p:spPr>
        <p:txBody>
          <a:bodyPr wrap="square">
            <a:spAutoFit/>
          </a:bodyPr>
          <a:lstStyle/>
          <a:p>
            <a:pPr>
              <a:defRPr sz="1400" b="1">
                <a:solidFill>
                  <a:srgbClr val="5B1D23"/>
                </a:solidFill>
                <a:latin typeface="Aptos"/>
              </a:defRPr>
            </a:pPr>
            <a:r>
              <a:t>Discuss</a:t>
            </a:r>
          </a:p>
        </p:txBody>
      </p:sp>
      <p:sp>
        <p:nvSpPr>
          <p:cNvPr id="24" name="TextBox 23"/>
          <p:cNvSpPr txBox="1"/>
          <p:nvPr/>
        </p:nvSpPr>
        <p:spPr>
          <a:xfrm>
            <a:off x="1874519" y="4544568"/>
            <a:ext cx="2468880" cy="411480"/>
          </a:xfrm>
          <a:prstGeom prst="rect">
            <a:avLst/>
          </a:prstGeom>
          <a:noFill/>
        </p:spPr>
        <p:txBody>
          <a:bodyPr wrap="square">
            <a:spAutoFit/>
          </a:bodyPr>
          <a:lstStyle/>
          <a:p>
            <a:pPr>
              <a:defRPr sz="1100" b="0">
                <a:solidFill>
                  <a:srgbClr val="241916"/>
                </a:solidFill>
                <a:latin typeface="Aptos"/>
              </a:defRPr>
            </a:pPr>
            <a:r>
              <a:t>How could our tables become places of welcome, reconciliation, and witness?</a:t>
            </a:r>
          </a:p>
        </p:txBody>
      </p:sp>
      <p:sp>
        <p:nvSpPr>
          <p:cNvPr id="25" name="TextBox 24"/>
          <p:cNvSpPr txBox="1"/>
          <p:nvPr/>
        </p:nvSpPr>
        <p:spPr>
          <a:xfrm>
            <a:off x="347472" y="6537960"/>
            <a:ext cx="11475720" cy="164592"/>
          </a:xfrm>
          <a:prstGeom prst="rect">
            <a:avLst/>
          </a:prstGeom>
          <a:noFill/>
        </p:spPr>
        <p:txBody>
          <a:bodyPr wrap="none">
            <a:spAutoFit/>
          </a:bodyPr>
          <a:lstStyle/>
          <a:p>
            <a:pPr algn="ctr">
              <a:defRPr sz="750">
                <a:solidFill>
                  <a:srgbClr val="F8EED5"/>
                </a:solidFill>
                <a:latin typeface="Aptos"/>
              </a:defRPr>
            </a:pPr>
            <a:r>
              <a:t>Prepared for teaching and small group use - hymninfo.com</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parchment_scene.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594360" y="411480"/>
            <a:ext cx="5486400" cy="548640"/>
          </a:xfrm>
          <a:prstGeom prst="rect">
            <a:avLst/>
          </a:prstGeom>
          <a:noFill/>
        </p:spPr>
        <p:txBody>
          <a:bodyPr wrap="none">
            <a:spAutoFit/>
          </a:bodyPr>
          <a:lstStyle/>
          <a:p>
            <a:pPr>
              <a:defRPr b="1" sz="3200">
                <a:solidFill>
                  <a:srgbClr val="241916"/>
                </a:solidFill>
                <a:latin typeface="Georgia"/>
              </a:defRPr>
            </a:pPr>
            <a:r>
              <a:t>Suggested Lesson Flow</a:t>
            </a:r>
          </a:p>
        </p:txBody>
      </p:sp>
      <p:sp>
        <p:nvSpPr>
          <p:cNvPr id="4" name="Rounded Rectangle 3"/>
          <p:cNvSpPr/>
          <p:nvPr/>
        </p:nvSpPr>
        <p:spPr>
          <a:xfrm>
            <a:off x="731520" y="1234440"/>
            <a:ext cx="5212080" cy="4343400"/>
          </a:xfrm>
          <a:prstGeom prst="roundRect">
            <a:avLst/>
          </a:prstGeom>
          <a:solidFill>
            <a:srgbClr val="FFF9E6"/>
          </a:solidFill>
          <a:ln w="15240">
            <a:solidFill>
              <a:srgbClr val="DEA5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051560" y="1554480"/>
            <a:ext cx="4389120" cy="320040"/>
          </a:xfrm>
          <a:prstGeom prst="rect">
            <a:avLst/>
          </a:prstGeom>
          <a:noFill/>
        </p:spPr>
        <p:txBody>
          <a:bodyPr wrap="square">
            <a:spAutoFit/>
          </a:bodyPr>
          <a:lstStyle/>
          <a:p>
            <a:pPr>
              <a:defRPr sz="1900" b="1">
                <a:solidFill>
                  <a:srgbClr val="5B1D23"/>
                </a:solidFill>
                <a:latin typeface="Aptos"/>
              </a:defRPr>
            </a:pPr>
            <a:r>
              <a:t>30-minute session</a:t>
            </a:r>
          </a:p>
        </p:txBody>
      </p:sp>
      <p:sp>
        <p:nvSpPr>
          <p:cNvPr id="6" name="TextBox 5"/>
          <p:cNvSpPr txBox="1"/>
          <p:nvPr/>
        </p:nvSpPr>
        <p:spPr>
          <a:xfrm>
            <a:off x="1051560" y="2029968"/>
            <a:ext cx="4343400" cy="2651760"/>
          </a:xfrm>
          <a:prstGeom prst="rect">
            <a:avLst/>
          </a:prstGeom>
          <a:noFill/>
        </p:spPr>
        <p:txBody>
          <a:bodyPr wrap="square" lIns="54864" rIns="54864" tIns="36576">
            <a:spAutoFit/>
          </a:bodyPr>
          <a:lstStyle/>
          <a:p>
            <a:pPr>
              <a:spcAft>
                <a:spcPts val="800"/>
              </a:spcAft>
              <a:defRPr sz="1250">
                <a:solidFill>
                  <a:srgbClr val="241916"/>
                </a:solidFill>
                <a:latin typeface="Aptos"/>
              </a:defRPr>
            </a:pPr>
            <a:r>
              <a:t>5 min - pray and name ordinary meals that shaped you</a:t>
            </a:r>
          </a:p>
          <a:p>
            <a:pPr>
              <a:spcAft>
                <a:spcPts val="800"/>
              </a:spcAft>
              <a:defRPr sz="1250">
                <a:solidFill>
                  <a:srgbClr val="241916"/>
                </a:solidFill>
                <a:latin typeface="Aptos"/>
              </a:defRPr>
            </a:pPr>
            <a:r>
              <a:t>8 min - read Psalm 145:15-16 and Luke 24:30-31</a:t>
            </a:r>
          </a:p>
          <a:p>
            <a:pPr>
              <a:spcAft>
                <a:spcPts val="800"/>
              </a:spcAft>
              <a:defRPr sz="1250">
                <a:solidFill>
                  <a:srgbClr val="241916"/>
                </a:solidFill>
                <a:latin typeface="Aptos"/>
              </a:defRPr>
            </a:pPr>
            <a:r>
              <a:t>10 min - teach the four movements of the prayer</a:t>
            </a:r>
          </a:p>
          <a:p>
            <a:pPr>
              <a:spcAft>
                <a:spcPts val="800"/>
              </a:spcAft>
              <a:defRPr sz="1250">
                <a:solidFill>
                  <a:srgbClr val="241916"/>
                </a:solidFill>
                <a:latin typeface="Aptos"/>
              </a:defRPr>
            </a:pPr>
            <a:r>
              <a:t>5 min - discuss one table practice to recover</a:t>
            </a:r>
          </a:p>
          <a:p>
            <a:pPr>
              <a:spcAft>
                <a:spcPts val="800"/>
              </a:spcAft>
              <a:defRPr sz="1250">
                <a:solidFill>
                  <a:srgbClr val="241916"/>
                </a:solidFill>
                <a:latin typeface="Aptos"/>
              </a:defRPr>
            </a:pPr>
            <a:r>
              <a:t>2 min - close by singing or praying the hymn</a:t>
            </a:r>
          </a:p>
        </p:txBody>
      </p:sp>
      <p:sp>
        <p:nvSpPr>
          <p:cNvPr id="7" name="Rounded Rectangle 6"/>
          <p:cNvSpPr/>
          <p:nvPr/>
        </p:nvSpPr>
        <p:spPr>
          <a:xfrm>
            <a:off x="6263640" y="1234440"/>
            <a:ext cx="5212080" cy="4343400"/>
          </a:xfrm>
          <a:prstGeom prst="roundRect">
            <a:avLst/>
          </a:prstGeom>
          <a:solidFill>
            <a:srgbClr val="FFF9E6"/>
          </a:solidFill>
          <a:ln w="15240">
            <a:solidFill>
              <a:srgbClr val="DEA5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6583680" y="1554480"/>
            <a:ext cx="4389120" cy="320040"/>
          </a:xfrm>
          <a:prstGeom prst="rect">
            <a:avLst/>
          </a:prstGeom>
          <a:noFill/>
        </p:spPr>
        <p:txBody>
          <a:bodyPr wrap="square">
            <a:spAutoFit/>
          </a:bodyPr>
          <a:lstStyle/>
          <a:p>
            <a:pPr>
              <a:defRPr sz="1900" b="1">
                <a:solidFill>
                  <a:srgbClr val="5B1D23"/>
                </a:solidFill>
                <a:latin typeface="Aptos"/>
              </a:defRPr>
            </a:pPr>
            <a:r>
              <a:t>60-minute session</a:t>
            </a:r>
          </a:p>
        </p:txBody>
      </p:sp>
      <p:sp>
        <p:nvSpPr>
          <p:cNvPr id="9" name="TextBox 8"/>
          <p:cNvSpPr txBox="1"/>
          <p:nvPr/>
        </p:nvSpPr>
        <p:spPr>
          <a:xfrm>
            <a:off x="6583680" y="2029968"/>
            <a:ext cx="4389120" cy="2651760"/>
          </a:xfrm>
          <a:prstGeom prst="rect">
            <a:avLst/>
          </a:prstGeom>
          <a:noFill/>
        </p:spPr>
        <p:txBody>
          <a:bodyPr wrap="square" lIns="54864" rIns="54864" tIns="36576">
            <a:spAutoFit/>
          </a:bodyPr>
          <a:lstStyle/>
          <a:p>
            <a:pPr>
              <a:spcAft>
                <a:spcPts val="800"/>
              </a:spcAft>
              <a:defRPr sz="1250">
                <a:solidFill>
                  <a:srgbClr val="241916"/>
                </a:solidFill>
                <a:latin typeface="Aptos"/>
              </a:defRPr>
            </a:pPr>
            <a:r>
              <a:t>10 min - opening stories about meals and gratitude</a:t>
            </a:r>
          </a:p>
          <a:p>
            <a:pPr>
              <a:spcAft>
                <a:spcPts val="800"/>
              </a:spcAft>
              <a:defRPr sz="1250">
                <a:solidFill>
                  <a:srgbClr val="241916"/>
                </a:solidFill>
                <a:latin typeface="Aptos"/>
              </a:defRPr>
            </a:pPr>
            <a:r>
              <a:t>15 min - historical and musical setting</a:t>
            </a:r>
          </a:p>
          <a:p>
            <a:pPr>
              <a:spcAft>
                <a:spcPts val="800"/>
              </a:spcAft>
              <a:defRPr sz="1250">
                <a:solidFill>
                  <a:srgbClr val="241916"/>
                </a:solidFill>
                <a:latin typeface="Aptos"/>
              </a:defRPr>
            </a:pPr>
            <a:r>
              <a:t>15 min - Scripture study in small groups</a:t>
            </a:r>
          </a:p>
          <a:p>
            <a:pPr>
              <a:spcAft>
                <a:spcPts val="800"/>
              </a:spcAft>
              <a:defRPr sz="1250">
                <a:solidFill>
                  <a:srgbClr val="241916"/>
                </a:solidFill>
                <a:latin typeface="Aptos"/>
              </a:defRPr>
            </a:pPr>
            <a:r>
              <a:t>10 min - pastoral applications for homes and church meals</a:t>
            </a:r>
          </a:p>
          <a:p>
            <a:pPr>
              <a:spcAft>
                <a:spcPts val="800"/>
              </a:spcAft>
              <a:defRPr sz="1250">
                <a:solidFill>
                  <a:srgbClr val="241916"/>
                </a:solidFill>
                <a:latin typeface="Aptos"/>
              </a:defRPr>
            </a:pPr>
            <a:r>
              <a:t>10 min - sing, pray, and plan one act of hospitality</a:t>
            </a:r>
          </a:p>
        </p:txBody>
      </p:sp>
      <p:sp>
        <p:nvSpPr>
          <p:cNvPr id="10" name="TextBox 9"/>
          <p:cNvSpPr txBox="1"/>
          <p:nvPr/>
        </p:nvSpPr>
        <p:spPr>
          <a:xfrm>
            <a:off x="347472" y="6537960"/>
            <a:ext cx="11475720" cy="164592"/>
          </a:xfrm>
          <a:prstGeom prst="rect">
            <a:avLst/>
          </a:prstGeom>
          <a:noFill/>
        </p:spPr>
        <p:txBody>
          <a:bodyPr wrap="none">
            <a:spAutoFit/>
          </a:bodyPr>
          <a:lstStyle/>
          <a:p>
            <a:pPr algn="ctr">
              <a:defRPr sz="750">
                <a:solidFill>
                  <a:srgbClr val="55412D"/>
                </a:solidFill>
                <a:latin typeface="Aptos"/>
              </a:defRPr>
            </a:pPr>
            <a:r>
              <a:t>Prepared for teaching and small group use - hymninfo.com</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prayer_scene.jpg"/>
          <p:cNvPicPr>
            <a:picLocks noChangeAspect="1"/>
          </p:cNvPicPr>
          <p:nvPr/>
        </p:nvPicPr>
        <p:blipFill>
          <a:blip r:embed="rId2"/>
          <a:stretch>
            <a:fillRect/>
          </a:stretch>
        </p:blipFill>
        <p:spPr>
          <a:xfrm>
            <a:off x="0" y="0"/>
            <a:ext cx="12191999" cy="6858000"/>
          </a:xfrm>
          <a:prstGeom prst="rect">
            <a:avLst/>
          </a:prstGeom>
        </p:spPr>
      </p:pic>
      <p:sp>
        <p:nvSpPr>
          <p:cNvPr id="3" name="Rounded Rectangle 2"/>
          <p:cNvSpPr/>
          <p:nvPr/>
        </p:nvSpPr>
        <p:spPr>
          <a:xfrm>
            <a:off x="731520" y="749808"/>
            <a:ext cx="6492240" cy="5257800"/>
          </a:xfrm>
          <a:prstGeom prst="roundRect">
            <a:avLst/>
          </a:prstGeom>
          <a:solidFill>
            <a:srgbClr val="241916"/>
          </a:solidFill>
          <a:ln w="15240">
            <a:solidFill>
              <a:srgbClr val="DEA5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005840" y="1024128"/>
            <a:ext cx="5760720" cy="548640"/>
          </a:xfrm>
          <a:prstGeom prst="rect">
            <a:avLst/>
          </a:prstGeom>
          <a:noFill/>
        </p:spPr>
        <p:txBody>
          <a:bodyPr wrap="none">
            <a:spAutoFit/>
          </a:bodyPr>
          <a:lstStyle/>
          <a:p>
            <a:pPr>
              <a:defRPr b="1" sz="2900">
                <a:solidFill>
                  <a:srgbClr val="FFF9E6"/>
                </a:solidFill>
                <a:latin typeface="Georgia"/>
              </a:defRPr>
            </a:pPr>
            <a:r>
              <a:t>Closing Summary and Prayer</a:t>
            </a:r>
          </a:p>
        </p:txBody>
      </p:sp>
      <p:sp>
        <p:nvSpPr>
          <p:cNvPr id="5" name="TextBox 4"/>
          <p:cNvSpPr txBox="1"/>
          <p:nvPr/>
        </p:nvSpPr>
        <p:spPr>
          <a:xfrm>
            <a:off x="1051560" y="1737360"/>
            <a:ext cx="5577840" cy="1005840"/>
          </a:xfrm>
          <a:prstGeom prst="rect">
            <a:avLst/>
          </a:prstGeom>
          <a:noFill/>
        </p:spPr>
        <p:txBody>
          <a:bodyPr wrap="square">
            <a:spAutoFit/>
          </a:bodyPr>
          <a:lstStyle/>
          <a:p>
            <a:pPr>
              <a:defRPr sz="1700" b="0">
                <a:solidFill>
                  <a:srgbClr val="F8EED5"/>
                </a:solidFill>
                <a:latin typeface="Aptos"/>
              </a:defRPr>
            </a:pPr>
            <a:r>
              <a:t>This hymn teaches the church to receive daily bread with thankful hearts, to welcome Christ at the ordinary table, and to let every shared meal point toward the feast of the kingdom.</a:t>
            </a:r>
          </a:p>
        </p:txBody>
      </p:sp>
      <p:sp>
        <p:nvSpPr>
          <p:cNvPr id="6" name="TextBox 5"/>
          <p:cNvSpPr txBox="1"/>
          <p:nvPr/>
        </p:nvSpPr>
        <p:spPr>
          <a:xfrm>
            <a:off x="1051560" y="3072384"/>
            <a:ext cx="5486400" cy="1371600"/>
          </a:xfrm>
          <a:prstGeom prst="rect">
            <a:avLst/>
          </a:prstGeom>
          <a:noFill/>
        </p:spPr>
        <p:txBody>
          <a:bodyPr wrap="square">
            <a:spAutoFit/>
          </a:bodyPr>
          <a:lstStyle/>
          <a:p>
            <a:pPr>
              <a:defRPr sz="1600" b="0">
                <a:solidFill>
                  <a:srgbClr val="FFF9E6"/>
                </a:solidFill>
                <a:latin typeface="Aptos"/>
              </a:defRPr>
            </a:pPr>
            <a:r>
              <a:t>Lord Jesus, be present with your people. Bless the food we receive, the fellowship we share, and the homes and churches where your name is honored. Make our tables places of gratitude, welcome, and hope until we feast with you in your kingdom. Amen.</a:t>
            </a:r>
          </a:p>
        </p:txBody>
      </p:sp>
      <p:sp>
        <p:nvSpPr>
          <p:cNvPr id="7" name="TextBox 6"/>
          <p:cNvSpPr txBox="1"/>
          <p:nvPr/>
        </p:nvSpPr>
        <p:spPr>
          <a:xfrm>
            <a:off x="1051560" y="5285232"/>
            <a:ext cx="5577840" cy="347472"/>
          </a:xfrm>
          <a:prstGeom prst="rect">
            <a:avLst/>
          </a:prstGeom>
          <a:noFill/>
        </p:spPr>
        <p:txBody>
          <a:bodyPr wrap="square">
            <a:spAutoFit/>
          </a:bodyPr>
          <a:lstStyle/>
          <a:p>
            <a:pPr>
              <a:defRPr sz="770" b="0">
                <a:solidFill>
                  <a:srgbClr val="F5C977"/>
                </a:solidFill>
                <a:latin typeface="Aptos"/>
              </a:defRPr>
            </a:pPr>
            <a:r>
              <a:t>© HymnInfo.com. Free for personal, church, classroom, and small-group teaching use. Please do not sell, repost, or redistribute as downloadable files without permission.</a:t>
            </a:r>
          </a:p>
        </p:txBody>
      </p:sp>
      <p:sp>
        <p:nvSpPr>
          <p:cNvPr id="8" name="TextBox 7"/>
          <p:cNvSpPr txBox="1"/>
          <p:nvPr/>
        </p:nvSpPr>
        <p:spPr>
          <a:xfrm>
            <a:off x="347472" y="6537960"/>
            <a:ext cx="11475720" cy="164592"/>
          </a:xfrm>
          <a:prstGeom prst="rect">
            <a:avLst/>
          </a:prstGeom>
          <a:noFill/>
        </p:spPr>
        <p:txBody>
          <a:bodyPr wrap="none">
            <a:spAutoFit/>
          </a:bodyPr>
          <a:lstStyle/>
          <a:p>
            <a:pPr algn="ctr">
              <a:defRPr sz="750">
                <a:solidFill>
                  <a:srgbClr val="F8EED5"/>
                </a:solidFill>
                <a:latin typeface="Aptos"/>
              </a:defRPr>
            </a:pPr>
            <a:r>
              <a:t>Prepared for teaching and small group use - hymninfo.com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tained_scene.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594360" y="411480"/>
            <a:ext cx="4572000" cy="548640"/>
          </a:xfrm>
          <a:prstGeom prst="rect">
            <a:avLst/>
          </a:prstGeom>
          <a:noFill/>
        </p:spPr>
        <p:txBody>
          <a:bodyPr wrap="none">
            <a:spAutoFit/>
          </a:bodyPr>
          <a:lstStyle/>
          <a:p>
            <a:pPr>
              <a:defRPr b="1" sz="3200">
                <a:solidFill>
                  <a:srgbClr val="FFF9E6"/>
                </a:solidFill>
                <a:latin typeface="Georgia"/>
              </a:defRPr>
            </a:pPr>
            <a:r>
              <a:t>Teaching Aim</a:t>
            </a:r>
          </a:p>
        </p:txBody>
      </p:sp>
      <p:sp>
        <p:nvSpPr>
          <p:cNvPr id="4" name="Rounded Rectangle 3"/>
          <p:cNvSpPr/>
          <p:nvPr/>
        </p:nvSpPr>
        <p:spPr>
          <a:xfrm>
            <a:off x="685800" y="1920240"/>
            <a:ext cx="3337560" cy="2377440"/>
          </a:xfrm>
          <a:prstGeom prst="roundRect">
            <a:avLst/>
          </a:prstGeom>
          <a:solidFill>
            <a:srgbClr val="FFF9E6"/>
          </a:solidFill>
          <a:ln w="15240">
            <a:solidFill>
              <a:srgbClr val="DEA5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2011680" y="2212848"/>
            <a:ext cx="685800" cy="777240"/>
          </a:xfrm>
          <a:prstGeom prst="roundRect">
            <a:avLst/>
          </a:prstGeom>
          <a:solidFill>
            <a:srgbClr val="2C4964"/>
          </a:solidFill>
          <a:ln w="12700">
            <a:solidFill>
              <a:srgbClr val="DEA5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2084832" y="2331720"/>
            <a:ext cx="171450" cy="557784"/>
          </a:xfrm>
          <a:prstGeom prst="rect">
            <a:avLst/>
          </a:prstGeom>
          <a:solidFill>
            <a:srgbClr val="DEA54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2313432" y="2331720"/>
            <a:ext cx="171450" cy="557784"/>
          </a:xfrm>
          <a:prstGeom prst="rect">
            <a:avLst/>
          </a:prstGeom>
          <a:solidFill>
            <a:srgbClr val="5B1D2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ectangle 7"/>
          <p:cNvSpPr/>
          <p:nvPr/>
        </p:nvSpPr>
        <p:spPr>
          <a:xfrm>
            <a:off x="2542032" y="2331720"/>
            <a:ext cx="171450" cy="557784"/>
          </a:xfrm>
          <a:prstGeom prst="rect">
            <a:avLst/>
          </a:prstGeom>
          <a:solidFill>
            <a:srgbClr val="4A5B3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1005840" y="3154680"/>
            <a:ext cx="2697480" cy="320040"/>
          </a:xfrm>
          <a:prstGeom prst="rect">
            <a:avLst/>
          </a:prstGeom>
          <a:noFill/>
        </p:spPr>
        <p:txBody>
          <a:bodyPr wrap="square">
            <a:spAutoFit/>
          </a:bodyPr>
          <a:lstStyle/>
          <a:p>
            <a:pPr>
              <a:defRPr sz="1900" b="1">
                <a:solidFill>
                  <a:srgbClr val="5B1D23"/>
                </a:solidFill>
                <a:latin typeface="Aptos"/>
              </a:defRPr>
            </a:pPr>
            <a:r>
              <a:t>Understand</a:t>
            </a:r>
          </a:p>
        </p:txBody>
      </p:sp>
      <p:sp>
        <p:nvSpPr>
          <p:cNvPr id="10" name="TextBox 9"/>
          <p:cNvSpPr txBox="1"/>
          <p:nvPr/>
        </p:nvSpPr>
        <p:spPr>
          <a:xfrm>
            <a:off x="1005840" y="3547872"/>
            <a:ext cx="2743200" cy="512064"/>
          </a:xfrm>
          <a:prstGeom prst="rect">
            <a:avLst/>
          </a:prstGeom>
          <a:noFill/>
        </p:spPr>
        <p:txBody>
          <a:bodyPr wrap="square">
            <a:spAutoFit/>
          </a:bodyPr>
          <a:lstStyle/>
          <a:p>
            <a:pPr>
              <a:defRPr sz="1300" b="0">
                <a:solidFill>
                  <a:srgbClr val="241916"/>
                </a:solidFill>
                <a:latin typeface="Aptos"/>
              </a:defRPr>
            </a:pPr>
            <a:r>
              <a:t>Daily bread is a gift from God, received with gratitude and reverence.</a:t>
            </a:r>
          </a:p>
        </p:txBody>
      </p:sp>
      <p:sp>
        <p:nvSpPr>
          <p:cNvPr id="11" name="Rounded Rectangle 10"/>
          <p:cNvSpPr/>
          <p:nvPr/>
        </p:nvSpPr>
        <p:spPr>
          <a:xfrm>
            <a:off x="4480560" y="1920240"/>
            <a:ext cx="3337560" cy="2377440"/>
          </a:xfrm>
          <a:prstGeom prst="roundRect">
            <a:avLst/>
          </a:prstGeom>
          <a:solidFill>
            <a:srgbClr val="FFF9E6"/>
          </a:solidFill>
          <a:ln w="15240">
            <a:solidFill>
              <a:srgbClr val="DEA5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rapezoid 11"/>
          <p:cNvSpPr/>
          <p:nvPr/>
        </p:nvSpPr>
        <p:spPr>
          <a:xfrm>
            <a:off x="5870448" y="2304288"/>
            <a:ext cx="685800" cy="377190"/>
          </a:xfrm>
          <a:prstGeom prst="trapezoid">
            <a:avLst/>
          </a:prstGeom>
          <a:solidFill>
            <a:srgbClr val="5B1D23"/>
          </a:solidFill>
          <a:ln w="12700">
            <a:solidFill>
              <a:srgbClr val="DEA5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6158484" y="2660904"/>
            <a:ext cx="109728" cy="240029"/>
          </a:xfrm>
          <a:prstGeom prst="rect">
            <a:avLst/>
          </a:prstGeom>
          <a:solidFill>
            <a:srgbClr val="5B1D2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4800600" y="3154680"/>
            <a:ext cx="2697480" cy="320040"/>
          </a:xfrm>
          <a:prstGeom prst="rect">
            <a:avLst/>
          </a:prstGeom>
          <a:noFill/>
        </p:spPr>
        <p:txBody>
          <a:bodyPr wrap="square">
            <a:spAutoFit/>
          </a:bodyPr>
          <a:lstStyle/>
          <a:p>
            <a:pPr>
              <a:defRPr sz="1900" b="1">
                <a:solidFill>
                  <a:srgbClr val="5B1D23"/>
                </a:solidFill>
                <a:latin typeface="Aptos"/>
              </a:defRPr>
            </a:pPr>
            <a:r>
              <a:t>Feel</a:t>
            </a:r>
          </a:p>
        </p:txBody>
      </p:sp>
      <p:sp>
        <p:nvSpPr>
          <p:cNvPr id="15" name="TextBox 14"/>
          <p:cNvSpPr txBox="1"/>
          <p:nvPr/>
        </p:nvSpPr>
        <p:spPr>
          <a:xfrm>
            <a:off x="4800600" y="3547872"/>
            <a:ext cx="2743200" cy="512064"/>
          </a:xfrm>
          <a:prstGeom prst="rect">
            <a:avLst/>
          </a:prstGeom>
          <a:noFill/>
        </p:spPr>
        <p:txBody>
          <a:bodyPr wrap="square">
            <a:spAutoFit/>
          </a:bodyPr>
          <a:lstStyle/>
          <a:p>
            <a:pPr>
              <a:defRPr sz="1300" b="0">
                <a:solidFill>
                  <a:srgbClr val="241916"/>
                </a:solidFill>
                <a:latin typeface="Aptos"/>
              </a:defRPr>
            </a:pPr>
            <a:r>
              <a:t>The Lord is welcomed at the ordinary table, not only in formal worship.</a:t>
            </a:r>
          </a:p>
        </p:txBody>
      </p:sp>
      <p:sp>
        <p:nvSpPr>
          <p:cNvPr id="16" name="Rounded Rectangle 15"/>
          <p:cNvSpPr/>
          <p:nvPr/>
        </p:nvSpPr>
        <p:spPr>
          <a:xfrm>
            <a:off x="8275320" y="1920240"/>
            <a:ext cx="3337560" cy="2377440"/>
          </a:xfrm>
          <a:prstGeom prst="roundRect">
            <a:avLst/>
          </a:prstGeom>
          <a:solidFill>
            <a:srgbClr val="FFF9E6"/>
          </a:solidFill>
          <a:ln w="15240">
            <a:solidFill>
              <a:srgbClr val="DEA5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Arc 16"/>
          <p:cNvSpPr/>
          <p:nvPr/>
        </p:nvSpPr>
        <p:spPr>
          <a:xfrm>
            <a:off x="9601200" y="2331720"/>
            <a:ext cx="777240" cy="450799"/>
          </a:xfrm>
          <a:prstGeom prst="arc">
            <a:avLst/>
          </a:prstGeom>
          <a:solidFill>
            <a:srgbClr val="F5C977"/>
          </a:solidFill>
          <a:ln w="16510">
            <a:solidFill>
              <a:srgbClr val="5B392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8595360" y="3154680"/>
            <a:ext cx="2697480" cy="320040"/>
          </a:xfrm>
          <a:prstGeom prst="rect">
            <a:avLst/>
          </a:prstGeom>
          <a:noFill/>
        </p:spPr>
        <p:txBody>
          <a:bodyPr wrap="square">
            <a:spAutoFit/>
          </a:bodyPr>
          <a:lstStyle/>
          <a:p>
            <a:pPr>
              <a:defRPr sz="1900" b="1">
                <a:solidFill>
                  <a:srgbClr val="5B1D23"/>
                </a:solidFill>
                <a:latin typeface="Aptos"/>
              </a:defRPr>
            </a:pPr>
            <a:r>
              <a:t>Practice</a:t>
            </a:r>
          </a:p>
        </p:txBody>
      </p:sp>
      <p:sp>
        <p:nvSpPr>
          <p:cNvPr id="19" name="TextBox 18"/>
          <p:cNvSpPr txBox="1"/>
          <p:nvPr/>
        </p:nvSpPr>
        <p:spPr>
          <a:xfrm>
            <a:off x="8595360" y="3547872"/>
            <a:ext cx="2743200" cy="512064"/>
          </a:xfrm>
          <a:prstGeom prst="rect">
            <a:avLst/>
          </a:prstGeom>
          <a:noFill/>
        </p:spPr>
        <p:txBody>
          <a:bodyPr wrap="square">
            <a:spAutoFit/>
          </a:bodyPr>
          <a:lstStyle/>
          <a:p>
            <a:pPr>
              <a:defRPr sz="1300" b="0">
                <a:solidFill>
                  <a:srgbClr val="241916"/>
                </a:solidFill>
                <a:latin typeface="Aptos"/>
              </a:defRPr>
            </a:pPr>
            <a:r>
              <a:t>Let meals become moments of prayer, hospitality, and Christian fellowship.</a:t>
            </a:r>
          </a:p>
        </p:txBody>
      </p:sp>
      <p:sp>
        <p:nvSpPr>
          <p:cNvPr id="20" name="TextBox 19"/>
          <p:cNvSpPr txBox="1"/>
          <p:nvPr/>
        </p:nvSpPr>
        <p:spPr>
          <a:xfrm>
            <a:off x="347472" y="6537960"/>
            <a:ext cx="11475720" cy="164592"/>
          </a:xfrm>
          <a:prstGeom prst="rect">
            <a:avLst/>
          </a:prstGeom>
          <a:noFill/>
        </p:spPr>
        <p:txBody>
          <a:bodyPr wrap="none">
            <a:spAutoFit/>
          </a:bodyPr>
          <a:lstStyle/>
          <a:p>
            <a:pPr algn="ctr">
              <a:defRPr sz="750">
                <a:solidFill>
                  <a:srgbClr val="F8EED5"/>
                </a:solidFill>
                <a:latin typeface="Aptos"/>
              </a:defRPr>
            </a:pPr>
            <a:r>
              <a:t>Prepared for teaching and small group use - hymninfo.com</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parchment_scene.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594360" y="411480"/>
            <a:ext cx="4846320" cy="548640"/>
          </a:xfrm>
          <a:prstGeom prst="rect">
            <a:avLst/>
          </a:prstGeom>
          <a:noFill/>
        </p:spPr>
        <p:txBody>
          <a:bodyPr wrap="none">
            <a:spAutoFit/>
          </a:bodyPr>
          <a:lstStyle/>
          <a:p>
            <a:pPr>
              <a:defRPr b="1" sz="3200">
                <a:solidFill>
                  <a:srgbClr val="241916"/>
                </a:solidFill>
                <a:latin typeface="Georgia"/>
              </a:defRPr>
            </a:pPr>
            <a:r>
              <a:t>Hymn Identity</a:t>
            </a:r>
          </a:p>
        </p:txBody>
      </p:sp>
      <p:sp>
        <p:nvSpPr>
          <p:cNvPr id="4" name="Rounded Rectangle 3"/>
          <p:cNvSpPr/>
          <p:nvPr/>
        </p:nvSpPr>
        <p:spPr>
          <a:xfrm>
            <a:off x="685800" y="1234440"/>
            <a:ext cx="5577840" cy="4754880"/>
          </a:xfrm>
          <a:prstGeom prst="roundRect">
            <a:avLst/>
          </a:prstGeom>
          <a:solidFill>
            <a:srgbClr val="FFF9E6"/>
          </a:solidFill>
          <a:ln w="15240">
            <a:solidFill>
              <a:srgbClr val="DEA5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60120" y="1536192"/>
            <a:ext cx="1645920" cy="274320"/>
          </a:xfrm>
          <a:prstGeom prst="rect">
            <a:avLst/>
          </a:prstGeom>
          <a:noFill/>
        </p:spPr>
        <p:txBody>
          <a:bodyPr wrap="square">
            <a:spAutoFit/>
          </a:bodyPr>
          <a:lstStyle/>
          <a:p>
            <a:pPr>
              <a:defRPr sz="1200" b="1">
                <a:solidFill>
                  <a:srgbClr val="5B1D23"/>
                </a:solidFill>
                <a:latin typeface="Aptos"/>
              </a:defRPr>
            </a:pPr>
            <a:r>
              <a:t>Title</a:t>
            </a:r>
          </a:p>
        </p:txBody>
      </p:sp>
      <p:sp>
        <p:nvSpPr>
          <p:cNvPr id="6" name="TextBox 5"/>
          <p:cNvSpPr txBox="1"/>
          <p:nvPr/>
        </p:nvSpPr>
        <p:spPr>
          <a:xfrm>
            <a:off x="2560320" y="1536192"/>
            <a:ext cx="3291840" cy="292608"/>
          </a:xfrm>
          <a:prstGeom prst="rect">
            <a:avLst/>
          </a:prstGeom>
          <a:noFill/>
        </p:spPr>
        <p:txBody>
          <a:bodyPr wrap="square">
            <a:spAutoFit/>
          </a:bodyPr>
          <a:lstStyle/>
          <a:p>
            <a:pPr>
              <a:defRPr sz="1200" b="0">
                <a:solidFill>
                  <a:srgbClr val="241916"/>
                </a:solidFill>
                <a:latin typeface="Aptos"/>
              </a:defRPr>
            </a:pPr>
            <a:r>
              <a:t>Be Present at Our Table, Lord</a:t>
            </a:r>
          </a:p>
        </p:txBody>
      </p:sp>
      <p:sp>
        <p:nvSpPr>
          <p:cNvPr id="7" name="TextBox 6"/>
          <p:cNvSpPr txBox="1"/>
          <p:nvPr/>
        </p:nvSpPr>
        <p:spPr>
          <a:xfrm>
            <a:off x="960120" y="2103120"/>
            <a:ext cx="1645920" cy="274320"/>
          </a:xfrm>
          <a:prstGeom prst="rect">
            <a:avLst/>
          </a:prstGeom>
          <a:noFill/>
        </p:spPr>
        <p:txBody>
          <a:bodyPr wrap="square">
            <a:spAutoFit/>
          </a:bodyPr>
          <a:lstStyle/>
          <a:p>
            <a:pPr>
              <a:defRPr sz="1200" b="1">
                <a:solidFill>
                  <a:srgbClr val="5B1D23"/>
                </a:solidFill>
                <a:latin typeface="Aptos"/>
              </a:defRPr>
            </a:pPr>
            <a:r>
              <a:t>First line</a:t>
            </a:r>
          </a:p>
        </p:txBody>
      </p:sp>
      <p:sp>
        <p:nvSpPr>
          <p:cNvPr id="8" name="TextBox 7"/>
          <p:cNvSpPr txBox="1"/>
          <p:nvPr/>
        </p:nvSpPr>
        <p:spPr>
          <a:xfrm>
            <a:off x="2560320" y="2103120"/>
            <a:ext cx="3291840" cy="292608"/>
          </a:xfrm>
          <a:prstGeom prst="rect">
            <a:avLst/>
          </a:prstGeom>
          <a:noFill/>
        </p:spPr>
        <p:txBody>
          <a:bodyPr wrap="square">
            <a:spAutoFit/>
          </a:bodyPr>
          <a:lstStyle/>
          <a:p>
            <a:pPr>
              <a:defRPr sz="1200" b="0">
                <a:solidFill>
                  <a:srgbClr val="241916"/>
                </a:solidFill>
                <a:latin typeface="Aptos"/>
              </a:defRPr>
            </a:pPr>
            <a:r>
              <a:t>Be present at our table, Lord</a:t>
            </a:r>
          </a:p>
        </p:txBody>
      </p:sp>
      <p:sp>
        <p:nvSpPr>
          <p:cNvPr id="9" name="TextBox 8"/>
          <p:cNvSpPr txBox="1"/>
          <p:nvPr/>
        </p:nvSpPr>
        <p:spPr>
          <a:xfrm>
            <a:off x="960120" y="2670048"/>
            <a:ext cx="1645920" cy="274320"/>
          </a:xfrm>
          <a:prstGeom prst="rect">
            <a:avLst/>
          </a:prstGeom>
          <a:noFill/>
        </p:spPr>
        <p:txBody>
          <a:bodyPr wrap="square">
            <a:spAutoFit/>
          </a:bodyPr>
          <a:lstStyle/>
          <a:p>
            <a:pPr>
              <a:defRPr sz="1200" b="1">
                <a:solidFill>
                  <a:srgbClr val="5B1D23"/>
                </a:solidFill>
                <a:latin typeface="Aptos"/>
              </a:defRPr>
            </a:pPr>
            <a:r>
              <a:t>Text</a:t>
            </a:r>
          </a:p>
        </p:txBody>
      </p:sp>
      <p:sp>
        <p:nvSpPr>
          <p:cNvPr id="10" name="TextBox 9"/>
          <p:cNvSpPr txBox="1"/>
          <p:nvPr/>
        </p:nvSpPr>
        <p:spPr>
          <a:xfrm>
            <a:off x="2560320" y="2670048"/>
            <a:ext cx="3291840" cy="292608"/>
          </a:xfrm>
          <a:prstGeom prst="rect">
            <a:avLst/>
          </a:prstGeom>
          <a:noFill/>
        </p:spPr>
        <p:txBody>
          <a:bodyPr wrap="square">
            <a:spAutoFit/>
          </a:bodyPr>
          <a:lstStyle/>
          <a:p>
            <a:pPr>
              <a:defRPr sz="1200" b="0">
                <a:solidFill>
                  <a:srgbClr val="241916"/>
                </a:solidFill>
                <a:latin typeface="Aptos"/>
              </a:defRPr>
            </a:pPr>
            <a:r>
              <a:t>John Cennick (1718-1755)</a:t>
            </a:r>
          </a:p>
        </p:txBody>
      </p:sp>
      <p:sp>
        <p:nvSpPr>
          <p:cNvPr id="11" name="TextBox 10"/>
          <p:cNvSpPr txBox="1"/>
          <p:nvPr/>
        </p:nvSpPr>
        <p:spPr>
          <a:xfrm>
            <a:off x="960120" y="3236976"/>
            <a:ext cx="1645920" cy="274320"/>
          </a:xfrm>
          <a:prstGeom prst="rect">
            <a:avLst/>
          </a:prstGeom>
          <a:noFill/>
        </p:spPr>
        <p:txBody>
          <a:bodyPr wrap="square">
            <a:spAutoFit/>
          </a:bodyPr>
          <a:lstStyle/>
          <a:p>
            <a:pPr>
              <a:defRPr sz="1200" b="1">
                <a:solidFill>
                  <a:srgbClr val="5B1D23"/>
                </a:solidFill>
                <a:latin typeface="Aptos"/>
              </a:defRPr>
            </a:pPr>
            <a:r>
              <a:t>Date</a:t>
            </a:r>
          </a:p>
        </p:txBody>
      </p:sp>
      <p:sp>
        <p:nvSpPr>
          <p:cNvPr id="12" name="TextBox 11"/>
          <p:cNvSpPr txBox="1"/>
          <p:nvPr/>
        </p:nvSpPr>
        <p:spPr>
          <a:xfrm>
            <a:off x="2560320" y="3236976"/>
            <a:ext cx="3291840" cy="292608"/>
          </a:xfrm>
          <a:prstGeom prst="rect">
            <a:avLst/>
          </a:prstGeom>
          <a:noFill/>
        </p:spPr>
        <p:txBody>
          <a:bodyPr wrap="square">
            <a:spAutoFit/>
          </a:bodyPr>
          <a:lstStyle/>
          <a:p>
            <a:pPr>
              <a:defRPr sz="1200" b="0">
                <a:solidFill>
                  <a:srgbClr val="241916"/>
                </a:solidFill>
                <a:latin typeface="Aptos"/>
              </a:defRPr>
            </a:pPr>
            <a:r>
              <a:t>1741</a:t>
            </a:r>
          </a:p>
        </p:txBody>
      </p:sp>
      <p:sp>
        <p:nvSpPr>
          <p:cNvPr id="13" name="TextBox 12"/>
          <p:cNvSpPr txBox="1"/>
          <p:nvPr/>
        </p:nvSpPr>
        <p:spPr>
          <a:xfrm>
            <a:off x="960120" y="3803904"/>
            <a:ext cx="1645920" cy="274320"/>
          </a:xfrm>
          <a:prstGeom prst="rect">
            <a:avLst/>
          </a:prstGeom>
          <a:noFill/>
        </p:spPr>
        <p:txBody>
          <a:bodyPr wrap="square">
            <a:spAutoFit/>
          </a:bodyPr>
          <a:lstStyle/>
          <a:p>
            <a:pPr>
              <a:defRPr sz="1200" b="1">
                <a:solidFill>
                  <a:srgbClr val="5B1D23"/>
                </a:solidFill>
                <a:latin typeface="Aptos"/>
              </a:defRPr>
            </a:pPr>
            <a:r>
              <a:t>Tune</a:t>
            </a:r>
          </a:p>
        </p:txBody>
      </p:sp>
      <p:sp>
        <p:nvSpPr>
          <p:cNvPr id="14" name="TextBox 13"/>
          <p:cNvSpPr txBox="1"/>
          <p:nvPr/>
        </p:nvSpPr>
        <p:spPr>
          <a:xfrm>
            <a:off x="2560320" y="3803904"/>
            <a:ext cx="3291840" cy="292608"/>
          </a:xfrm>
          <a:prstGeom prst="rect">
            <a:avLst/>
          </a:prstGeom>
          <a:noFill/>
        </p:spPr>
        <p:txBody>
          <a:bodyPr wrap="square">
            <a:spAutoFit/>
          </a:bodyPr>
          <a:lstStyle/>
          <a:p>
            <a:pPr>
              <a:defRPr sz="1200" b="0">
                <a:solidFill>
                  <a:srgbClr val="241916"/>
                </a:solidFill>
                <a:latin typeface="Aptos"/>
              </a:defRPr>
            </a:pPr>
            <a:r>
              <a:t>OLD HUNDREDTH</a:t>
            </a:r>
          </a:p>
        </p:txBody>
      </p:sp>
      <p:sp>
        <p:nvSpPr>
          <p:cNvPr id="15" name="TextBox 14"/>
          <p:cNvSpPr txBox="1"/>
          <p:nvPr/>
        </p:nvSpPr>
        <p:spPr>
          <a:xfrm>
            <a:off x="960120" y="4370832"/>
            <a:ext cx="1645920" cy="274320"/>
          </a:xfrm>
          <a:prstGeom prst="rect">
            <a:avLst/>
          </a:prstGeom>
          <a:noFill/>
        </p:spPr>
        <p:txBody>
          <a:bodyPr wrap="square">
            <a:spAutoFit/>
          </a:bodyPr>
          <a:lstStyle/>
          <a:p>
            <a:pPr>
              <a:defRPr sz="1200" b="1">
                <a:solidFill>
                  <a:srgbClr val="5B1D23"/>
                </a:solidFill>
                <a:latin typeface="Aptos"/>
              </a:defRPr>
            </a:pPr>
            <a:r>
              <a:t>Meter</a:t>
            </a:r>
          </a:p>
        </p:txBody>
      </p:sp>
      <p:sp>
        <p:nvSpPr>
          <p:cNvPr id="16" name="TextBox 15"/>
          <p:cNvSpPr txBox="1"/>
          <p:nvPr/>
        </p:nvSpPr>
        <p:spPr>
          <a:xfrm>
            <a:off x="2560320" y="4370832"/>
            <a:ext cx="3291840" cy="292608"/>
          </a:xfrm>
          <a:prstGeom prst="rect">
            <a:avLst/>
          </a:prstGeom>
          <a:noFill/>
        </p:spPr>
        <p:txBody>
          <a:bodyPr wrap="square">
            <a:spAutoFit/>
          </a:bodyPr>
          <a:lstStyle/>
          <a:p>
            <a:pPr>
              <a:defRPr sz="1200" b="0">
                <a:solidFill>
                  <a:srgbClr val="241916"/>
                </a:solidFill>
                <a:latin typeface="Aptos"/>
              </a:defRPr>
            </a:pPr>
            <a:r>
              <a:t>Long Meter, 8.8.8.8</a:t>
            </a:r>
          </a:p>
        </p:txBody>
      </p:sp>
      <p:sp>
        <p:nvSpPr>
          <p:cNvPr id="17" name="TextBox 16"/>
          <p:cNvSpPr txBox="1"/>
          <p:nvPr/>
        </p:nvSpPr>
        <p:spPr>
          <a:xfrm>
            <a:off x="960120" y="4937759"/>
            <a:ext cx="1645920" cy="274320"/>
          </a:xfrm>
          <a:prstGeom prst="rect">
            <a:avLst/>
          </a:prstGeom>
          <a:noFill/>
        </p:spPr>
        <p:txBody>
          <a:bodyPr wrap="square">
            <a:spAutoFit/>
          </a:bodyPr>
          <a:lstStyle/>
          <a:p>
            <a:pPr>
              <a:defRPr sz="1200" b="1">
                <a:solidFill>
                  <a:srgbClr val="5B1D23"/>
                </a:solidFill>
                <a:latin typeface="Aptos"/>
              </a:defRPr>
            </a:pPr>
            <a:r>
              <a:t>Tune attribution</a:t>
            </a:r>
          </a:p>
        </p:txBody>
      </p:sp>
      <p:sp>
        <p:nvSpPr>
          <p:cNvPr id="18" name="TextBox 17"/>
          <p:cNvSpPr txBox="1"/>
          <p:nvPr/>
        </p:nvSpPr>
        <p:spPr>
          <a:xfrm>
            <a:off x="2560320" y="4937759"/>
            <a:ext cx="3291840" cy="292608"/>
          </a:xfrm>
          <a:prstGeom prst="rect">
            <a:avLst/>
          </a:prstGeom>
          <a:noFill/>
        </p:spPr>
        <p:txBody>
          <a:bodyPr wrap="square">
            <a:spAutoFit/>
          </a:bodyPr>
          <a:lstStyle/>
          <a:p>
            <a:pPr>
              <a:defRPr sz="1200" b="0">
                <a:solidFill>
                  <a:srgbClr val="241916"/>
                </a:solidFill>
                <a:latin typeface="Aptos"/>
              </a:defRPr>
            </a:pPr>
            <a:r>
              <a:t>commonly attributed to Louis Bourgeois</a:t>
            </a:r>
          </a:p>
        </p:txBody>
      </p:sp>
      <p:sp>
        <p:nvSpPr>
          <p:cNvPr id="19" name="Rounded Rectangle 18"/>
          <p:cNvSpPr/>
          <p:nvPr/>
        </p:nvSpPr>
        <p:spPr>
          <a:xfrm>
            <a:off x="6629400" y="1417320"/>
            <a:ext cx="4846320" cy="3474720"/>
          </a:xfrm>
          <a:prstGeom prst="roundRect">
            <a:avLst/>
          </a:prstGeom>
          <a:solidFill>
            <a:srgbClr val="F8EED5"/>
          </a:solidFill>
          <a:ln w="15240">
            <a:solidFill>
              <a:srgbClr val="DEA5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995160" y="1755648"/>
            <a:ext cx="4114800" cy="320040"/>
          </a:xfrm>
          <a:prstGeom prst="rect">
            <a:avLst/>
          </a:prstGeom>
          <a:noFill/>
        </p:spPr>
        <p:txBody>
          <a:bodyPr wrap="square">
            <a:spAutoFit/>
          </a:bodyPr>
          <a:lstStyle/>
          <a:p>
            <a:pPr>
              <a:defRPr sz="1900" b="1">
                <a:solidFill>
                  <a:srgbClr val="5B1D23"/>
                </a:solidFill>
                <a:latin typeface="Aptos"/>
              </a:defRPr>
            </a:pPr>
            <a:r>
              <a:t>A table grace with lasting reach</a:t>
            </a:r>
          </a:p>
        </p:txBody>
      </p:sp>
      <p:sp>
        <p:nvSpPr>
          <p:cNvPr id="21" name="TextBox 20"/>
          <p:cNvSpPr txBox="1"/>
          <p:nvPr/>
        </p:nvSpPr>
        <p:spPr>
          <a:xfrm>
            <a:off x="6995160" y="2240280"/>
            <a:ext cx="3977639" cy="1371600"/>
          </a:xfrm>
          <a:prstGeom prst="rect">
            <a:avLst/>
          </a:prstGeom>
          <a:noFill/>
        </p:spPr>
        <p:txBody>
          <a:bodyPr wrap="square">
            <a:spAutoFit/>
          </a:bodyPr>
          <a:lstStyle/>
          <a:p>
            <a:pPr>
              <a:defRPr sz="1600" b="0">
                <a:solidFill>
                  <a:srgbClr val="241916"/>
                </a:solidFill>
                <a:latin typeface="Aptos"/>
              </a:defRPr>
            </a:pPr>
            <a:r>
              <a:t>This short prayer has served homes, schools, camps, church meals, and congregations because it joins simple language with a deep Christian habit: receiving food in the presence of God.</a:t>
            </a:r>
          </a:p>
        </p:txBody>
      </p:sp>
      <p:sp>
        <p:nvSpPr>
          <p:cNvPr id="22" name="TextBox 21"/>
          <p:cNvSpPr txBox="1"/>
          <p:nvPr/>
        </p:nvSpPr>
        <p:spPr>
          <a:xfrm>
            <a:off x="347472" y="6537960"/>
            <a:ext cx="11475720" cy="164592"/>
          </a:xfrm>
          <a:prstGeom prst="rect">
            <a:avLst/>
          </a:prstGeom>
          <a:noFill/>
        </p:spPr>
        <p:txBody>
          <a:bodyPr wrap="none">
            <a:spAutoFit/>
          </a:bodyPr>
          <a:lstStyle/>
          <a:p>
            <a:pPr algn="ctr">
              <a:defRPr sz="750">
                <a:solidFill>
                  <a:srgbClr val="55412D"/>
                </a:solidFill>
                <a:latin typeface="Aptos"/>
              </a:defRPr>
            </a:pPr>
            <a:r>
              <a:t>Prepared for teaching and small group use - hymninfo.com</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music_scene.jpg"/>
          <p:cNvPicPr>
            <a:picLocks noChangeAspect="1"/>
          </p:cNvPicPr>
          <p:nvPr/>
        </p:nvPicPr>
        <p:blipFill>
          <a:blip r:embed="rId2"/>
          <a:stretch>
            <a:fillRect/>
          </a:stretch>
        </p:blipFill>
        <p:spPr>
          <a:xfrm>
            <a:off x="0" y="0"/>
            <a:ext cx="12191999" cy="6858000"/>
          </a:xfrm>
          <a:prstGeom prst="rect">
            <a:avLst/>
          </a:prstGeom>
        </p:spPr>
      </p:pic>
      <p:sp>
        <p:nvSpPr>
          <p:cNvPr id="3" name="Rounded Rectangle 2"/>
          <p:cNvSpPr/>
          <p:nvPr/>
        </p:nvSpPr>
        <p:spPr>
          <a:xfrm>
            <a:off x="594360" y="685800"/>
            <a:ext cx="6537960" cy="5166360"/>
          </a:xfrm>
          <a:prstGeom prst="roundRect">
            <a:avLst/>
          </a:prstGeom>
          <a:solidFill>
            <a:srgbClr val="FFF9E6"/>
          </a:solidFill>
          <a:ln w="15240">
            <a:solidFill>
              <a:srgbClr val="DEA5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914400" y="941832"/>
            <a:ext cx="5440680" cy="548640"/>
          </a:xfrm>
          <a:prstGeom prst="rect">
            <a:avLst/>
          </a:prstGeom>
          <a:noFill/>
        </p:spPr>
        <p:txBody>
          <a:bodyPr wrap="none">
            <a:spAutoFit/>
          </a:bodyPr>
          <a:lstStyle/>
          <a:p>
            <a:pPr>
              <a:defRPr b="1" sz="3000">
                <a:solidFill>
                  <a:srgbClr val="5B1D23"/>
                </a:solidFill>
                <a:latin typeface="Georgia"/>
              </a:defRPr>
            </a:pPr>
            <a:r>
              <a:t>Historical Background</a:t>
            </a:r>
          </a:p>
        </p:txBody>
      </p:sp>
      <p:sp>
        <p:nvSpPr>
          <p:cNvPr id="5" name="TextBox 4"/>
          <p:cNvSpPr txBox="1"/>
          <p:nvPr/>
        </p:nvSpPr>
        <p:spPr>
          <a:xfrm>
            <a:off x="960120" y="1691640"/>
            <a:ext cx="5760720" cy="3611880"/>
          </a:xfrm>
          <a:prstGeom prst="rect">
            <a:avLst/>
          </a:prstGeom>
          <a:noFill/>
        </p:spPr>
        <p:txBody>
          <a:bodyPr wrap="square" lIns="54864" rIns="54864" tIns="36576">
            <a:spAutoFit/>
          </a:bodyPr>
          <a:lstStyle/>
          <a:p>
            <a:pPr>
              <a:spcAft>
                <a:spcPts val="800"/>
              </a:spcAft>
              <a:defRPr sz="1500">
                <a:solidFill>
                  <a:srgbClr val="241916"/>
                </a:solidFill>
                <a:latin typeface="Aptos"/>
              </a:defRPr>
            </a:pPr>
            <a:r>
              <a:t>John Cennick belonged to the eighteenth-century evangelical revival and later served within the Moravian Church.</a:t>
            </a:r>
          </a:p>
          <a:p>
            <a:pPr>
              <a:spcAft>
                <a:spcPts val="800"/>
              </a:spcAft>
              <a:defRPr sz="1500">
                <a:solidFill>
                  <a:srgbClr val="241916"/>
                </a:solidFill>
                <a:latin typeface="Aptos"/>
              </a:defRPr>
            </a:pPr>
            <a:r>
              <a:t>The hymn was written in 1741 and has circulated widely as a sung table grace.</a:t>
            </a:r>
          </a:p>
          <a:p>
            <a:pPr>
              <a:spcAft>
                <a:spcPts val="800"/>
              </a:spcAft>
              <a:defRPr sz="1500">
                <a:solidFill>
                  <a:srgbClr val="241916"/>
                </a:solidFill>
                <a:latin typeface="Aptos"/>
              </a:defRPr>
            </a:pPr>
            <a:r>
              <a:t>Its familiar tune, OLD HUNDREDTH, comes from the Genevan Psalter tradition and fits the text with dignified simplicity.</a:t>
            </a:r>
          </a:p>
          <a:p>
            <a:pPr>
              <a:spcAft>
                <a:spcPts val="800"/>
              </a:spcAft>
              <a:defRPr sz="1500">
                <a:solidFill>
                  <a:srgbClr val="241916"/>
                </a:solidFill>
                <a:latin typeface="Aptos"/>
              </a:defRPr>
            </a:pPr>
            <a:r>
              <a:t>Short devotional texts like this often traveled through homes, schools, camps, and church gatherings by memory and repeated use.</a:t>
            </a:r>
          </a:p>
        </p:txBody>
      </p:sp>
      <p:sp>
        <p:nvSpPr>
          <p:cNvPr id="6" name="TextBox 5"/>
          <p:cNvSpPr txBox="1"/>
          <p:nvPr/>
        </p:nvSpPr>
        <p:spPr>
          <a:xfrm>
            <a:off x="347472" y="6537960"/>
            <a:ext cx="11475720" cy="164592"/>
          </a:xfrm>
          <a:prstGeom prst="rect">
            <a:avLst/>
          </a:prstGeom>
          <a:noFill/>
        </p:spPr>
        <p:txBody>
          <a:bodyPr wrap="none">
            <a:spAutoFit/>
          </a:bodyPr>
          <a:lstStyle/>
          <a:p>
            <a:pPr algn="ctr">
              <a:defRPr sz="750">
                <a:solidFill>
                  <a:srgbClr val="F8EED5"/>
                </a:solidFill>
                <a:latin typeface="Aptos"/>
              </a:defRPr>
            </a:pPr>
            <a:r>
              <a:t>Prepared for teaching and small group use - hymninfo.com</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fellowship_scene.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594360" y="411480"/>
            <a:ext cx="7040880" cy="548640"/>
          </a:xfrm>
          <a:prstGeom prst="rect">
            <a:avLst/>
          </a:prstGeom>
          <a:noFill/>
        </p:spPr>
        <p:txBody>
          <a:bodyPr wrap="none">
            <a:spAutoFit/>
          </a:bodyPr>
          <a:lstStyle/>
          <a:p>
            <a:pPr>
              <a:defRPr b="1" sz="3100">
                <a:solidFill>
                  <a:srgbClr val="FFF9E6"/>
                </a:solidFill>
                <a:latin typeface="Georgia"/>
              </a:defRPr>
            </a:pPr>
            <a:r>
              <a:t>Why This Hymn Matters Today</a:t>
            </a:r>
          </a:p>
        </p:txBody>
      </p:sp>
      <p:sp>
        <p:nvSpPr>
          <p:cNvPr id="4" name="Rounded Rectangle 3"/>
          <p:cNvSpPr/>
          <p:nvPr/>
        </p:nvSpPr>
        <p:spPr>
          <a:xfrm>
            <a:off x="731520" y="1417320"/>
            <a:ext cx="4983480" cy="1417320"/>
          </a:xfrm>
          <a:prstGeom prst="roundRect">
            <a:avLst/>
          </a:prstGeom>
          <a:solidFill>
            <a:srgbClr val="FFF9E6"/>
          </a:solidFill>
          <a:ln w="15240">
            <a:solidFill>
              <a:srgbClr val="DEA5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Arc 4"/>
          <p:cNvSpPr/>
          <p:nvPr/>
        </p:nvSpPr>
        <p:spPr>
          <a:xfrm>
            <a:off x="932688" y="1709928"/>
            <a:ext cx="548640" cy="318211"/>
          </a:xfrm>
          <a:prstGeom prst="arc">
            <a:avLst/>
          </a:prstGeom>
          <a:solidFill>
            <a:srgbClr val="F5C977"/>
          </a:solidFill>
          <a:ln w="16510">
            <a:solidFill>
              <a:srgbClr val="5B392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645920" y="1673352"/>
            <a:ext cx="3840480" cy="274320"/>
          </a:xfrm>
          <a:prstGeom prst="rect">
            <a:avLst/>
          </a:prstGeom>
          <a:noFill/>
        </p:spPr>
        <p:txBody>
          <a:bodyPr wrap="square">
            <a:spAutoFit/>
          </a:bodyPr>
          <a:lstStyle/>
          <a:p>
            <a:pPr>
              <a:defRPr sz="1700" b="1">
                <a:solidFill>
                  <a:srgbClr val="5B1D23"/>
                </a:solidFill>
                <a:latin typeface="Aptos"/>
              </a:defRPr>
            </a:pPr>
            <a:r>
              <a:t>Prayer at ordinary tables</a:t>
            </a:r>
          </a:p>
        </p:txBody>
      </p:sp>
      <p:sp>
        <p:nvSpPr>
          <p:cNvPr id="7" name="TextBox 6"/>
          <p:cNvSpPr txBox="1"/>
          <p:nvPr/>
        </p:nvSpPr>
        <p:spPr>
          <a:xfrm>
            <a:off x="1645920" y="2039112"/>
            <a:ext cx="3840480" cy="457200"/>
          </a:xfrm>
          <a:prstGeom prst="rect">
            <a:avLst/>
          </a:prstGeom>
          <a:noFill/>
        </p:spPr>
        <p:txBody>
          <a:bodyPr wrap="square">
            <a:spAutoFit/>
          </a:bodyPr>
          <a:lstStyle/>
          <a:p>
            <a:pPr>
              <a:defRPr sz="1250" b="0">
                <a:solidFill>
                  <a:srgbClr val="241916"/>
                </a:solidFill>
                <a:latin typeface="Aptos"/>
              </a:defRPr>
            </a:pPr>
            <a:r>
              <a:t>It teaches that daily meals belong under the blessing and presence of God.</a:t>
            </a:r>
          </a:p>
        </p:txBody>
      </p:sp>
      <p:sp>
        <p:nvSpPr>
          <p:cNvPr id="8" name="Rounded Rectangle 7"/>
          <p:cNvSpPr/>
          <p:nvPr/>
        </p:nvSpPr>
        <p:spPr>
          <a:xfrm>
            <a:off x="6217920" y="1417320"/>
            <a:ext cx="4983480" cy="1417320"/>
          </a:xfrm>
          <a:prstGeom prst="roundRect">
            <a:avLst/>
          </a:prstGeom>
          <a:solidFill>
            <a:srgbClr val="FFF9E6"/>
          </a:solidFill>
          <a:ln w="15240">
            <a:solidFill>
              <a:srgbClr val="DEA5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rapezoid 8"/>
          <p:cNvSpPr/>
          <p:nvPr/>
        </p:nvSpPr>
        <p:spPr>
          <a:xfrm>
            <a:off x="6446520" y="1691640"/>
            <a:ext cx="502920" cy="276606"/>
          </a:xfrm>
          <a:prstGeom prst="trapezoid">
            <a:avLst/>
          </a:prstGeom>
          <a:solidFill>
            <a:srgbClr val="5B1D23"/>
          </a:solidFill>
          <a:ln w="12700">
            <a:solidFill>
              <a:srgbClr val="DEA5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6657746" y="1953158"/>
            <a:ext cx="80467" cy="176022"/>
          </a:xfrm>
          <a:prstGeom prst="rect">
            <a:avLst/>
          </a:prstGeom>
          <a:solidFill>
            <a:srgbClr val="5B1D2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132320" y="1673352"/>
            <a:ext cx="3840480" cy="274320"/>
          </a:xfrm>
          <a:prstGeom prst="rect">
            <a:avLst/>
          </a:prstGeom>
          <a:noFill/>
        </p:spPr>
        <p:txBody>
          <a:bodyPr wrap="square">
            <a:spAutoFit/>
          </a:bodyPr>
          <a:lstStyle/>
          <a:p>
            <a:pPr>
              <a:defRPr sz="1700" b="1">
                <a:solidFill>
                  <a:srgbClr val="5B1D23"/>
                </a:solidFill>
                <a:latin typeface="Aptos"/>
              </a:defRPr>
            </a:pPr>
            <a:r>
              <a:t>Gratitude without ceremony</a:t>
            </a:r>
          </a:p>
        </p:txBody>
      </p:sp>
      <p:sp>
        <p:nvSpPr>
          <p:cNvPr id="12" name="TextBox 11"/>
          <p:cNvSpPr txBox="1"/>
          <p:nvPr/>
        </p:nvSpPr>
        <p:spPr>
          <a:xfrm>
            <a:off x="7132320" y="2039112"/>
            <a:ext cx="3840480" cy="457200"/>
          </a:xfrm>
          <a:prstGeom prst="rect">
            <a:avLst/>
          </a:prstGeom>
          <a:noFill/>
        </p:spPr>
        <p:txBody>
          <a:bodyPr wrap="square">
            <a:spAutoFit/>
          </a:bodyPr>
          <a:lstStyle/>
          <a:p>
            <a:pPr>
              <a:defRPr sz="1250" b="0">
                <a:solidFill>
                  <a:srgbClr val="241916"/>
                </a:solidFill>
                <a:latin typeface="Aptos"/>
              </a:defRPr>
            </a:pPr>
            <a:r>
              <a:t>It gives simple words for receiving food as mercy, not entitlement.</a:t>
            </a:r>
          </a:p>
        </p:txBody>
      </p:sp>
      <p:sp>
        <p:nvSpPr>
          <p:cNvPr id="13" name="Rounded Rectangle 12"/>
          <p:cNvSpPr/>
          <p:nvPr/>
        </p:nvSpPr>
        <p:spPr>
          <a:xfrm>
            <a:off x="731520" y="3474720"/>
            <a:ext cx="4983480" cy="1417320"/>
          </a:xfrm>
          <a:prstGeom prst="roundRect">
            <a:avLst/>
          </a:prstGeom>
          <a:solidFill>
            <a:srgbClr val="FFF9E6"/>
          </a:solidFill>
          <a:ln w="15240">
            <a:solidFill>
              <a:srgbClr val="DEA5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Arc 13"/>
          <p:cNvSpPr/>
          <p:nvPr/>
        </p:nvSpPr>
        <p:spPr>
          <a:xfrm>
            <a:off x="932688" y="3767328"/>
            <a:ext cx="548640" cy="318211"/>
          </a:xfrm>
          <a:prstGeom prst="arc">
            <a:avLst/>
          </a:prstGeom>
          <a:solidFill>
            <a:srgbClr val="F5C977"/>
          </a:solidFill>
          <a:ln w="16510">
            <a:solidFill>
              <a:srgbClr val="5B3925"/>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1645920" y="3730752"/>
            <a:ext cx="3840480" cy="274320"/>
          </a:xfrm>
          <a:prstGeom prst="rect">
            <a:avLst/>
          </a:prstGeom>
          <a:noFill/>
        </p:spPr>
        <p:txBody>
          <a:bodyPr wrap="square">
            <a:spAutoFit/>
          </a:bodyPr>
          <a:lstStyle/>
          <a:p>
            <a:pPr>
              <a:defRPr sz="1700" b="1">
                <a:solidFill>
                  <a:srgbClr val="5B1D23"/>
                </a:solidFill>
                <a:latin typeface="Aptos"/>
              </a:defRPr>
            </a:pPr>
            <a:r>
              <a:t>Fellowship with purpose</a:t>
            </a:r>
          </a:p>
        </p:txBody>
      </p:sp>
      <p:sp>
        <p:nvSpPr>
          <p:cNvPr id="16" name="TextBox 15"/>
          <p:cNvSpPr txBox="1"/>
          <p:nvPr/>
        </p:nvSpPr>
        <p:spPr>
          <a:xfrm>
            <a:off x="1645920" y="4096511"/>
            <a:ext cx="3840480" cy="457200"/>
          </a:xfrm>
          <a:prstGeom prst="rect">
            <a:avLst/>
          </a:prstGeom>
          <a:noFill/>
        </p:spPr>
        <p:txBody>
          <a:bodyPr wrap="square">
            <a:spAutoFit/>
          </a:bodyPr>
          <a:lstStyle/>
          <a:p>
            <a:pPr>
              <a:defRPr sz="1250" b="0">
                <a:solidFill>
                  <a:srgbClr val="241916"/>
                </a:solidFill>
                <a:latin typeface="Aptos"/>
              </a:defRPr>
            </a:pPr>
            <a:r>
              <a:t>It reminds the church that shared meals can build community, welcome, and joy.</a:t>
            </a:r>
          </a:p>
        </p:txBody>
      </p:sp>
      <p:sp>
        <p:nvSpPr>
          <p:cNvPr id="17" name="Rounded Rectangle 16"/>
          <p:cNvSpPr/>
          <p:nvPr/>
        </p:nvSpPr>
        <p:spPr>
          <a:xfrm>
            <a:off x="6217920" y="3474720"/>
            <a:ext cx="4983480" cy="1417320"/>
          </a:xfrm>
          <a:prstGeom prst="roundRect">
            <a:avLst/>
          </a:prstGeom>
          <a:solidFill>
            <a:srgbClr val="FFF9E6"/>
          </a:solidFill>
          <a:ln w="15240">
            <a:solidFill>
              <a:srgbClr val="DEA5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rapezoid 17"/>
          <p:cNvSpPr/>
          <p:nvPr/>
        </p:nvSpPr>
        <p:spPr>
          <a:xfrm>
            <a:off x="6446520" y="3749039"/>
            <a:ext cx="502920" cy="276606"/>
          </a:xfrm>
          <a:prstGeom prst="trapezoid">
            <a:avLst/>
          </a:prstGeom>
          <a:solidFill>
            <a:srgbClr val="5B1D23"/>
          </a:solidFill>
          <a:ln w="12700">
            <a:solidFill>
              <a:srgbClr val="DEA5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ectangle 18"/>
          <p:cNvSpPr/>
          <p:nvPr/>
        </p:nvSpPr>
        <p:spPr>
          <a:xfrm>
            <a:off x="6657746" y="4010558"/>
            <a:ext cx="80467" cy="176022"/>
          </a:xfrm>
          <a:prstGeom prst="rect">
            <a:avLst/>
          </a:prstGeom>
          <a:solidFill>
            <a:srgbClr val="5B1D2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132320" y="3730752"/>
            <a:ext cx="3840480" cy="274320"/>
          </a:xfrm>
          <a:prstGeom prst="rect">
            <a:avLst/>
          </a:prstGeom>
          <a:noFill/>
        </p:spPr>
        <p:txBody>
          <a:bodyPr wrap="square">
            <a:spAutoFit/>
          </a:bodyPr>
          <a:lstStyle/>
          <a:p>
            <a:pPr>
              <a:defRPr sz="1700" b="1">
                <a:solidFill>
                  <a:srgbClr val="5B1D23"/>
                </a:solidFill>
                <a:latin typeface="Aptos"/>
              </a:defRPr>
            </a:pPr>
            <a:r>
              <a:t>Hope beyond this meal</a:t>
            </a:r>
          </a:p>
        </p:txBody>
      </p:sp>
      <p:sp>
        <p:nvSpPr>
          <p:cNvPr id="21" name="TextBox 20"/>
          <p:cNvSpPr txBox="1"/>
          <p:nvPr/>
        </p:nvSpPr>
        <p:spPr>
          <a:xfrm>
            <a:off x="7132320" y="4096511"/>
            <a:ext cx="3840480" cy="457200"/>
          </a:xfrm>
          <a:prstGeom prst="rect">
            <a:avLst/>
          </a:prstGeom>
          <a:noFill/>
        </p:spPr>
        <p:txBody>
          <a:bodyPr wrap="square">
            <a:spAutoFit/>
          </a:bodyPr>
          <a:lstStyle/>
          <a:p>
            <a:pPr>
              <a:defRPr sz="1250" b="0">
                <a:solidFill>
                  <a:srgbClr val="241916"/>
                </a:solidFill>
                <a:latin typeface="Aptos"/>
              </a:defRPr>
            </a:pPr>
            <a:r>
              <a:t>Its final horizon points toward the promised feast with Christ.</a:t>
            </a:r>
          </a:p>
        </p:txBody>
      </p:sp>
      <p:sp>
        <p:nvSpPr>
          <p:cNvPr id="22" name="TextBox 21"/>
          <p:cNvSpPr txBox="1"/>
          <p:nvPr/>
        </p:nvSpPr>
        <p:spPr>
          <a:xfrm>
            <a:off x="347472" y="6537960"/>
            <a:ext cx="11475720" cy="164592"/>
          </a:xfrm>
          <a:prstGeom prst="rect">
            <a:avLst/>
          </a:prstGeom>
          <a:noFill/>
        </p:spPr>
        <p:txBody>
          <a:bodyPr wrap="none">
            <a:spAutoFit/>
          </a:bodyPr>
          <a:lstStyle/>
          <a:p>
            <a:pPr algn="ctr">
              <a:defRPr sz="750">
                <a:solidFill>
                  <a:srgbClr val="F8EED5"/>
                </a:solidFill>
                <a:latin typeface="Aptos"/>
              </a:defRPr>
            </a:pPr>
            <a:r>
              <a:t>Prepared for teaching and small group use - hymninfo.com</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prayer_scene.jpg"/>
          <p:cNvPicPr>
            <a:picLocks noChangeAspect="1"/>
          </p:cNvPicPr>
          <p:nvPr/>
        </p:nvPicPr>
        <p:blipFill>
          <a:blip r:embed="rId2"/>
          <a:stretch>
            <a:fillRect/>
          </a:stretch>
        </p:blipFill>
        <p:spPr>
          <a:xfrm>
            <a:off x="0" y="0"/>
            <a:ext cx="12191999" cy="6858000"/>
          </a:xfrm>
          <a:prstGeom prst="rect">
            <a:avLst/>
          </a:prstGeom>
        </p:spPr>
      </p:pic>
      <p:sp>
        <p:nvSpPr>
          <p:cNvPr id="3" name="Rounded Rectangle 2"/>
          <p:cNvSpPr/>
          <p:nvPr/>
        </p:nvSpPr>
        <p:spPr>
          <a:xfrm>
            <a:off x="566928" y="475488"/>
            <a:ext cx="11064240" cy="5623560"/>
          </a:xfrm>
          <a:prstGeom prst="roundRect">
            <a:avLst/>
          </a:prstGeom>
          <a:solidFill>
            <a:srgbClr val="FFF9E6"/>
          </a:solidFill>
          <a:ln w="15240">
            <a:solidFill>
              <a:srgbClr val="DEA5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868680" y="777240"/>
            <a:ext cx="5303520" cy="502920"/>
          </a:xfrm>
          <a:prstGeom prst="rect">
            <a:avLst/>
          </a:prstGeom>
          <a:noFill/>
        </p:spPr>
        <p:txBody>
          <a:bodyPr wrap="none">
            <a:spAutoFit/>
          </a:bodyPr>
          <a:lstStyle/>
          <a:p>
            <a:pPr>
              <a:defRPr b="1" sz="3000">
                <a:solidFill>
                  <a:srgbClr val="5B1D23"/>
                </a:solidFill>
                <a:latin typeface="Georgia"/>
              </a:defRPr>
            </a:pPr>
            <a:r>
              <a:t>Biblical Foundation</a:t>
            </a:r>
          </a:p>
        </p:txBody>
      </p:sp>
      <p:sp>
        <p:nvSpPr>
          <p:cNvPr id="5" name="TextBox 4"/>
          <p:cNvSpPr txBox="1"/>
          <p:nvPr/>
        </p:nvSpPr>
        <p:spPr>
          <a:xfrm>
            <a:off x="896112" y="1417320"/>
            <a:ext cx="4114800" cy="292608"/>
          </a:xfrm>
          <a:prstGeom prst="rect">
            <a:avLst/>
          </a:prstGeom>
          <a:noFill/>
        </p:spPr>
        <p:txBody>
          <a:bodyPr wrap="square">
            <a:spAutoFit/>
          </a:bodyPr>
          <a:lstStyle/>
          <a:p>
            <a:pPr>
              <a:defRPr sz="1500" b="1">
                <a:solidFill>
                  <a:srgbClr val="5B3925"/>
                </a:solidFill>
                <a:latin typeface="Aptos"/>
              </a:defRPr>
            </a:pPr>
            <a:r>
              <a:t>Primary text: Psalm 145:15-16</a:t>
            </a:r>
          </a:p>
        </p:txBody>
      </p:sp>
      <p:sp>
        <p:nvSpPr>
          <p:cNvPr id="6" name="TextBox 5"/>
          <p:cNvSpPr txBox="1"/>
          <p:nvPr/>
        </p:nvSpPr>
        <p:spPr>
          <a:xfrm>
            <a:off x="896112" y="1783080"/>
            <a:ext cx="4846320" cy="658368"/>
          </a:xfrm>
          <a:prstGeom prst="rect">
            <a:avLst/>
          </a:prstGeom>
          <a:noFill/>
        </p:spPr>
        <p:txBody>
          <a:bodyPr wrap="square">
            <a:spAutoFit/>
          </a:bodyPr>
          <a:lstStyle/>
          <a:p>
            <a:pPr>
              <a:defRPr sz="1400" b="0">
                <a:solidFill>
                  <a:srgbClr val="241916"/>
                </a:solidFill>
                <a:latin typeface="Aptos"/>
              </a:defRPr>
            </a:pPr>
            <a:r>
              <a:t>The eyes of all wait for the Lord, who opens his hand and satisfies his creatures. The hymn prays from that posture of dependence.</a:t>
            </a:r>
          </a:p>
        </p:txBody>
      </p:sp>
      <p:sp>
        <p:nvSpPr>
          <p:cNvPr id="7" name="TextBox 6"/>
          <p:cNvSpPr txBox="1"/>
          <p:nvPr/>
        </p:nvSpPr>
        <p:spPr>
          <a:xfrm>
            <a:off x="6080760" y="1325880"/>
            <a:ext cx="2148840" cy="256032"/>
          </a:xfrm>
          <a:prstGeom prst="rect">
            <a:avLst/>
          </a:prstGeom>
          <a:noFill/>
        </p:spPr>
        <p:txBody>
          <a:bodyPr wrap="square">
            <a:spAutoFit/>
          </a:bodyPr>
          <a:lstStyle/>
          <a:p>
            <a:pPr>
              <a:defRPr sz="1300" b="1">
                <a:solidFill>
                  <a:srgbClr val="5B1D23"/>
                </a:solidFill>
                <a:latin typeface="Aptos"/>
              </a:defRPr>
            </a:pPr>
            <a:r>
              <a:t>Matthew 6:11</a:t>
            </a:r>
          </a:p>
        </p:txBody>
      </p:sp>
      <p:sp>
        <p:nvSpPr>
          <p:cNvPr id="8" name="TextBox 7"/>
          <p:cNvSpPr txBox="1"/>
          <p:nvPr/>
        </p:nvSpPr>
        <p:spPr>
          <a:xfrm>
            <a:off x="8229600" y="1325880"/>
            <a:ext cx="2971800" cy="420624"/>
          </a:xfrm>
          <a:prstGeom prst="rect">
            <a:avLst/>
          </a:prstGeom>
          <a:noFill/>
        </p:spPr>
        <p:txBody>
          <a:bodyPr wrap="square">
            <a:spAutoFit/>
          </a:bodyPr>
          <a:lstStyle/>
          <a:p>
            <a:pPr>
              <a:defRPr sz="1200" b="0">
                <a:solidFill>
                  <a:srgbClr val="241916"/>
                </a:solidFill>
                <a:latin typeface="Aptos"/>
              </a:defRPr>
            </a:pPr>
            <a:r>
              <a:t>Daily bread is requested from the Father.</a:t>
            </a:r>
          </a:p>
        </p:txBody>
      </p:sp>
      <p:sp>
        <p:nvSpPr>
          <p:cNvPr id="9" name="TextBox 8"/>
          <p:cNvSpPr txBox="1"/>
          <p:nvPr/>
        </p:nvSpPr>
        <p:spPr>
          <a:xfrm>
            <a:off x="6080760" y="2313432"/>
            <a:ext cx="2148840" cy="256032"/>
          </a:xfrm>
          <a:prstGeom prst="rect">
            <a:avLst/>
          </a:prstGeom>
          <a:noFill/>
        </p:spPr>
        <p:txBody>
          <a:bodyPr wrap="square">
            <a:spAutoFit/>
          </a:bodyPr>
          <a:lstStyle/>
          <a:p>
            <a:pPr>
              <a:defRPr sz="1300" b="1">
                <a:solidFill>
                  <a:srgbClr val="5B1D23"/>
                </a:solidFill>
                <a:latin typeface="Aptos"/>
              </a:defRPr>
            </a:pPr>
            <a:r>
              <a:t>Luke 24:30-31</a:t>
            </a:r>
          </a:p>
        </p:txBody>
      </p:sp>
      <p:sp>
        <p:nvSpPr>
          <p:cNvPr id="10" name="TextBox 9"/>
          <p:cNvSpPr txBox="1"/>
          <p:nvPr/>
        </p:nvSpPr>
        <p:spPr>
          <a:xfrm>
            <a:off x="8229600" y="2313432"/>
            <a:ext cx="2971800" cy="420624"/>
          </a:xfrm>
          <a:prstGeom prst="rect">
            <a:avLst/>
          </a:prstGeom>
          <a:noFill/>
        </p:spPr>
        <p:txBody>
          <a:bodyPr wrap="square">
            <a:spAutoFit/>
          </a:bodyPr>
          <a:lstStyle/>
          <a:p>
            <a:pPr>
              <a:defRPr sz="1200" b="0">
                <a:solidFill>
                  <a:srgbClr val="241916"/>
                </a:solidFill>
                <a:latin typeface="Aptos"/>
              </a:defRPr>
            </a:pPr>
            <a:r>
              <a:t>Christ is recognized at the table in the breaking of bread.</a:t>
            </a:r>
          </a:p>
        </p:txBody>
      </p:sp>
      <p:sp>
        <p:nvSpPr>
          <p:cNvPr id="11" name="TextBox 10"/>
          <p:cNvSpPr txBox="1"/>
          <p:nvPr/>
        </p:nvSpPr>
        <p:spPr>
          <a:xfrm>
            <a:off x="6080760" y="3300984"/>
            <a:ext cx="2148840" cy="256032"/>
          </a:xfrm>
          <a:prstGeom prst="rect">
            <a:avLst/>
          </a:prstGeom>
          <a:noFill/>
        </p:spPr>
        <p:txBody>
          <a:bodyPr wrap="square">
            <a:spAutoFit/>
          </a:bodyPr>
          <a:lstStyle/>
          <a:p>
            <a:pPr>
              <a:defRPr sz="1300" b="1">
                <a:solidFill>
                  <a:srgbClr val="5B1D23"/>
                </a:solidFill>
                <a:latin typeface="Aptos"/>
              </a:defRPr>
            </a:pPr>
            <a:r>
              <a:t>Acts 2:46-47</a:t>
            </a:r>
          </a:p>
        </p:txBody>
      </p:sp>
      <p:sp>
        <p:nvSpPr>
          <p:cNvPr id="12" name="TextBox 11"/>
          <p:cNvSpPr txBox="1"/>
          <p:nvPr/>
        </p:nvSpPr>
        <p:spPr>
          <a:xfrm>
            <a:off x="8229600" y="3300984"/>
            <a:ext cx="2971800" cy="420624"/>
          </a:xfrm>
          <a:prstGeom prst="rect">
            <a:avLst/>
          </a:prstGeom>
          <a:noFill/>
        </p:spPr>
        <p:txBody>
          <a:bodyPr wrap="square">
            <a:spAutoFit/>
          </a:bodyPr>
          <a:lstStyle/>
          <a:p>
            <a:pPr>
              <a:defRPr sz="1200" b="0">
                <a:solidFill>
                  <a:srgbClr val="241916"/>
                </a:solidFill>
                <a:latin typeface="Aptos"/>
              </a:defRPr>
            </a:pPr>
            <a:r>
              <a:t>Shared meals can be joined with gladness, praise, and fellowship.</a:t>
            </a:r>
          </a:p>
        </p:txBody>
      </p:sp>
      <p:sp>
        <p:nvSpPr>
          <p:cNvPr id="13" name="TextBox 12"/>
          <p:cNvSpPr txBox="1"/>
          <p:nvPr/>
        </p:nvSpPr>
        <p:spPr>
          <a:xfrm>
            <a:off x="6080760" y="4288536"/>
            <a:ext cx="2148840" cy="256032"/>
          </a:xfrm>
          <a:prstGeom prst="rect">
            <a:avLst/>
          </a:prstGeom>
          <a:noFill/>
        </p:spPr>
        <p:txBody>
          <a:bodyPr wrap="square">
            <a:spAutoFit/>
          </a:bodyPr>
          <a:lstStyle/>
          <a:p>
            <a:pPr>
              <a:defRPr sz="1300" b="1">
                <a:solidFill>
                  <a:srgbClr val="5B1D23"/>
                </a:solidFill>
                <a:latin typeface="Aptos"/>
              </a:defRPr>
            </a:pPr>
            <a:r>
              <a:t>Revelation 19:9</a:t>
            </a:r>
          </a:p>
        </p:txBody>
      </p:sp>
      <p:sp>
        <p:nvSpPr>
          <p:cNvPr id="14" name="TextBox 13"/>
          <p:cNvSpPr txBox="1"/>
          <p:nvPr/>
        </p:nvSpPr>
        <p:spPr>
          <a:xfrm>
            <a:off x="8229600" y="4288536"/>
            <a:ext cx="2971800" cy="420624"/>
          </a:xfrm>
          <a:prstGeom prst="rect">
            <a:avLst/>
          </a:prstGeom>
          <a:noFill/>
        </p:spPr>
        <p:txBody>
          <a:bodyPr wrap="square">
            <a:spAutoFit/>
          </a:bodyPr>
          <a:lstStyle/>
          <a:p>
            <a:pPr>
              <a:defRPr sz="1200" b="0">
                <a:solidFill>
                  <a:srgbClr val="241916"/>
                </a:solidFill>
                <a:latin typeface="Aptos"/>
              </a:defRPr>
            </a:pPr>
            <a:r>
              <a:t>Every faithful table points toward the marriage supper of the Lamb.</a:t>
            </a:r>
          </a:p>
        </p:txBody>
      </p:sp>
      <p:sp>
        <p:nvSpPr>
          <p:cNvPr id="15" name="TextBox 14"/>
          <p:cNvSpPr txBox="1"/>
          <p:nvPr/>
        </p:nvSpPr>
        <p:spPr>
          <a:xfrm>
            <a:off x="347472" y="6537960"/>
            <a:ext cx="11475720" cy="164592"/>
          </a:xfrm>
          <a:prstGeom prst="rect">
            <a:avLst/>
          </a:prstGeom>
          <a:noFill/>
        </p:spPr>
        <p:txBody>
          <a:bodyPr wrap="none">
            <a:spAutoFit/>
          </a:bodyPr>
          <a:lstStyle/>
          <a:p>
            <a:pPr algn="ctr">
              <a:defRPr sz="750">
                <a:solidFill>
                  <a:srgbClr val="55412D"/>
                </a:solidFill>
                <a:latin typeface="Aptos"/>
              </a:defRPr>
            </a:pPr>
            <a:r>
              <a:t>Prepared for teaching and small group use - hymninfo.com</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table_scene2.jpg"/>
          <p:cNvPicPr>
            <a:picLocks noChangeAspect="1"/>
          </p:cNvPicPr>
          <p:nvPr/>
        </p:nvPicPr>
        <p:blipFill>
          <a:blip r:embed="rId2"/>
          <a:stretch>
            <a:fillRect/>
          </a:stretch>
        </p:blipFill>
        <p:spPr>
          <a:xfrm>
            <a:off x="0" y="0"/>
            <a:ext cx="12191999" cy="6858000"/>
          </a:xfrm>
          <a:prstGeom prst="rect">
            <a:avLst/>
          </a:prstGeom>
        </p:spPr>
      </p:pic>
      <p:sp>
        <p:nvSpPr>
          <p:cNvPr id="3" name="Rounded Rectangle 2"/>
          <p:cNvSpPr/>
          <p:nvPr/>
        </p:nvSpPr>
        <p:spPr>
          <a:xfrm>
            <a:off x="640080" y="1965960"/>
            <a:ext cx="6492240" cy="1828800"/>
          </a:xfrm>
          <a:prstGeom prst="roundRect">
            <a:avLst/>
          </a:prstGeom>
          <a:solidFill>
            <a:srgbClr val="241916"/>
          </a:solidFill>
          <a:ln w="15240">
            <a:solidFill>
              <a:srgbClr val="DEA5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914400" y="2240280"/>
            <a:ext cx="5943600" cy="640080"/>
          </a:xfrm>
          <a:prstGeom prst="rect">
            <a:avLst/>
          </a:prstGeom>
          <a:noFill/>
        </p:spPr>
        <p:txBody>
          <a:bodyPr wrap="none">
            <a:spAutoFit/>
          </a:bodyPr>
          <a:lstStyle/>
          <a:p>
            <a:pPr>
              <a:defRPr b="1" sz="3400">
                <a:solidFill>
                  <a:srgbClr val="FFF9E6"/>
                </a:solidFill>
                <a:latin typeface="Georgia"/>
              </a:defRPr>
            </a:pPr>
            <a:r>
              <a:t>At the Table of Grace</a:t>
            </a:r>
          </a:p>
        </p:txBody>
      </p:sp>
      <p:sp>
        <p:nvSpPr>
          <p:cNvPr id="5" name="TextBox 4"/>
          <p:cNvSpPr txBox="1"/>
          <p:nvPr/>
        </p:nvSpPr>
        <p:spPr>
          <a:xfrm>
            <a:off x="960120" y="2971800"/>
            <a:ext cx="5669280" cy="411480"/>
          </a:xfrm>
          <a:prstGeom prst="rect">
            <a:avLst/>
          </a:prstGeom>
          <a:noFill/>
        </p:spPr>
        <p:txBody>
          <a:bodyPr wrap="square">
            <a:spAutoFit/>
          </a:bodyPr>
          <a:lstStyle/>
          <a:p>
            <a:pPr>
              <a:defRPr sz="1700" b="0">
                <a:solidFill>
                  <a:srgbClr val="F8EED5"/>
                </a:solidFill>
                <a:latin typeface="Aptos"/>
              </a:defRPr>
            </a:pPr>
            <a:r>
              <a:t>A four-movement study of the prayer</a:t>
            </a:r>
          </a:p>
        </p:txBody>
      </p:sp>
      <p:sp>
        <p:nvSpPr>
          <p:cNvPr id="6" name="TextBox 5"/>
          <p:cNvSpPr txBox="1"/>
          <p:nvPr/>
        </p:nvSpPr>
        <p:spPr>
          <a:xfrm>
            <a:off x="347472" y="6537960"/>
            <a:ext cx="11475720" cy="164592"/>
          </a:xfrm>
          <a:prstGeom prst="rect">
            <a:avLst/>
          </a:prstGeom>
          <a:noFill/>
        </p:spPr>
        <p:txBody>
          <a:bodyPr wrap="none">
            <a:spAutoFit/>
          </a:bodyPr>
          <a:lstStyle/>
          <a:p>
            <a:pPr algn="ctr">
              <a:defRPr sz="750">
                <a:solidFill>
                  <a:srgbClr val="F8EED5"/>
                </a:solidFill>
                <a:latin typeface="Aptos"/>
              </a:defRPr>
            </a:pPr>
            <a:r>
              <a:t>Prepared for teaching and small group use - hymninfo.com</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table_scene.jpg"/>
          <p:cNvPicPr>
            <a:picLocks noChangeAspect="1"/>
          </p:cNvPicPr>
          <p:nvPr/>
        </p:nvPicPr>
        <p:blipFill>
          <a:blip r:embed="rId2"/>
          <a:stretch>
            <a:fillRect/>
          </a:stretch>
        </p:blipFill>
        <p:spPr>
          <a:xfrm>
            <a:off x="0" y="0"/>
            <a:ext cx="12191999" cy="6858000"/>
          </a:xfrm>
          <a:prstGeom prst="rect">
            <a:avLst/>
          </a:prstGeom>
        </p:spPr>
      </p:pic>
      <p:sp>
        <p:nvSpPr>
          <p:cNvPr id="3" name="Rounded Rectangle 2"/>
          <p:cNvSpPr/>
          <p:nvPr/>
        </p:nvSpPr>
        <p:spPr>
          <a:xfrm>
            <a:off x="658368" y="658368"/>
            <a:ext cx="5486400" cy="5349240"/>
          </a:xfrm>
          <a:prstGeom prst="roundRect">
            <a:avLst/>
          </a:prstGeom>
          <a:solidFill>
            <a:srgbClr val="FFF9E6"/>
          </a:solidFill>
          <a:ln w="15240">
            <a:solidFill>
              <a:srgbClr val="DEA5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960120" y="932688"/>
            <a:ext cx="4800600" cy="548640"/>
          </a:xfrm>
          <a:prstGeom prst="rect">
            <a:avLst/>
          </a:prstGeom>
          <a:noFill/>
        </p:spPr>
        <p:txBody>
          <a:bodyPr wrap="none">
            <a:spAutoFit/>
          </a:bodyPr>
          <a:lstStyle/>
          <a:p>
            <a:pPr>
              <a:defRPr b="1" sz="2800">
                <a:solidFill>
                  <a:srgbClr val="5B1D23"/>
                </a:solidFill>
                <a:latin typeface="Georgia"/>
              </a:defRPr>
            </a:pPr>
            <a:r>
              <a:t>Movement 1: Christ Welcomed</a:t>
            </a:r>
          </a:p>
        </p:txBody>
      </p:sp>
      <p:sp>
        <p:nvSpPr>
          <p:cNvPr id="5" name="TextBox 4"/>
          <p:cNvSpPr txBox="1"/>
          <p:nvPr/>
        </p:nvSpPr>
        <p:spPr>
          <a:xfrm>
            <a:off x="960120" y="1691640"/>
            <a:ext cx="4800600" cy="3200400"/>
          </a:xfrm>
          <a:prstGeom prst="rect">
            <a:avLst/>
          </a:prstGeom>
          <a:noFill/>
        </p:spPr>
        <p:txBody>
          <a:bodyPr wrap="square" lIns="54864" rIns="54864" tIns="36576">
            <a:spAutoFit/>
          </a:bodyPr>
          <a:lstStyle/>
          <a:p>
            <a:pPr>
              <a:spcAft>
                <a:spcPts val="800"/>
              </a:spcAft>
              <a:defRPr sz="1500">
                <a:solidFill>
                  <a:srgbClr val="241916"/>
                </a:solidFill>
                <a:latin typeface="Aptos"/>
              </a:defRPr>
            </a:pPr>
            <a:r>
              <a:t>The prayer begins by asking the Lord to be present at the table.</a:t>
            </a:r>
          </a:p>
          <a:p>
            <a:pPr>
              <a:spcAft>
                <a:spcPts val="800"/>
              </a:spcAft>
              <a:defRPr sz="1500">
                <a:solidFill>
                  <a:srgbClr val="241916"/>
                </a:solidFill>
                <a:latin typeface="Aptos"/>
              </a:defRPr>
            </a:pPr>
            <a:r>
              <a:t>This is not a vague wish for a pleasant meal. It is a confession that Christ belongs in the daily life of his people.</a:t>
            </a:r>
          </a:p>
          <a:p>
            <a:pPr>
              <a:spcAft>
                <a:spcPts val="800"/>
              </a:spcAft>
              <a:defRPr sz="1500">
                <a:solidFill>
                  <a:srgbClr val="241916"/>
                </a:solidFill>
                <a:latin typeface="Aptos"/>
              </a:defRPr>
            </a:pPr>
            <a:r>
              <a:t>Teaching emphasis: Christian devotion is not confined to the sanctuary. The table can become a place of reverent attention.</a:t>
            </a:r>
          </a:p>
        </p:txBody>
      </p:sp>
      <p:sp>
        <p:nvSpPr>
          <p:cNvPr id="6" name="TextBox 5"/>
          <p:cNvSpPr txBox="1"/>
          <p:nvPr/>
        </p:nvSpPr>
        <p:spPr>
          <a:xfrm>
            <a:off x="960120" y="5138928"/>
            <a:ext cx="4434840" cy="292608"/>
          </a:xfrm>
          <a:prstGeom prst="rect">
            <a:avLst/>
          </a:prstGeom>
          <a:noFill/>
        </p:spPr>
        <p:txBody>
          <a:bodyPr wrap="square">
            <a:spAutoFit/>
          </a:bodyPr>
          <a:lstStyle/>
          <a:p>
            <a:pPr>
              <a:defRPr sz="1300" b="1">
                <a:solidFill>
                  <a:srgbClr val="5B1D23"/>
                </a:solidFill>
                <a:latin typeface="Aptos"/>
              </a:defRPr>
            </a:pPr>
            <a:r>
              <a:t>Scripture connection: Luke 24:30-31</a:t>
            </a:r>
          </a:p>
        </p:txBody>
      </p:sp>
      <p:sp>
        <p:nvSpPr>
          <p:cNvPr id="7" name="TextBox 6"/>
          <p:cNvSpPr txBox="1"/>
          <p:nvPr/>
        </p:nvSpPr>
        <p:spPr>
          <a:xfrm>
            <a:off x="347472" y="6537960"/>
            <a:ext cx="11475720" cy="164592"/>
          </a:xfrm>
          <a:prstGeom prst="rect">
            <a:avLst/>
          </a:prstGeom>
          <a:noFill/>
        </p:spPr>
        <p:txBody>
          <a:bodyPr wrap="none">
            <a:spAutoFit/>
          </a:bodyPr>
          <a:lstStyle/>
          <a:p>
            <a:pPr algn="ctr">
              <a:defRPr sz="750">
                <a:solidFill>
                  <a:srgbClr val="F8EED5"/>
                </a:solidFill>
                <a:latin typeface="Aptos"/>
              </a:defRPr>
            </a:pPr>
            <a:r>
              <a:t>Prepared for teaching and small group use - hymninfo.com</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fellowship_scene.jpg"/>
          <p:cNvPicPr>
            <a:picLocks noChangeAspect="1"/>
          </p:cNvPicPr>
          <p:nvPr/>
        </p:nvPicPr>
        <p:blipFill>
          <a:blip r:embed="rId2"/>
          <a:stretch>
            <a:fillRect/>
          </a:stretch>
        </p:blipFill>
        <p:spPr>
          <a:xfrm>
            <a:off x="0" y="0"/>
            <a:ext cx="12191999" cy="6858000"/>
          </a:xfrm>
          <a:prstGeom prst="rect">
            <a:avLst/>
          </a:prstGeom>
        </p:spPr>
      </p:pic>
      <p:sp>
        <p:nvSpPr>
          <p:cNvPr id="3" name="Rounded Rectangle 2"/>
          <p:cNvSpPr/>
          <p:nvPr/>
        </p:nvSpPr>
        <p:spPr>
          <a:xfrm>
            <a:off x="6172200" y="658368"/>
            <a:ext cx="5349240" cy="5349240"/>
          </a:xfrm>
          <a:prstGeom prst="roundRect">
            <a:avLst/>
          </a:prstGeom>
          <a:solidFill>
            <a:srgbClr val="FFF9E6"/>
          </a:solidFill>
          <a:ln w="15240">
            <a:solidFill>
              <a:srgbClr val="DEA54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46520" y="932688"/>
            <a:ext cx="4617720" cy="548640"/>
          </a:xfrm>
          <a:prstGeom prst="rect">
            <a:avLst/>
          </a:prstGeom>
          <a:noFill/>
        </p:spPr>
        <p:txBody>
          <a:bodyPr wrap="none">
            <a:spAutoFit/>
          </a:bodyPr>
          <a:lstStyle/>
          <a:p>
            <a:pPr>
              <a:defRPr b="1" sz="2800">
                <a:solidFill>
                  <a:srgbClr val="5B1D23"/>
                </a:solidFill>
                <a:latin typeface="Georgia"/>
              </a:defRPr>
            </a:pPr>
            <a:r>
              <a:t>Movement 2: Food as Gift</a:t>
            </a:r>
          </a:p>
        </p:txBody>
      </p:sp>
      <p:sp>
        <p:nvSpPr>
          <p:cNvPr id="5" name="TextBox 4"/>
          <p:cNvSpPr txBox="1"/>
          <p:nvPr/>
        </p:nvSpPr>
        <p:spPr>
          <a:xfrm>
            <a:off x="6446520" y="1691640"/>
            <a:ext cx="4709160" cy="3200400"/>
          </a:xfrm>
          <a:prstGeom prst="rect">
            <a:avLst/>
          </a:prstGeom>
          <a:noFill/>
        </p:spPr>
        <p:txBody>
          <a:bodyPr wrap="square" lIns="54864" rIns="54864" tIns="36576">
            <a:spAutoFit/>
          </a:bodyPr>
          <a:lstStyle/>
          <a:p>
            <a:pPr>
              <a:spcAft>
                <a:spcPts val="800"/>
              </a:spcAft>
              <a:defRPr sz="1500">
                <a:solidFill>
                  <a:srgbClr val="241916"/>
                </a:solidFill>
                <a:latin typeface="Aptos"/>
              </a:defRPr>
            </a:pPr>
            <a:r>
              <a:t>The prayer receives daily provision from the generous hand of God.</a:t>
            </a:r>
          </a:p>
          <a:p>
            <a:pPr>
              <a:spcAft>
                <a:spcPts val="800"/>
              </a:spcAft>
              <a:defRPr sz="1500">
                <a:solidFill>
                  <a:srgbClr val="241916"/>
                </a:solidFill>
                <a:latin typeface="Aptos"/>
              </a:defRPr>
            </a:pPr>
            <a:r>
              <a:t>Food is not treated as an entitlement or an achievement, but as mercy received with thanksgiving.</a:t>
            </a:r>
          </a:p>
          <a:p>
            <a:pPr>
              <a:spcAft>
                <a:spcPts val="800"/>
              </a:spcAft>
              <a:defRPr sz="1500">
                <a:solidFill>
                  <a:srgbClr val="241916"/>
                </a:solidFill>
                <a:latin typeface="Aptos"/>
              </a:defRPr>
            </a:pPr>
            <a:r>
              <a:t>Teaching emphasis: gratitude is learned through repeated, humble prayer before ordinary gifts.</a:t>
            </a:r>
          </a:p>
        </p:txBody>
      </p:sp>
      <p:sp>
        <p:nvSpPr>
          <p:cNvPr id="6" name="TextBox 5"/>
          <p:cNvSpPr txBox="1"/>
          <p:nvPr/>
        </p:nvSpPr>
        <p:spPr>
          <a:xfrm>
            <a:off x="6446520" y="5138928"/>
            <a:ext cx="4389120" cy="292608"/>
          </a:xfrm>
          <a:prstGeom prst="rect">
            <a:avLst/>
          </a:prstGeom>
          <a:noFill/>
        </p:spPr>
        <p:txBody>
          <a:bodyPr wrap="square">
            <a:spAutoFit/>
          </a:bodyPr>
          <a:lstStyle/>
          <a:p>
            <a:pPr>
              <a:defRPr sz="1300" b="1">
                <a:solidFill>
                  <a:srgbClr val="5B1D23"/>
                </a:solidFill>
                <a:latin typeface="Aptos"/>
              </a:defRPr>
            </a:pPr>
            <a:r>
              <a:t>Scripture connection: Matthew 6:11</a:t>
            </a:r>
          </a:p>
        </p:txBody>
      </p:sp>
      <p:sp>
        <p:nvSpPr>
          <p:cNvPr id="7" name="TextBox 6"/>
          <p:cNvSpPr txBox="1"/>
          <p:nvPr/>
        </p:nvSpPr>
        <p:spPr>
          <a:xfrm>
            <a:off x="347472" y="6537960"/>
            <a:ext cx="11475720" cy="164592"/>
          </a:xfrm>
          <a:prstGeom prst="rect">
            <a:avLst/>
          </a:prstGeom>
          <a:noFill/>
        </p:spPr>
        <p:txBody>
          <a:bodyPr wrap="none">
            <a:spAutoFit/>
          </a:bodyPr>
          <a:lstStyle/>
          <a:p>
            <a:pPr algn="ctr">
              <a:defRPr sz="750">
                <a:solidFill>
                  <a:srgbClr val="F8EED5"/>
                </a:solidFill>
                <a:latin typeface="Aptos"/>
              </a:defRPr>
            </a:pPr>
            <a:r>
              <a:t>Prepared for teaching and small group use - hymninfo.com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 Present at Our Table, Lord</dc:title>
  <dc:subject>Hymn study resource</dc:subject>
  <dc:creator>HymnInfo.com</dc:creator>
  <cp:keywords>hymn study, Christian worship, church teaching, HymnInfo</cp:keywords>
  <dc:description/>
  <cp:lastModifiedBy>HymnInfo.com</cp:lastModifiedBy>
  <cp:revision>1</cp:revision>
  <dcterms:created xsi:type="dcterms:W3CDTF">2013-01-27T09:14:16Z</dcterms:created>
  <dcterms:modified xsi:type="dcterms:W3CDTF">2013-01-27T09:15:58Z</dcterms:modified>
  <cp:category>hymn study resource</cp:category>
</cp:coreProperties>
</file>