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hero_dark.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A15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932688"/>
            <a:ext cx="8046720" cy="1280160"/>
          </a:xfrm>
          <a:prstGeom prst="rect">
            <a:avLst/>
          </a:prstGeom>
          <a:noFill/>
        </p:spPr>
        <p:txBody>
          <a:bodyPr wrap="none" lIns="0" rIns="0" tIns="0" bIns="0">
            <a:spAutoFit/>
          </a:bodyPr>
          <a:lstStyle/>
          <a:p>
            <a:pPr algn="l"/>
            <a:r>
              <a:rPr sz="3800" b="1">
                <a:solidFill>
                  <a:srgbClr val="FFFFFF"/>
                </a:solidFill>
                <a:latin typeface="Georgia"/>
              </a:rPr>
              <a:t>Canticle of Praise to God (Venite Exultemus)</a:t>
            </a:r>
          </a:p>
        </p:txBody>
      </p:sp>
      <p:sp>
        <p:nvSpPr>
          <p:cNvPr id="5" name="TextBox 4"/>
          <p:cNvSpPr txBox="1"/>
          <p:nvPr/>
        </p:nvSpPr>
        <p:spPr>
          <a:xfrm>
            <a:off x="713232" y="2395728"/>
            <a:ext cx="6949440" cy="777240"/>
          </a:xfrm>
          <a:prstGeom prst="rect">
            <a:avLst/>
          </a:prstGeom>
          <a:noFill/>
        </p:spPr>
        <p:txBody>
          <a:bodyPr wrap="square" lIns="25400" rIns="25400" tIns="25400" bIns="25400">
            <a:spAutoFit/>
          </a:bodyPr>
          <a:lstStyle/>
          <a:p>
            <a:pPr algn="l">
              <a:lnSpc>
                <a:spcPct val="105000"/>
              </a:lnSpc>
            </a:pPr>
            <a:r>
              <a:rPr sz="2000" b="0">
                <a:solidFill>
                  <a:srgbClr val="FAF4E8"/>
                </a:solidFill>
                <a:latin typeface="Calibri"/>
              </a:rPr>
              <a:t>“O come, let us sing unto the Lord”</a:t>
            </a:r>
          </a:p>
          <a:p>
            <a:pPr algn="l">
              <a:lnSpc>
                <a:spcPct val="105000"/>
              </a:lnSpc>
            </a:pPr>
            <a:r>
              <a:rPr sz="2000" b="0">
                <a:solidFill>
                  <a:srgbClr val="FAF4E8"/>
                </a:solidFill>
                <a:latin typeface="Calibri"/>
              </a:rPr>
              <a:t>Psalm 95 as a call to joyful, reverent worship</a:t>
            </a:r>
          </a:p>
        </p:txBody>
      </p:sp>
      <p:sp>
        <p:nvSpPr>
          <p:cNvPr id="6" name="TextBox 5"/>
          <p:cNvSpPr txBox="1"/>
          <p:nvPr/>
        </p:nvSpPr>
        <p:spPr>
          <a:xfrm>
            <a:off x="731520" y="4526280"/>
            <a:ext cx="7863840" cy="320040"/>
          </a:xfrm>
          <a:prstGeom prst="rect">
            <a:avLst/>
          </a:prstGeom>
          <a:noFill/>
        </p:spPr>
        <p:txBody>
          <a:bodyPr wrap="square" lIns="25400" rIns="25400" tIns="25400" bIns="25400">
            <a:spAutoFit/>
          </a:bodyPr>
          <a:lstStyle/>
          <a:p>
            <a:pPr algn="l">
              <a:lnSpc>
                <a:spcPct val="105000"/>
              </a:lnSpc>
            </a:pPr>
            <a:r>
              <a:rPr sz="1250" b="0">
                <a:solidFill>
                  <a:srgbClr val="DEE2E1"/>
                </a:solidFill>
                <a:latin typeface="Calibri"/>
              </a:rPr>
              <a:t>Chant associated with William Boyce (1711-1779) • Primary Scripture: Psalm 95:1-7</a:t>
            </a:r>
          </a:p>
        </p:txBody>
      </p:sp>
      <p:sp>
        <p:nvSpPr>
          <p:cNvPr id="7" name="TextBox 6"/>
          <p:cNvSpPr txBox="1"/>
          <p:nvPr/>
        </p:nvSpPr>
        <p:spPr>
          <a:xfrm>
            <a:off x="411480" y="6537960"/>
            <a:ext cx="6583680" cy="164592"/>
          </a:xfrm>
          <a:prstGeom prst="rect">
            <a:avLst/>
          </a:prstGeom>
          <a:noFill/>
        </p:spPr>
        <p:txBody>
          <a:bodyPr wrap="square" lIns="25400" rIns="25400" tIns="25400" bIns="25400">
            <a:spAutoFit/>
          </a:bodyPr>
          <a:lstStyle/>
          <a:p>
            <a:pPr algn="l">
              <a:lnSpc>
                <a:spcPct val="105000"/>
              </a:lnSpc>
            </a:pPr>
            <a:r>
              <a:rPr sz="850" b="0">
                <a:solidFill>
                  <a:srgbClr val="E2E2E2"/>
                </a:solidFill>
                <a:latin typeface="Calibri"/>
              </a:rPr>
              <a:t>Prepared for teaching and small group use - hymninfo.com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rock_dark.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566928" y="566928"/>
            <a:ext cx="5806440" cy="5440680"/>
          </a:xfrm>
          <a:prstGeom prst="rect">
            <a:avLst/>
          </a:prstGeom>
          <a:solidFill>
            <a:srgbClr val="0F1F3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66928" y="384048"/>
            <a:ext cx="7132320" cy="502920"/>
          </a:xfrm>
          <a:prstGeom prst="rect">
            <a:avLst/>
          </a:prstGeom>
          <a:noFill/>
        </p:spPr>
        <p:txBody>
          <a:bodyPr wrap="none" lIns="0" rIns="0" tIns="0" bIns="0">
            <a:spAutoFit/>
          </a:bodyPr>
          <a:lstStyle/>
          <a:p>
            <a:pPr algn="l"/>
            <a:r>
              <a:rPr sz="3000" b="1">
                <a:solidFill>
                  <a:srgbClr val="FAF4E8"/>
                </a:solidFill>
                <a:latin typeface="Georgia"/>
              </a:rPr>
              <a:t>Movement 4: Shepherd and People</a:t>
            </a:r>
          </a:p>
        </p:txBody>
      </p:sp>
      <p:sp>
        <p:nvSpPr>
          <p:cNvPr id="5" name="Rectangle 4"/>
          <p:cNvSpPr/>
          <p:nvPr/>
        </p:nvSpPr>
        <p:spPr>
          <a:xfrm>
            <a:off x="566928" y="987552"/>
            <a:ext cx="2011680" cy="4572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66928" y="1078992"/>
            <a:ext cx="6583680" cy="365760"/>
          </a:xfrm>
          <a:prstGeom prst="rect">
            <a:avLst/>
          </a:prstGeom>
          <a:noFill/>
        </p:spPr>
        <p:txBody>
          <a:bodyPr wrap="square" lIns="25400" rIns="25400" tIns="25400" bIns="25400">
            <a:spAutoFit/>
          </a:bodyPr>
          <a:lstStyle/>
          <a:p>
            <a:pPr algn="l">
              <a:lnSpc>
                <a:spcPct val="105000"/>
              </a:lnSpc>
            </a:pPr>
            <a:r>
              <a:rPr sz="1250" b="0">
                <a:solidFill>
                  <a:srgbClr val="DEE2E1"/>
                </a:solidFill>
                <a:latin typeface="Calibri"/>
              </a:rPr>
              <a:t>Psalm 95:7</a:t>
            </a:r>
          </a:p>
        </p:txBody>
      </p:sp>
      <p:sp>
        <p:nvSpPr>
          <p:cNvPr id="7" name="TextBox 6"/>
          <p:cNvSpPr txBox="1"/>
          <p:nvPr/>
        </p:nvSpPr>
        <p:spPr>
          <a:xfrm>
            <a:off x="822960" y="1600200"/>
            <a:ext cx="5257800" cy="3200400"/>
          </a:xfrm>
          <a:prstGeom prst="rect">
            <a:avLst/>
          </a:prstGeom>
          <a:noFill/>
        </p:spPr>
        <p:txBody>
          <a:bodyPr wrap="square" lIns="0" rIns="0" tIns="0" bIns="0">
            <a:spAutoFit/>
          </a:bodyPr>
          <a:lstStyle/>
          <a:p>
            <a:pPr>
              <a:spcAft>
                <a:spcPts val="700"/>
              </a:spcAft>
            </a:pPr>
            <a:r>
              <a:rPr sz="1800" b="1">
                <a:solidFill>
                  <a:srgbClr val="DEAB54"/>
                </a:solidFill>
              </a:rPr>
              <a:t>• </a:t>
            </a:r>
            <a:r>
              <a:rPr sz="1800">
                <a:solidFill>
                  <a:srgbClr val="FAF4E8"/>
                </a:solidFill>
                <a:latin typeface="Calibri"/>
              </a:rPr>
              <a:t>The Creator is also the Shepherd who knows and keeps his people.</a:t>
            </a:r>
          </a:p>
          <a:p>
            <a:pPr>
              <a:spcAft>
                <a:spcPts val="700"/>
              </a:spcAft>
            </a:pPr>
            <a:r>
              <a:rPr sz="1800" b="1">
                <a:solidFill>
                  <a:srgbClr val="DEAB54"/>
                </a:solidFill>
              </a:rPr>
              <a:t>• </a:t>
            </a:r>
            <a:r>
              <a:rPr sz="1800">
                <a:solidFill>
                  <a:srgbClr val="FAF4E8"/>
                </a:solidFill>
                <a:latin typeface="Calibri"/>
              </a:rPr>
              <a:t>The congregation belongs to God as “the people of his pasture.”</a:t>
            </a:r>
          </a:p>
          <a:p>
            <a:pPr>
              <a:spcAft>
                <a:spcPts val="700"/>
              </a:spcAft>
            </a:pPr>
            <a:r>
              <a:rPr sz="1800" b="1">
                <a:solidFill>
                  <a:srgbClr val="DEAB54"/>
                </a:solidFill>
              </a:rPr>
              <a:t>• </a:t>
            </a:r>
            <a:r>
              <a:rPr sz="1800">
                <a:solidFill>
                  <a:srgbClr val="FAF4E8"/>
                </a:solidFill>
                <a:latin typeface="Calibri"/>
              </a:rPr>
              <a:t>The New Testament deepens this image in Christ, the good shepherd.</a:t>
            </a:r>
          </a:p>
        </p:txBody>
      </p:sp>
      <p:sp>
        <p:nvSpPr>
          <p:cNvPr id="8" name="TextBox 7"/>
          <p:cNvSpPr txBox="1"/>
          <p:nvPr/>
        </p:nvSpPr>
        <p:spPr>
          <a:xfrm>
            <a:off x="411480" y="6537960"/>
            <a:ext cx="6583680" cy="164592"/>
          </a:xfrm>
          <a:prstGeom prst="rect">
            <a:avLst/>
          </a:prstGeom>
          <a:noFill/>
        </p:spPr>
        <p:txBody>
          <a:bodyPr wrap="square" lIns="25400" rIns="25400" tIns="25400" bIns="25400">
            <a:spAutoFit/>
          </a:bodyPr>
          <a:lstStyle/>
          <a:p>
            <a:pPr algn="l">
              <a:lnSpc>
                <a:spcPct val="105000"/>
              </a:lnSpc>
            </a:pPr>
            <a:r>
              <a:rPr sz="850" b="0">
                <a:solidFill>
                  <a:srgbClr val="E2E2E2"/>
                </a:solidFill>
                <a:latin typeface="Calibri"/>
              </a:rPr>
              <a:t>Prepared for teaching and small group use - hymninfo.com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ible_dark.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502920" y="502920"/>
            <a:ext cx="11201400" cy="5669280"/>
          </a:xfrm>
          <a:prstGeom prst="rect">
            <a:avLst/>
          </a:prstGeom>
          <a:solidFill>
            <a:srgbClr val="0F1F3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66928" y="384048"/>
            <a:ext cx="7132320" cy="502920"/>
          </a:xfrm>
          <a:prstGeom prst="rect">
            <a:avLst/>
          </a:prstGeom>
          <a:noFill/>
        </p:spPr>
        <p:txBody>
          <a:bodyPr wrap="none" lIns="0" rIns="0" tIns="0" bIns="0">
            <a:spAutoFit/>
          </a:bodyPr>
          <a:lstStyle/>
          <a:p>
            <a:pPr algn="l"/>
            <a:r>
              <a:rPr sz="3000" b="1">
                <a:solidFill>
                  <a:srgbClr val="FAF4E8"/>
                </a:solidFill>
                <a:latin typeface="Georgia"/>
              </a:rPr>
              <a:t>Praise Must Lead to Listening</a:t>
            </a:r>
          </a:p>
        </p:txBody>
      </p:sp>
      <p:sp>
        <p:nvSpPr>
          <p:cNvPr id="5" name="Rectangle 4"/>
          <p:cNvSpPr/>
          <p:nvPr/>
        </p:nvSpPr>
        <p:spPr>
          <a:xfrm>
            <a:off x="566928" y="987552"/>
            <a:ext cx="2011680" cy="4572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66928" y="1078992"/>
            <a:ext cx="6583680" cy="365760"/>
          </a:xfrm>
          <a:prstGeom prst="rect">
            <a:avLst/>
          </a:prstGeom>
          <a:noFill/>
        </p:spPr>
        <p:txBody>
          <a:bodyPr wrap="square" lIns="25400" rIns="25400" tIns="25400" bIns="25400">
            <a:spAutoFit/>
          </a:bodyPr>
          <a:lstStyle/>
          <a:p>
            <a:pPr algn="l">
              <a:lnSpc>
                <a:spcPct val="105000"/>
              </a:lnSpc>
            </a:pPr>
            <a:r>
              <a:rPr sz="1250" b="0">
                <a:solidFill>
                  <a:srgbClr val="DEE2E1"/>
                </a:solidFill>
                <a:latin typeface="Calibri"/>
              </a:rPr>
              <a:t>The final word of Psalm 95:1-7 turns worshipers toward obedience</a:t>
            </a:r>
          </a:p>
        </p:txBody>
      </p:sp>
      <p:sp>
        <p:nvSpPr>
          <p:cNvPr id="7" name="Rounded Rectangle 6"/>
          <p:cNvSpPr/>
          <p:nvPr/>
        </p:nvSpPr>
        <p:spPr>
          <a:xfrm>
            <a:off x="777240" y="1444752"/>
            <a:ext cx="3474720" cy="3200400"/>
          </a:xfrm>
          <a:prstGeom prst="roundRect">
            <a:avLst/>
          </a:prstGeom>
          <a:solidFill>
            <a:srgbClr val="FFFFFF"/>
          </a:solidFill>
          <a:ln w="10160">
            <a:solidFill>
              <a:srgbClr val="EAE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777240" y="1444752"/>
            <a:ext cx="73152" cy="320040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41832" y="1554480"/>
            <a:ext cx="3145536" cy="274320"/>
          </a:xfrm>
          <a:prstGeom prst="rect">
            <a:avLst/>
          </a:prstGeom>
          <a:noFill/>
        </p:spPr>
        <p:txBody>
          <a:bodyPr wrap="square" lIns="25400" rIns="25400" tIns="25400" bIns="25400">
            <a:spAutoFit/>
          </a:bodyPr>
          <a:lstStyle/>
          <a:p>
            <a:pPr algn="l">
              <a:lnSpc>
                <a:spcPct val="105000"/>
              </a:lnSpc>
            </a:pPr>
            <a:r>
              <a:rPr sz="1550" b="1">
                <a:solidFill>
                  <a:srgbClr val="152336"/>
                </a:solidFill>
                <a:latin typeface="Calibri"/>
              </a:rPr>
              <a:t>Today</a:t>
            </a:r>
          </a:p>
        </p:txBody>
      </p:sp>
      <p:sp>
        <p:nvSpPr>
          <p:cNvPr id="10" name="TextBox 9"/>
          <p:cNvSpPr txBox="1"/>
          <p:nvPr/>
        </p:nvSpPr>
        <p:spPr>
          <a:xfrm>
            <a:off x="941832" y="1883664"/>
            <a:ext cx="3145536" cy="2670048"/>
          </a:xfrm>
          <a:prstGeom prst="rect">
            <a:avLst/>
          </a:prstGeom>
          <a:noFill/>
        </p:spPr>
        <p:txBody>
          <a:bodyPr wrap="square" lIns="25400" rIns="25400" tIns="25400" bIns="25400">
            <a:spAutoFit/>
          </a:bodyPr>
          <a:lstStyle/>
          <a:p>
            <a:pPr algn="l">
              <a:lnSpc>
                <a:spcPct val="105000"/>
              </a:lnSpc>
            </a:pPr>
            <a:r>
              <a:rPr sz="1220" b="0">
                <a:solidFill>
                  <a:srgbClr val="222D37"/>
                </a:solidFill>
                <a:latin typeface="Calibri"/>
              </a:rPr>
              <a:t>The canticle refuses to let worship remain in the past. The congregation is addressed now, in this moment of hearing and response.</a:t>
            </a:r>
          </a:p>
        </p:txBody>
      </p:sp>
      <p:sp>
        <p:nvSpPr>
          <p:cNvPr id="11" name="Rounded Rectangle 10"/>
          <p:cNvSpPr/>
          <p:nvPr/>
        </p:nvSpPr>
        <p:spPr>
          <a:xfrm>
            <a:off x="4526280" y="1444752"/>
            <a:ext cx="3474720" cy="3200400"/>
          </a:xfrm>
          <a:prstGeom prst="roundRect">
            <a:avLst/>
          </a:prstGeom>
          <a:solidFill>
            <a:srgbClr val="FFFFFF"/>
          </a:solidFill>
          <a:ln w="10160">
            <a:solidFill>
              <a:srgbClr val="EAE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4526280" y="1444752"/>
            <a:ext cx="73152" cy="320040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690872" y="1554480"/>
            <a:ext cx="3145536" cy="274320"/>
          </a:xfrm>
          <a:prstGeom prst="rect">
            <a:avLst/>
          </a:prstGeom>
          <a:noFill/>
        </p:spPr>
        <p:txBody>
          <a:bodyPr wrap="square" lIns="25400" rIns="25400" tIns="25400" bIns="25400">
            <a:spAutoFit/>
          </a:bodyPr>
          <a:lstStyle/>
          <a:p>
            <a:pPr algn="l">
              <a:lnSpc>
                <a:spcPct val="105000"/>
              </a:lnSpc>
            </a:pPr>
            <a:r>
              <a:rPr sz="1550" b="1">
                <a:solidFill>
                  <a:srgbClr val="152336"/>
                </a:solidFill>
                <a:latin typeface="Calibri"/>
              </a:rPr>
              <a:t>Voice</a:t>
            </a:r>
          </a:p>
        </p:txBody>
      </p:sp>
      <p:sp>
        <p:nvSpPr>
          <p:cNvPr id="14" name="TextBox 13"/>
          <p:cNvSpPr txBox="1"/>
          <p:nvPr/>
        </p:nvSpPr>
        <p:spPr>
          <a:xfrm>
            <a:off x="4690872" y="1883664"/>
            <a:ext cx="3145536" cy="2670048"/>
          </a:xfrm>
          <a:prstGeom prst="rect">
            <a:avLst/>
          </a:prstGeom>
          <a:noFill/>
        </p:spPr>
        <p:txBody>
          <a:bodyPr wrap="square" lIns="25400" rIns="25400" tIns="25400" bIns="25400">
            <a:spAutoFit/>
          </a:bodyPr>
          <a:lstStyle/>
          <a:p>
            <a:pPr algn="l">
              <a:lnSpc>
                <a:spcPct val="105000"/>
              </a:lnSpc>
            </a:pPr>
            <a:r>
              <a:rPr sz="1220" b="0">
                <a:solidFill>
                  <a:srgbClr val="222D37"/>
                </a:solidFill>
                <a:latin typeface="Calibri"/>
              </a:rPr>
              <a:t>God is not only praised from a distance; God speaks to the people he gathers, guides, and shepherds.</a:t>
            </a:r>
          </a:p>
        </p:txBody>
      </p:sp>
      <p:sp>
        <p:nvSpPr>
          <p:cNvPr id="15" name="Rounded Rectangle 14"/>
          <p:cNvSpPr/>
          <p:nvPr/>
        </p:nvSpPr>
        <p:spPr>
          <a:xfrm>
            <a:off x="8275320" y="1444752"/>
            <a:ext cx="3474720" cy="3200400"/>
          </a:xfrm>
          <a:prstGeom prst="roundRect">
            <a:avLst/>
          </a:prstGeom>
          <a:solidFill>
            <a:srgbClr val="FFFFFF"/>
          </a:solidFill>
          <a:ln w="10160">
            <a:solidFill>
              <a:srgbClr val="EAE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8275320" y="1444752"/>
            <a:ext cx="73152" cy="320040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8439912" y="1554480"/>
            <a:ext cx="3145536" cy="274320"/>
          </a:xfrm>
          <a:prstGeom prst="rect">
            <a:avLst/>
          </a:prstGeom>
          <a:noFill/>
        </p:spPr>
        <p:txBody>
          <a:bodyPr wrap="square" lIns="25400" rIns="25400" tIns="25400" bIns="25400">
            <a:spAutoFit/>
          </a:bodyPr>
          <a:lstStyle/>
          <a:p>
            <a:pPr algn="l">
              <a:lnSpc>
                <a:spcPct val="105000"/>
              </a:lnSpc>
            </a:pPr>
            <a:r>
              <a:rPr sz="1550" b="1">
                <a:solidFill>
                  <a:srgbClr val="152336"/>
                </a:solidFill>
                <a:latin typeface="Calibri"/>
              </a:rPr>
              <a:t>Response</a:t>
            </a:r>
          </a:p>
        </p:txBody>
      </p:sp>
      <p:sp>
        <p:nvSpPr>
          <p:cNvPr id="18" name="TextBox 17"/>
          <p:cNvSpPr txBox="1"/>
          <p:nvPr/>
        </p:nvSpPr>
        <p:spPr>
          <a:xfrm>
            <a:off x="8439912" y="1883664"/>
            <a:ext cx="3145536" cy="2670048"/>
          </a:xfrm>
          <a:prstGeom prst="rect">
            <a:avLst/>
          </a:prstGeom>
          <a:noFill/>
        </p:spPr>
        <p:txBody>
          <a:bodyPr wrap="square" lIns="25400" rIns="25400" tIns="25400" bIns="25400">
            <a:spAutoFit/>
          </a:bodyPr>
          <a:lstStyle/>
          <a:p>
            <a:pPr algn="l">
              <a:lnSpc>
                <a:spcPct val="105000"/>
              </a:lnSpc>
            </a:pPr>
            <a:r>
              <a:rPr sz="1220" b="0">
                <a:solidFill>
                  <a:srgbClr val="222D37"/>
                </a:solidFill>
                <a:latin typeface="Calibri"/>
              </a:rPr>
              <a:t>Sung praise prepares the heart to receive Scripture, repent where needed, and walk in faithfulness.</a:t>
            </a:r>
          </a:p>
        </p:txBody>
      </p:sp>
      <p:sp>
        <p:nvSpPr>
          <p:cNvPr id="19" name="TextBox 18"/>
          <p:cNvSpPr txBox="1"/>
          <p:nvPr/>
        </p:nvSpPr>
        <p:spPr>
          <a:xfrm>
            <a:off x="411480" y="6537960"/>
            <a:ext cx="6583680" cy="164592"/>
          </a:xfrm>
          <a:prstGeom prst="rect">
            <a:avLst/>
          </a:prstGeom>
          <a:noFill/>
        </p:spPr>
        <p:txBody>
          <a:bodyPr wrap="square" lIns="25400" rIns="25400" tIns="25400" bIns="25400">
            <a:spAutoFit/>
          </a:bodyPr>
          <a:lstStyle/>
          <a:p>
            <a:pPr algn="l">
              <a:lnSpc>
                <a:spcPct val="105000"/>
              </a:lnSpc>
            </a:pPr>
            <a:r>
              <a:rPr sz="850" b="0">
                <a:solidFill>
                  <a:srgbClr val="E2E2E2"/>
                </a:solidFill>
                <a:latin typeface="Calibri"/>
              </a:rPr>
              <a:t>Prepared for teaching and small group use - hymninfo.com</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tained_dark.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365760" y="365760"/>
            <a:ext cx="11430000" cy="6080760"/>
          </a:xfrm>
          <a:prstGeom prst="rect">
            <a:avLst/>
          </a:prstGeom>
          <a:solidFill>
            <a:srgbClr val="0C192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66928" y="384048"/>
            <a:ext cx="7132320" cy="502920"/>
          </a:xfrm>
          <a:prstGeom prst="rect">
            <a:avLst/>
          </a:prstGeom>
          <a:noFill/>
        </p:spPr>
        <p:txBody>
          <a:bodyPr wrap="none" lIns="0" rIns="0" tIns="0" bIns="0">
            <a:spAutoFit/>
          </a:bodyPr>
          <a:lstStyle/>
          <a:p>
            <a:pPr algn="l"/>
            <a:r>
              <a:rPr sz="3000" b="1">
                <a:solidFill>
                  <a:srgbClr val="FAF4E8"/>
                </a:solidFill>
                <a:latin typeface="Georgia"/>
              </a:rPr>
              <a:t>Theological Themes</a:t>
            </a:r>
          </a:p>
        </p:txBody>
      </p:sp>
      <p:sp>
        <p:nvSpPr>
          <p:cNvPr id="5" name="Rectangle 4"/>
          <p:cNvSpPr/>
          <p:nvPr/>
        </p:nvSpPr>
        <p:spPr>
          <a:xfrm>
            <a:off x="566928" y="987552"/>
            <a:ext cx="2011680" cy="4572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66928" y="1078992"/>
            <a:ext cx="6583680" cy="365760"/>
          </a:xfrm>
          <a:prstGeom prst="rect">
            <a:avLst/>
          </a:prstGeom>
          <a:noFill/>
        </p:spPr>
        <p:txBody>
          <a:bodyPr wrap="square" lIns="25400" rIns="25400" tIns="25400" bIns="25400">
            <a:spAutoFit/>
          </a:bodyPr>
          <a:lstStyle/>
          <a:p>
            <a:pPr algn="l">
              <a:lnSpc>
                <a:spcPct val="105000"/>
              </a:lnSpc>
            </a:pPr>
            <a:r>
              <a:rPr sz="1250" b="0">
                <a:solidFill>
                  <a:srgbClr val="DEE2E1"/>
                </a:solidFill>
                <a:latin typeface="Calibri"/>
              </a:rPr>
              <a:t>What the canticle teaches the church to confess</a:t>
            </a:r>
          </a:p>
        </p:txBody>
      </p:sp>
      <p:sp>
        <p:nvSpPr>
          <p:cNvPr id="7" name="Rounded Rectangle 6"/>
          <p:cNvSpPr/>
          <p:nvPr/>
        </p:nvSpPr>
        <p:spPr>
          <a:xfrm>
            <a:off x="685800" y="1426464"/>
            <a:ext cx="3337560" cy="1115568"/>
          </a:xfrm>
          <a:prstGeom prst="roundRect">
            <a:avLst/>
          </a:prstGeom>
          <a:solidFill>
            <a:srgbClr val="FFFFFF"/>
          </a:solidFill>
          <a:ln w="10160">
            <a:solidFill>
              <a:srgbClr val="EAE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685800" y="1426464"/>
            <a:ext cx="73152" cy="1115568"/>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50392" y="1536192"/>
            <a:ext cx="3008376" cy="274320"/>
          </a:xfrm>
          <a:prstGeom prst="rect">
            <a:avLst/>
          </a:prstGeom>
          <a:noFill/>
        </p:spPr>
        <p:txBody>
          <a:bodyPr wrap="square" lIns="25400" rIns="25400" tIns="25400" bIns="25400">
            <a:spAutoFit/>
          </a:bodyPr>
          <a:lstStyle/>
          <a:p>
            <a:pPr algn="l">
              <a:lnSpc>
                <a:spcPct val="105000"/>
              </a:lnSpc>
            </a:pPr>
            <a:r>
              <a:rPr sz="1550" b="1">
                <a:solidFill>
                  <a:srgbClr val="152336"/>
                </a:solidFill>
                <a:latin typeface="Calibri"/>
              </a:rPr>
              <a:t>Praise</a:t>
            </a:r>
          </a:p>
        </p:txBody>
      </p:sp>
      <p:sp>
        <p:nvSpPr>
          <p:cNvPr id="10" name="TextBox 9"/>
          <p:cNvSpPr txBox="1"/>
          <p:nvPr/>
        </p:nvSpPr>
        <p:spPr>
          <a:xfrm>
            <a:off x="850392" y="1865376"/>
            <a:ext cx="3008376" cy="585216"/>
          </a:xfrm>
          <a:prstGeom prst="rect">
            <a:avLst/>
          </a:prstGeom>
          <a:noFill/>
        </p:spPr>
        <p:txBody>
          <a:bodyPr wrap="square" lIns="25400" rIns="25400" tIns="25400" bIns="25400">
            <a:spAutoFit/>
          </a:bodyPr>
          <a:lstStyle/>
          <a:p>
            <a:pPr algn="l">
              <a:lnSpc>
                <a:spcPct val="105000"/>
              </a:lnSpc>
            </a:pPr>
            <a:r>
              <a:rPr sz="1220" b="0">
                <a:solidFill>
                  <a:srgbClr val="222D37"/>
                </a:solidFill>
                <a:latin typeface="Calibri"/>
              </a:rPr>
              <a:t>God is worthy of joyful song.</a:t>
            </a:r>
          </a:p>
        </p:txBody>
      </p:sp>
      <p:sp>
        <p:nvSpPr>
          <p:cNvPr id="11" name="Rounded Rectangle 10"/>
          <p:cNvSpPr/>
          <p:nvPr/>
        </p:nvSpPr>
        <p:spPr>
          <a:xfrm>
            <a:off x="4480560" y="1426464"/>
            <a:ext cx="3337560" cy="1115568"/>
          </a:xfrm>
          <a:prstGeom prst="roundRect">
            <a:avLst/>
          </a:prstGeom>
          <a:solidFill>
            <a:srgbClr val="FFFFFF"/>
          </a:solidFill>
          <a:ln w="10160">
            <a:solidFill>
              <a:srgbClr val="EAE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4480560" y="1426464"/>
            <a:ext cx="73152" cy="1115568"/>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645152" y="1536192"/>
            <a:ext cx="3008376" cy="274320"/>
          </a:xfrm>
          <a:prstGeom prst="rect">
            <a:avLst/>
          </a:prstGeom>
          <a:noFill/>
        </p:spPr>
        <p:txBody>
          <a:bodyPr wrap="square" lIns="25400" rIns="25400" tIns="25400" bIns="25400">
            <a:spAutoFit/>
          </a:bodyPr>
          <a:lstStyle/>
          <a:p>
            <a:pPr algn="l">
              <a:lnSpc>
                <a:spcPct val="105000"/>
              </a:lnSpc>
            </a:pPr>
            <a:r>
              <a:rPr sz="1550" b="1">
                <a:solidFill>
                  <a:srgbClr val="152336"/>
                </a:solidFill>
                <a:latin typeface="Calibri"/>
              </a:rPr>
              <a:t>Thanksgiving</a:t>
            </a:r>
          </a:p>
        </p:txBody>
      </p:sp>
      <p:sp>
        <p:nvSpPr>
          <p:cNvPr id="14" name="TextBox 13"/>
          <p:cNvSpPr txBox="1"/>
          <p:nvPr/>
        </p:nvSpPr>
        <p:spPr>
          <a:xfrm>
            <a:off x="4645152" y="1865376"/>
            <a:ext cx="3008376" cy="585216"/>
          </a:xfrm>
          <a:prstGeom prst="rect">
            <a:avLst/>
          </a:prstGeom>
          <a:noFill/>
        </p:spPr>
        <p:txBody>
          <a:bodyPr wrap="square" lIns="25400" rIns="25400" tIns="25400" bIns="25400">
            <a:spAutoFit/>
          </a:bodyPr>
          <a:lstStyle/>
          <a:p>
            <a:pPr algn="l">
              <a:lnSpc>
                <a:spcPct val="105000"/>
              </a:lnSpc>
            </a:pPr>
            <a:r>
              <a:rPr sz="1220" b="0">
                <a:solidFill>
                  <a:srgbClr val="222D37"/>
                </a:solidFill>
                <a:latin typeface="Calibri"/>
              </a:rPr>
              <a:t>Worship remembers grace received.</a:t>
            </a:r>
          </a:p>
        </p:txBody>
      </p:sp>
      <p:sp>
        <p:nvSpPr>
          <p:cNvPr id="15" name="Rounded Rectangle 14"/>
          <p:cNvSpPr/>
          <p:nvPr/>
        </p:nvSpPr>
        <p:spPr>
          <a:xfrm>
            <a:off x="8275320" y="1426464"/>
            <a:ext cx="3337560" cy="1115568"/>
          </a:xfrm>
          <a:prstGeom prst="roundRect">
            <a:avLst/>
          </a:prstGeom>
          <a:solidFill>
            <a:srgbClr val="FFFFFF"/>
          </a:solidFill>
          <a:ln w="10160">
            <a:solidFill>
              <a:srgbClr val="EAE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8275320" y="1426464"/>
            <a:ext cx="73152" cy="1115568"/>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8439912" y="1536192"/>
            <a:ext cx="3008376" cy="274320"/>
          </a:xfrm>
          <a:prstGeom prst="rect">
            <a:avLst/>
          </a:prstGeom>
          <a:noFill/>
        </p:spPr>
        <p:txBody>
          <a:bodyPr wrap="square" lIns="25400" rIns="25400" tIns="25400" bIns="25400">
            <a:spAutoFit/>
          </a:bodyPr>
          <a:lstStyle/>
          <a:p>
            <a:pPr algn="l">
              <a:lnSpc>
                <a:spcPct val="105000"/>
              </a:lnSpc>
            </a:pPr>
            <a:r>
              <a:rPr sz="1550" b="1">
                <a:solidFill>
                  <a:srgbClr val="152336"/>
                </a:solidFill>
                <a:latin typeface="Calibri"/>
              </a:rPr>
              <a:t>Creation</a:t>
            </a:r>
          </a:p>
        </p:txBody>
      </p:sp>
      <p:sp>
        <p:nvSpPr>
          <p:cNvPr id="18" name="TextBox 17"/>
          <p:cNvSpPr txBox="1"/>
          <p:nvPr/>
        </p:nvSpPr>
        <p:spPr>
          <a:xfrm>
            <a:off x="8439912" y="1865376"/>
            <a:ext cx="3008376" cy="585216"/>
          </a:xfrm>
          <a:prstGeom prst="rect">
            <a:avLst/>
          </a:prstGeom>
          <a:noFill/>
        </p:spPr>
        <p:txBody>
          <a:bodyPr wrap="square" lIns="25400" rIns="25400" tIns="25400" bIns="25400">
            <a:spAutoFit/>
          </a:bodyPr>
          <a:lstStyle/>
          <a:p>
            <a:pPr algn="l">
              <a:lnSpc>
                <a:spcPct val="105000"/>
              </a:lnSpc>
            </a:pPr>
            <a:r>
              <a:rPr sz="1220" b="0">
                <a:solidFill>
                  <a:srgbClr val="222D37"/>
                </a:solidFill>
                <a:latin typeface="Calibri"/>
              </a:rPr>
              <a:t>Sea, land, depths, and heights belong to God.</a:t>
            </a:r>
          </a:p>
        </p:txBody>
      </p:sp>
      <p:sp>
        <p:nvSpPr>
          <p:cNvPr id="19" name="Rounded Rectangle 18"/>
          <p:cNvSpPr/>
          <p:nvPr/>
        </p:nvSpPr>
        <p:spPr>
          <a:xfrm>
            <a:off x="685800" y="2999232"/>
            <a:ext cx="3337560" cy="1115568"/>
          </a:xfrm>
          <a:prstGeom prst="roundRect">
            <a:avLst/>
          </a:prstGeom>
          <a:solidFill>
            <a:srgbClr val="FFFFFF"/>
          </a:solidFill>
          <a:ln w="10160">
            <a:solidFill>
              <a:srgbClr val="EAE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685800" y="2999232"/>
            <a:ext cx="73152" cy="1115568"/>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50392" y="3108960"/>
            <a:ext cx="3008376" cy="274320"/>
          </a:xfrm>
          <a:prstGeom prst="rect">
            <a:avLst/>
          </a:prstGeom>
          <a:noFill/>
        </p:spPr>
        <p:txBody>
          <a:bodyPr wrap="square" lIns="25400" rIns="25400" tIns="25400" bIns="25400">
            <a:spAutoFit/>
          </a:bodyPr>
          <a:lstStyle/>
          <a:p>
            <a:pPr algn="l">
              <a:lnSpc>
                <a:spcPct val="105000"/>
              </a:lnSpc>
            </a:pPr>
            <a:r>
              <a:rPr sz="1550" b="1">
                <a:solidFill>
                  <a:srgbClr val="152336"/>
                </a:solidFill>
                <a:latin typeface="Calibri"/>
              </a:rPr>
              <a:t>Kingship</a:t>
            </a:r>
          </a:p>
        </p:txBody>
      </p:sp>
      <p:sp>
        <p:nvSpPr>
          <p:cNvPr id="22" name="TextBox 21"/>
          <p:cNvSpPr txBox="1"/>
          <p:nvPr/>
        </p:nvSpPr>
        <p:spPr>
          <a:xfrm>
            <a:off x="850392" y="3438144"/>
            <a:ext cx="3008376" cy="585216"/>
          </a:xfrm>
          <a:prstGeom prst="rect">
            <a:avLst/>
          </a:prstGeom>
          <a:noFill/>
        </p:spPr>
        <p:txBody>
          <a:bodyPr wrap="square" lIns="25400" rIns="25400" tIns="25400" bIns="25400">
            <a:spAutoFit/>
          </a:bodyPr>
          <a:lstStyle/>
          <a:p>
            <a:pPr algn="l">
              <a:lnSpc>
                <a:spcPct val="105000"/>
              </a:lnSpc>
            </a:pPr>
            <a:r>
              <a:rPr sz="1220" b="0">
                <a:solidFill>
                  <a:srgbClr val="222D37"/>
                </a:solidFill>
                <a:latin typeface="Calibri"/>
              </a:rPr>
              <a:t>The Lord reigns above every rival power.</a:t>
            </a:r>
          </a:p>
        </p:txBody>
      </p:sp>
      <p:sp>
        <p:nvSpPr>
          <p:cNvPr id="23" name="Rounded Rectangle 22"/>
          <p:cNvSpPr/>
          <p:nvPr/>
        </p:nvSpPr>
        <p:spPr>
          <a:xfrm>
            <a:off x="4480560" y="2999232"/>
            <a:ext cx="3337560" cy="1115568"/>
          </a:xfrm>
          <a:prstGeom prst="roundRect">
            <a:avLst/>
          </a:prstGeom>
          <a:solidFill>
            <a:srgbClr val="FFFFFF"/>
          </a:solidFill>
          <a:ln w="10160">
            <a:solidFill>
              <a:srgbClr val="EAE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ectangle 23"/>
          <p:cNvSpPr/>
          <p:nvPr/>
        </p:nvSpPr>
        <p:spPr>
          <a:xfrm>
            <a:off x="4480560" y="2999232"/>
            <a:ext cx="73152" cy="1115568"/>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4645152" y="3108960"/>
            <a:ext cx="3008376" cy="274320"/>
          </a:xfrm>
          <a:prstGeom prst="rect">
            <a:avLst/>
          </a:prstGeom>
          <a:noFill/>
        </p:spPr>
        <p:txBody>
          <a:bodyPr wrap="square" lIns="25400" rIns="25400" tIns="25400" bIns="25400">
            <a:spAutoFit/>
          </a:bodyPr>
          <a:lstStyle/>
          <a:p>
            <a:pPr algn="l">
              <a:lnSpc>
                <a:spcPct val="105000"/>
              </a:lnSpc>
            </a:pPr>
            <a:r>
              <a:rPr sz="1550" b="1">
                <a:solidFill>
                  <a:srgbClr val="152336"/>
                </a:solidFill>
                <a:latin typeface="Calibri"/>
              </a:rPr>
              <a:t>Reverence</a:t>
            </a:r>
          </a:p>
        </p:txBody>
      </p:sp>
      <p:sp>
        <p:nvSpPr>
          <p:cNvPr id="26" name="TextBox 25"/>
          <p:cNvSpPr txBox="1"/>
          <p:nvPr/>
        </p:nvSpPr>
        <p:spPr>
          <a:xfrm>
            <a:off x="4645152" y="3438144"/>
            <a:ext cx="3008376" cy="585216"/>
          </a:xfrm>
          <a:prstGeom prst="rect">
            <a:avLst/>
          </a:prstGeom>
          <a:noFill/>
        </p:spPr>
        <p:txBody>
          <a:bodyPr wrap="square" lIns="25400" rIns="25400" tIns="25400" bIns="25400">
            <a:spAutoFit/>
          </a:bodyPr>
          <a:lstStyle/>
          <a:p>
            <a:pPr algn="l">
              <a:lnSpc>
                <a:spcPct val="105000"/>
              </a:lnSpc>
            </a:pPr>
            <a:r>
              <a:rPr sz="1220" b="0">
                <a:solidFill>
                  <a:srgbClr val="222D37"/>
                </a:solidFill>
                <a:latin typeface="Calibri"/>
              </a:rPr>
              <a:t>Kneeling and bowing express holy awe.</a:t>
            </a:r>
          </a:p>
        </p:txBody>
      </p:sp>
      <p:sp>
        <p:nvSpPr>
          <p:cNvPr id="27" name="Rounded Rectangle 26"/>
          <p:cNvSpPr/>
          <p:nvPr/>
        </p:nvSpPr>
        <p:spPr>
          <a:xfrm>
            <a:off x="8275320" y="2999232"/>
            <a:ext cx="3337560" cy="1115568"/>
          </a:xfrm>
          <a:prstGeom prst="roundRect">
            <a:avLst/>
          </a:prstGeom>
          <a:solidFill>
            <a:srgbClr val="FFFFFF"/>
          </a:solidFill>
          <a:ln w="10160">
            <a:solidFill>
              <a:srgbClr val="EAE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8275320" y="2999232"/>
            <a:ext cx="73152" cy="1115568"/>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8439912" y="3108960"/>
            <a:ext cx="3008376" cy="274320"/>
          </a:xfrm>
          <a:prstGeom prst="rect">
            <a:avLst/>
          </a:prstGeom>
          <a:noFill/>
        </p:spPr>
        <p:txBody>
          <a:bodyPr wrap="square" lIns="25400" rIns="25400" tIns="25400" bIns="25400">
            <a:spAutoFit/>
          </a:bodyPr>
          <a:lstStyle/>
          <a:p>
            <a:pPr algn="l">
              <a:lnSpc>
                <a:spcPct val="105000"/>
              </a:lnSpc>
            </a:pPr>
            <a:r>
              <a:rPr sz="1550" b="1">
                <a:solidFill>
                  <a:srgbClr val="152336"/>
                </a:solidFill>
                <a:latin typeface="Calibri"/>
              </a:rPr>
              <a:t>Shepherd care</a:t>
            </a:r>
          </a:p>
        </p:txBody>
      </p:sp>
      <p:sp>
        <p:nvSpPr>
          <p:cNvPr id="30" name="TextBox 29"/>
          <p:cNvSpPr txBox="1"/>
          <p:nvPr/>
        </p:nvSpPr>
        <p:spPr>
          <a:xfrm>
            <a:off x="8439912" y="3438144"/>
            <a:ext cx="3008376" cy="585216"/>
          </a:xfrm>
          <a:prstGeom prst="rect">
            <a:avLst/>
          </a:prstGeom>
          <a:noFill/>
        </p:spPr>
        <p:txBody>
          <a:bodyPr wrap="square" lIns="25400" rIns="25400" tIns="25400" bIns="25400">
            <a:spAutoFit/>
          </a:bodyPr>
          <a:lstStyle/>
          <a:p>
            <a:pPr algn="l">
              <a:lnSpc>
                <a:spcPct val="105000"/>
              </a:lnSpc>
            </a:pPr>
            <a:r>
              <a:rPr sz="1220" b="0">
                <a:solidFill>
                  <a:srgbClr val="222D37"/>
                </a:solidFill>
                <a:latin typeface="Calibri"/>
              </a:rPr>
              <a:t>God gathers and keeps his people.</a:t>
            </a:r>
          </a:p>
        </p:txBody>
      </p:sp>
      <p:sp>
        <p:nvSpPr>
          <p:cNvPr id="31" name="TextBox 30"/>
          <p:cNvSpPr txBox="1"/>
          <p:nvPr/>
        </p:nvSpPr>
        <p:spPr>
          <a:xfrm>
            <a:off x="411480" y="6537960"/>
            <a:ext cx="6583680" cy="164592"/>
          </a:xfrm>
          <a:prstGeom prst="rect">
            <a:avLst/>
          </a:prstGeom>
          <a:noFill/>
        </p:spPr>
        <p:txBody>
          <a:bodyPr wrap="square" lIns="25400" rIns="25400" tIns="25400" bIns="25400">
            <a:spAutoFit/>
          </a:bodyPr>
          <a:lstStyle/>
          <a:p>
            <a:pPr algn="l">
              <a:lnSpc>
                <a:spcPct val="105000"/>
              </a:lnSpc>
            </a:pPr>
            <a:r>
              <a:rPr sz="850" b="0">
                <a:solidFill>
                  <a:srgbClr val="E2E2E2"/>
                </a:solidFill>
                <a:latin typeface="Calibri"/>
              </a:rPr>
              <a:t>Prepared for teaching and small group use - hymninfo.com</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hymnal_dark.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457200" y="502920"/>
            <a:ext cx="11292840" cy="5669280"/>
          </a:xfrm>
          <a:prstGeom prst="rect">
            <a:avLst/>
          </a:prstGeom>
          <a:solidFill>
            <a:srgbClr val="FAF4E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66928" y="384048"/>
            <a:ext cx="7132320" cy="502920"/>
          </a:xfrm>
          <a:prstGeom prst="rect">
            <a:avLst/>
          </a:prstGeom>
          <a:noFill/>
        </p:spPr>
        <p:txBody>
          <a:bodyPr wrap="none" lIns="0" rIns="0" tIns="0" bIns="0">
            <a:spAutoFit/>
          </a:bodyPr>
          <a:lstStyle/>
          <a:p>
            <a:pPr algn="l"/>
            <a:r>
              <a:rPr sz="3000" b="1">
                <a:solidFill>
                  <a:srgbClr val="FAF4E8"/>
                </a:solidFill>
                <a:latin typeface="Georgia"/>
              </a:rPr>
              <a:t>Literary and Musical Observations</a:t>
            </a:r>
          </a:p>
        </p:txBody>
      </p:sp>
      <p:sp>
        <p:nvSpPr>
          <p:cNvPr id="5" name="Rectangle 4"/>
          <p:cNvSpPr/>
          <p:nvPr/>
        </p:nvSpPr>
        <p:spPr>
          <a:xfrm>
            <a:off x="566928" y="987552"/>
            <a:ext cx="2011680" cy="4572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66928" y="1078992"/>
            <a:ext cx="6583680" cy="365760"/>
          </a:xfrm>
          <a:prstGeom prst="rect">
            <a:avLst/>
          </a:prstGeom>
          <a:noFill/>
        </p:spPr>
        <p:txBody>
          <a:bodyPr wrap="square" lIns="25400" rIns="25400" tIns="25400" bIns="25400">
            <a:spAutoFit/>
          </a:bodyPr>
          <a:lstStyle/>
          <a:p>
            <a:pPr algn="l">
              <a:lnSpc>
                <a:spcPct val="105000"/>
              </a:lnSpc>
            </a:pPr>
            <a:r>
              <a:rPr sz="1250" b="0">
                <a:solidFill>
                  <a:srgbClr val="DEE2E1"/>
                </a:solidFill>
                <a:latin typeface="Calibri"/>
              </a:rPr>
              <a:t>Prose Scripture carried by chant</a:t>
            </a:r>
          </a:p>
        </p:txBody>
      </p:sp>
      <p:sp>
        <p:nvSpPr>
          <p:cNvPr id="7" name="TextBox 6"/>
          <p:cNvSpPr txBox="1"/>
          <p:nvPr/>
        </p:nvSpPr>
        <p:spPr>
          <a:xfrm>
            <a:off x="777240" y="1481328"/>
            <a:ext cx="6583680" cy="4023360"/>
          </a:xfrm>
          <a:prstGeom prst="rect">
            <a:avLst/>
          </a:prstGeom>
          <a:noFill/>
        </p:spPr>
        <p:txBody>
          <a:bodyPr wrap="square" lIns="0" rIns="0" tIns="0" bIns="0">
            <a:spAutoFit/>
          </a:bodyPr>
          <a:lstStyle/>
          <a:p>
            <a:pPr>
              <a:spcAft>
                <a:spcPts val="700"/>
              </a:spcAft>
            </a:pPr>
            <a:r>
              <a:rPr sz="1700" b="1">
                <a:solidFill>
                  <a:srgbClr val="DEAB54"/>
                </a:solidFill>
              </a:rPr>
              <a:t>• </a:t>
            </a:r>
            <a:r>
              <a:rPr sz="1700">
                <a:solidFill>
                  <a:srgbClr val="152336"/>
                </a:solidFill>
                <a:latin typeface="Calibri"/>
              </a:rPr>
              <a:t>The movement is simple and strong: sing, give thanks, behold the Creator, bow before the Maker, hear the Shepherd.</a:t>
            </a:r>
          </a:p>
          <a:p>
            <a:pPr>
              <a:spcAft>
                <a:spcPts val="700"/>
              </a:spcAft>
            </a:pPr>
            <a:r>
              <a:rPr sz="1700" b="1">
                <a:solidFill>
                  <a:srgbClr val="DEAB54"/>
                </a:solidFill>
              </a:rPr>
              <a:t>• </a:t>
            </a:r>
            <a:r>
              <a:rPr sz="1700">
                <a:solidFill>
                  <a:srgbClr val="152336"/>
                </a:solidFill>
                <a:latin typeface="Calibri"/>
              </a:rPr>
              <a:t>Unlike a regular metrical hymn, Anglican chant supports prose psalm lines and natural speech rhythm.</a:t>
            </a:r>
          </a:p>
          <a:p>
            <a:pPr>
              <a:spcAft>
                <a:spcPts val="700"/>
              </a:spcAft>
            </a:pPr>
            <a:r>
              <a:rPr sz="1700" b="1">
                <a:solidFill>
                  <a:srgbClr val="DEAB54"/>
                </a:solidFill>
              </a:rPr>
              <a:t>• </a:t>
            </a:r>
            <a:r>
              <a:rPr sz="1700">
                <a:solidFill>
                  <a:srgbClr val="152336"/>
                </a:solidFill>
                <a:latin typeface="Calibri"/>
              </a:rPr>
              <a:t>Clear text delivery matters. The congregation should understand the biblical words as they sing.</a:t>
            </a:r>
          </a:p>
          <a:p>
            <a:pPr>
              <a:spcAft>
                <a:spcPts val="700"/>
              </a:spcAft>
            </a:pPr>
            <a:r>
              <a:rPr sz="1700" b="1">
                <a:solidFill>
                  <a:srgbClr val="DEAB54"/>
                </a:solidFill>
              </a:rPr>
              <a:t>• </a:t>
            </a:r>
            <a:r>
              <a:rPr sz="1700">
                <a:solidFill>
                  <a:srgbClr val="152336"/>
                </a:solidFill>
                <a:latin typeface="Calibri"/>
              </a:rPr>
              <a:t>The musical dignity of the chant serves Scripture rather than drawing attention away from it.</a:t>
            </a:r>
          </a:p>
        </p:txBody>
      </p:sp>
      <p:sp>
        <p:nvSpPr>
          <p:cNvPr id="8" name="Rounded Rectangle 7"/>
          <p:cNvSpPr/>
          <p:nvPr/>
        </p:nvSpPr>
        <p:spPr>
          <a:xfrm>
            <a:off x="7818120" y="1554480"/>
            <a:ext cx="3383280" cy="2377440"/>
          </a:xfrm>
          <a:prstGeom prst="roundRect">
            <a:avLst/>
          </a:prstGeom>
          <a:solidFill>
            <a:srgbClr val="FFFFFF"/>
          </a:solidFill>
          <a:ln w="10160">
            <a:solidFill>
              <a:srgbClr val="EAE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7818120" y="1554480"/>
            <a:ext cx="73152" cy="237744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982712" y="1664208"/>
            <a:ext cx="3054096" cy="274320"/>
          </a:xfrm>
          <a:prstGeom prst="rect">
            <a:avLst/>
          </a:prstGeom>
          <a:noFill/>
        </p:spPr>
        <p:txBody>
          <a:bodyPr wrap="square" lIns="25400" rIns="25400" tIns="25400" bIns="25400">
            <a:spAutoFit/>
          </a:bodyPr>
          <a:lstStyle/>
          <a:p>
            <a:pPr algn="l">
              <a:lnSpc>
                <a:spcPct val="105000"/>
              </a:lnSpc>
            </a:pPr>
            <a:r>
              <a:rPr sz="1550" b="1">
                <a:solidFill>
                  <a:srgbClr val="152336"/>
                </a:solidFill>
                <a:latin typeface="Calibri"/>
              </a:rPr>
              <a:t>Choir note</a:t>
            </a:r>
          </a:p>
        </p:txBody>
      </p:sp>
      <p:sp>
        <p:nvSpPr>
          <p:cNvPr id="11" name="TextBox 10"/>
          <p:cNvSpPr txBox="1"/>
          <p:nvPr/>
        </p:nvSpPr>
        <p:spPr>
          <a:xfrm>
            <a:off x="7982712" y="1993392"/>
            <a:ext cx="3054096" cy="1847088"/>
          </a:xfrm>
          <a:prstGeom prst="rect">
            <a:avLst/>
          </a:prstGeom>
          <a:noFill/>
        </p:spPr>
        <p:txBody>
          <a:bodyPr wrap="square" lIns="25400" rIns="25400" tIns="25400" bIns="25400">
            <a:spAutoFit/>
          </a:bodyPr>
          <a:lstStyle/>
          <a:p>
            <a:pPr algn="l">
              <a:lnSpc>
                <a:spcPct val="105000"/>
              </a:lnSpc>
            </a:pPr>
            <a:r>
              <a:rPr sz="1220" b="0">
                <a:solidFill>
                  <a:srgbClr val="222D37"/>
                </a:solidFill>
                <a:latin typeface="Calibri"/>
              </a:rPr>
              <a:t>If a choir leads the canticle, shape the chant as prayer. Avoid rushing the words; let the phrases breathe.</a:t>
            </a:r>
          </a:p>
        </p:txBody>
      </p:sp>
      <p:sp>
        <p:nvSpPr>
          <p:cNvPr id="12" name="TextBox 11"/>
          <p:cNvSpPr txBox="1"/>
          <p:nvPr/>
        </p:nvSpPr>
        <p:spPr>
          <a:xfrm>
            <a:off x="411480" y="6537960"/>
            <a:ext cx="6583680" cy="164592"/>
          </a:xfrm>
          <a:prstGeom prst="rect">
            <a:avLst/>
          </a:prstGeom>
          <a:noFill/>
        </p:spPr>
        <p:txBody>
          <a:bodyPr wrap="square" lIns="25400" rIns="25400" tIns="25400" bIns="25400">
            <a:spAutoFit/>
          </a:bodyPr>
          <a:lstStyle/>
          <a:p>
            <a:pPr algn="l">
              <a:lnSpc>
                <a:spcPct val="105000"/>
              </a:lnSpc>
            </a:pPr>
            <a:r>
              <a:rPr sz="850" b="0">
                <a:solidFill>
                  <a:srgbClr val="E2E2E2"/>
                </a:solidFill>
                <a:latin typeface="Calibri"/>
              </a:rPr>
              <a:t>Prepared for teaching and small group use - hymninfo.com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chapel_dark.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502920" y="502920"/>
            <a:ext cx="11201400" cy="5669280"/>
          </a:xfrm>
          <a:prstGeom prst="rect">
            <a:avLst/>
          </a:prstGeom>
          <a:solidFill>
            <a:srgbClr val="0F1F3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66928" y="384048"/>
            <a:ext cx="7132320" cy="502920"/>
          </a:xfrm>
          <a:prstGeom prst="rect">
            <a:avLst/>
          </a:prstGeom>
          <a:noFill/>
        </p:spPr>
        <p:txBody>
          <a:bodyPr wrap="none" lIns="0" rIns="0" tIns="0" bIns="0">
            <a:spAutoFit/>
          </a:bodyPr>
          <a:lstStyle/>
          <a:p>
            <a:pPr algn="l"/>
            <a:r>
              <a:rPr sz="3000" b="1">
                <a:solidFill>
                  <a:srgbClr val="FAF4E8"/>
                </a:solidFill>
                <a:latin typeface="Georgia"/>
              </a:rPr>
              <a:t>Pastoral and Worship Use</a:t>
            </a:r>
          </a:p>
        </p:txBody>
      </p:sp>
      <p:sp>
        <p:nvSpPr>
          <p:cNvPr id="5" name="Rectangle 4"/>
          <p:cNvSpPr/>
          <p:nvPr/>
        </p:nvSpPr>
        <p:spPr>
          <a:xfrm>
            <a:off x="566928" y="987552"/>
            <a:ext cx="2011680" cy="4572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66928" y="1078992"/>
            <a:ext cx="6583680" cy="365760"/>
          </a:xfrm>
          <a:prstGeom prst="rect">
            <a:avLst/>
          </a:prstGeom>
          <a:noFill/>
        </p:spPr>
        <p:txBody>
          <a:bodyPr wrap="square" lIns="25400" rIns="25400" tIns="25400" bIns="25400">
            <a:spAutoFit/>
          </a:bodyPr>
          <a:lstStyle/>
          <a:p>
            <a:pPr algn="l">
              <a:lnSpc>
                <a:spcPct val="105000"/>
              </a:lnSpc>
            </a:pPr>
            <a:r>
              <a:rPr sz="1250" b="0">
                <a:solidFill>
                  <a:srgbClr val="DEE2E1"/>
                </a:solidFill>
                <a:latin typeface="Calibri"/>
              </a:rPr>
              <a:t>Where the canticle serves the church well</a:t>
            </a:r>
          </a:p>
        </p:txBody>
      </p:sp>
      <p:sp>
        <p:nvSpPr>
          <p:cNvPr id="7" name="TextBox 6"/>
          <p:cNvSpPr txBox="1"/>
          <p:nvPr/>
        </p:nvSpPr>
        <p:spPr>
          <a:xfrm>
            <a:off x="777240" y="1508760"/>
            <a:ext cx="5577840" cy="3840480"/>
          </a:xfrm>
          <a:prstGeom prst="rect">
            <a:avLst/>
          </a:prstGeom>
          <a:noFill/>
        </p:spPr>
        <p:txBody>
          <a:bodyPr wrap="square" lIns="0" rIns="0" tIns="0" bIns="0">
            <a:spAutoFit/>
          </a:bodyPr>
          <a:lstStyle/>
          <a:p>
            <a:pPr>
              <a:spcAft>
                <a:spcPts val="700"/>
              </a:spcAft>
            </a:pPr>
            <a:r>
              <a:rPr sz="1750" b="1">
                <a:solidFill>
                  <a:srgbClr val="DEAB54"/>
                </a:solidFill>
              </a:rPr>
              <a:t>• </a:t>
            </a:r>
            <a:r>
              <a:rPr sz="1750">
                <a:solidFill>
                  <a:srgbClr val="FAF4E8"/>
                </a:solidFill>
                <a:latin typeface="Calibri"/>
              </a:rPr>
              <a:t>Call to worship or opening Scripture song</a:t>
            </a:r>
          </a:p>
          <a:p>
            <a:pPr>
              <a:spcAft>
                <a:spcPts val="700"/>
              </a:spcAft>
            </a:pPr>
            <a:r>
              <a:rPr sz="1750" b="1">
                <a:solidFill>
                  <a:srgbClr val="DEAB54"/>
                </a:solidFill>
              </a:rPr>
              <a:t>• </a:t>
            </a:r>
            <a:r>
              <a:rPr sz="1750">
                <a:solidFill>
                  <a:srgbClr val="FAF4E8"/>
                </a:solidFill>
                <a:latin typeface="Calibri"/>
              </a:rPr>
              <a:t>Morning Prayer, daily office, or devotional gatherings</a:t>
            </a:r>
          </a:p>
          <a:p>
            <a:pPr>
              <a:spcAft>
                <a:spcPts val="700"/>
              </a:spcAft>
            </a:pPr>
            <a:r>
              <a:rPr sz="1750" b="1">
                <a:solidFill>
                  <a:srgbClr val="DEAB54"/>
                </a:solidFill>
              </a:rPr>
              <a:t>• </a:t>
            </a:r>
            <a:r>
              <a:rPr sz="1750">
                <a:solidFill>
                  <a:srgbClr val="FAF4E8"/>
                </a:solidFill>
                <a:latin typeface="Calibri"/>
              </a:rPr>
              <a:t>Services of thanksgiving, creation praise, or reverent adoration</a:t>
            </a:r>
          </a:p>
          <a:p>
            <a:pPr>
              <a:spcAft>
                <a:spcPts val="700"/>
              </a:spcAft>
            </a:pPr>
            <a:r>
              <a:rPr sz="1750" b="1">
                <a:solidFill>
                  <a:srgbClr val="DEAB54"/>
                </a:solidFill>
              </a:rPr>
              <a:t>• </a:t>
            </a:r>
            <a:r>
              <a:rPr sz="1750">
                <a:solidFill>
                  <a:srgbClr val="FAF4E8"/>
                </a:solidFill>
                <a:latin typeface="Calibri"/>
              </a:rPr>
              <a:t>Choir rehearsal teaching on psalm chant and text declamation</a:t>
            </a:r>
          </a:p>
          <a:p>
            <a:pPr>
              <a:spcAft>
                <a:spcPts val="700"/>
              </a:spcAft>
            </a:pPr>
            <a:r>
              <a:rPr sz="1750" b="1">
                <a:solidFill>
                  <a:srgbClr val="DEAB54"/>
                </a:solidFill>
              </a:rPr>
              <a:t>• </a:t>
            </a:r>
            <a:r>
              <a:rPr sz="1750">
                <a:solidFill>
                  <a:srgbClr val="FAF4E8"/>
                </a:solidFill>
                <a:latin typeface="Calibri"/>
              </a:rPr>
              <a:t>Bible study on Psalm 95, Psalm 100, John 10, or Hebrews 3</a:t>
            </a:r>
          </a:p>
        </p:txBody>
      </p:sp>
      <p:sp>
        <p:nvSpPr>
          <p:cNvPr id="8" name="Rounded Rectangle 7"/>
          <p:cNvSpPr/>
          <p:nvPr/>
        </p:nvSpPr>
        <p:spPr>
          <a:xfrm>
            <a:off x="6812280" y="1572768"/>
            <a:ext cx="4251960" cy="2194560"/>
          </a:xfrm>
          <a:prstGeom prst="roundRect">
            <a:avLst/>
          </a:prstGeom>
          <a:solidFill>
            <a:srgbClr val="FFFFFF"/>
          </a:solidFill>
          <a:ln w="10160">
            <a:solidFill>
              <a:srgbClr val="EAE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6812280" y="1572768"/>
            <a:ext cx="73152" cy="219456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976872" y="1682496"/>
            <a:ext cx="3922776" cy="274320"/>
          </a:xfrm>
          <a:prstGeom prst="rect">
            <a:avLst/>
          </a:prstGeom>
          <a:noFill/>
        </p:spPr>
        <p:txBody>
          <a:bodyPr wrap="square" lIns="25400" rIns="25400" tIns="25400" bIns="25400">
            <a:spAutoFit/>
          </a:bodyPr>
          <a:lstStyle/>
          <a:p>
            <a:pPr algn="l">
              <a:lnSpc>
                <a:spcPct val="105000"/>
              </a:lnSpc>
            </a:pPr>
            <a:r>
              <a:rPr sz="1550" b="1">
                <a:solidFill>
                  <a:srgbClr val="152336"/>
                </a:solidFill>
                <a:latin typeface="Calibri"/>
              </a:rPr>
              <a:t>Worship planning</a:t>
            </a:r>
          </a:p>
        </p:txBody>
      </p:sp>
      <p:sp>
        <p:nvSpPr>
          <p:cNvPr id="11" name="TextBox 10"/>
          <p:cNvSpPr txBox="1"/>
          <p:nvPr/>
        </p:nvSpPr>
        <p:spPr>
          <a:xfrm>
            <a:off x="6976872" y="2011680"/>
            <a:ext cx="3922776" cy="1664208"/>
          </a:xfrm>
          <a:prstGeom prst="rect">
            <a:avLst/>
          </a:prstGeom>
          <a:noFill/>
        </p:spPr>
        <p:txBody>
          <a:bodyPr wrap="square" lIns="25400" rIns="25400" tIns="25400" bIns="25400">
            <a:spAutoFit/>
          </a:bodyPr>
          <a:lstStyle/>
          <a:p>
            <a:pPr algn="l">
              <a:lnSpc>
                <a:spcPct val="105000"/>
              </a:lnSpc>
            </a:pPr>
            <a:r>
              <a:rPr sz="1220" b="0">
                <a:solidFill>
                  <a:srgbClr val="222D37"/>
                </a:solidFill>
                <a:latin typeface="Calibri"/>
              </a:rPr>
              <a:t>Place the canticle where it can do its work: gathering the people, giving language to praise, and preparing hearts to listen.</a:t>
            </a:r>
          </a:p>
        </p:txBody>
      </p:sp>
      <p:sp>
        <p:nvSpPr>
          <p:cNvPr id="12" name="TextBox 11"/>
          <p:cNvSpPr txBox="1"/>
          <p:nvPr/>
        </p:nvSpPr>
        <p:spPr>
          <a:xfrm>
            <a:off x="411480" y="6537960"/>
            <a:ext cx="6583680" cy="164592"/>
          </a:xfrm>
          <a:prstGeom prst="rect">
            <a:avLst/>
          </a:prstGeom>
          <a:noFill/>
        </p:spPr>
        <p:txBody>
          <a:bodyPr wrap="square" lIns="25400" rIns="25400" tIns="25400" bIns="25400">
            <a:spAutoFit/>
          </a:bodyPr>
          <a:lstStyle/>
          <a:p>
            <a:pPr algn="l">
              <a:lnSpc>
                <a:spcPct val="105000"/>
              </a:lnSpc>
            </a:pPr>
            <a:r>
              <a:rPr sz="850" b="0">
                <a:solidFill>
                  <a:srgbClr val="E2E2E2"/>
                </a:solidFill>
                <a:latin typeface="Calibri"/>
              </a:rPr>
              <a:t>Prepared for teaching and small group use - hymninfo.com</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community_dark.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475488" y="475488"/>
            <a:ext cx="11247120" cy="5742432"/>
          </a:xfrm>
          <a:prstGeom prst="rect">
            <a:avLst/>
          </a:prstGeom>
          <a:solidFill>
            <a:srgbClr val="0E19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66928" y="384048"/>
            <a:ext cx="7132320" cy="502920"/>
          </a:xfrm>
          <a:prstGeom prst="rect">
            <a:avLst/>
          </a:prstGeom>
          <a:noFill/>
        </p:spPr>
        <p:txBody>
          <a:bodyPr wrap="none" lIns="0" rIns="0" tIns="0" bIns="0">
            <a:spAutoFit/>
          </a:bodyPr>
          <a:lstStyle/>
          <a:p>
            <a:pPr algn="l"/>
            <a:r>
              <a:rPr sz="3000" b="1">
                <a:solidFill>
                  <a:srgbClr val="FAF4E8"/>
                </a:solidFill>
                <a:latin typeface="Georgia"/>
              </a:rPr>
              <a:t>Teaching Questions</a:t>
            </a:r>
          </a:p>
        </p:txBody>
      </p:sp>
      <p:sp>
        <p:nvSpPr>
          <p:cNvPr id="5" name="Rectangle 4"/>
          <p:cNvSpPr/>
          <p:nvPr/>
        </p:nvSpPr>
        <p:spPr>
          <a:xfrm>
            <a:off x="566928" y="987552"/>
            <a:ext cx="2011680" cy="4572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66928" y="1078992"/>
            <a:ext cx="6583680" cy="365760"/>
          </a:xfrm>
          <a:prstGeom prst="rect">
            <a:avLst/>
          </a:prstGeom>
          <a:noFill/>
        </p:spPr>
        <p:txBody>
          <a:bodyPr wrap="square" lIns="25400" rIns="25400" tIns="25400" bIns="25400">
            <a:spAutoFit/>
          </a:bodyPr>
          <a:lstStyle/>
          <a:p>
            <a:pPr algn="l">
              <a:lnSpc>
                <a:spcPct val="105000"/>
              </a:lnSpc>
            </a:pPr>
            <a:r>
              <a:rPr sz="1250" b="0">
                <a:solidFill>
                  <a:srgbClr val="DEE2E1"/>
                </a:solidFill>
                <a:latin typeface="Calibri"/>
              </a:rPr>
              <a:t>For Sunday school, choir, or worship planning</a:t>
            </a:r>
          </a:p>
        </p:txBody>
      </p:sp>
      <p:sp>
        <p:nvSpPr>
          <p:cNvPr id="7" name="TextBox 6"/>
          <p:cNvSpPr txBox="1"/>
          <p:nvPr/>
        </p:nvSpPr>
        <p:spPr>
          <a:xfrm>
            <a:off x="914400" y="1353312"/>
            <a:ext cx="10241280" cy="411480"/>
          </a:xfrm>
          <a:prstGeom prst="rect">
            <a:avLst/>
          </a:prstGeom>
          <a:noFill/>
        </p:spPr>
        <p:txBody>
          <a:bodyPr wrap="square" lIns="25400" rIns="25400" tIns="25400" bIns="25400">
            <a:spAutoFit/>
          </a:bodyPr>
          <a:lstStyle/>
          <a:p>
            <a:pPr algn="l">
              <a:lnSpc>
                <a:spcPct val="105000"/>
              </a:lnSpc>
            </a:pPr>
            <a:r>
              <a:rPr sz="1800" b="0">
                <a:solidFill>
                  <a:srgbClr val="FAF4E8"/>
                </a:solidFill>
                <a:latin typeface="Calibri"/>
              </a:rPr>
              <a:t>1. What does Psalm 95 teach us to do before God?</a:t>
            </a:r>
          </a:p>
        </p:txBody>
      </p:sp>
      <p:sp>
        <p:nvSpPr>
          <p:cNvPr id="8" name="TextBox 7"/>
          <p:cNvSpPr txBox="1"/>
          <p:nvPr/>
        </p:nvSpPr>
        <p:spPr>
          <a:xfrm>
            <a:off x="914400" y="2066543"/>
            <a:ext cx="10241280" cy="411480"/>
          </a:xfrm>
          <a:prstGeom prst="rect">
            <a:avLst/>
          </a:prstGeom>
          <a:noFill/>
        </p:spPr>
        <p:txBody>
          <a:bodyPr wrap="square" lIns="25400" rIns="25400" tIns="25400" bIns="25400">
            <a:spAutoFit/>
          </a:bodyPr>
          <a:lstStyle/>
          <a:p>
            <a:pPr algn="l">
              <a:lnSpc>
                <a:spcPct val="105000"/>
              </a:lnSpc>
            </a:pPr>
            <a:r>
              <a:rPr sz="1800" b="0">
                <a:solidFill>
                  <a:srgbClr val="FAF4E8"/>
                </a:solidFill>
                <a:latin typeface="Calibri"/>
              </a:rPr>
              <a:t>2. How do joy and reverence strengthen one another?</a:t>
            </a:r>
          </a:p>
        </p:txBody>
      </p:sp>
      <p:sp>
        <p:nvSpPr>
          <p:cNvPr id="9" name="TextBox 8"/>
          <p:cNvSpPr txBox="1"/>
          <p:nvPr/>
        </p:nvSpPr>
        <p:spPr>
          <a:xfrm>
            <a:off x="914400" y="2779776"/>
            <a:ext cx="10241280" cy="411480"/>
          </a:xfrm>
          <a:prstGeom prst="rect">
            <a:avLst/>
          </a:prstGeom>
          <a:noFill/>
        </p:spPr>
        <p:txBody>
          <a:bodyPr wrap="square" lIns="25400" rIns="25400" tIns="25400" bIns="25400">
            <a:spAutoFit/>
          </a:bodyPr>
          <a:lstStyle/>
          <a:p>
            <a:pPr algn="l">
              <a:lnSpc>
                <a:spcPct val="105000"/>
              </a:lnSpc>
            </a:pPr>
            <a:r>
              <a:rPr sz="1800" b="0">
                <a:solidFill>
                  <a:srgbClr val="FAF4E8"/>
                </a:solidFill>
                <a:latin typeface="Calibri"/>
              </a:rPr>
              <a:t>3. Why does the canticle mention creation before shepherd care?</a:t>
            </a:r>
          </a:p>
        </p:txBody>
      </p:sp>
      <p:sp>
        <p:nvSpPr>
          <p:cNvPr id="10" name="TextBox 9"/>
          <p:cNvSpPr txBox="1"/>
          <p:nvPr/>
        </p:nvSpPr>
        <p:spPr>
          <a:xfrm>
            <a:off x="914400" y="3493008"/>
            <a:ext cx="10241280" cy="411480"/>
          </a:xfrm>
          <a:prstGeom prst="rect">
            <a:avLst/>
          </a:prstGeom>
          <a:noFill/>
        </p:spPr>
        <p:txBody>
          <a:bodyPr wrap="square" lIns="25400" rIns="25400" tIns="25400" bIns="25400">
            <a:spAutoFit/>
          </a:bodyPr>
          <a:lstStyle/>
          <a:p>
            <a:pPr algn="l">
              <a:lnSpc>
                <a:spcPct val="105000"/>
              </a:lnSpc>
            </a:pPr>
            <a:r>
              <a:rPr sz="1800" b="0">
                <a:solidFill>
                  <a:srgbClr val="FAF4E8"/>
                </a:solidFill>
                <a:latin typeface="Calibri"/>
              </a:rPr>
              <a:t>4. What changes when worshipers hear “today” as a personal summons?</a:t>
            </a:r>
          </a:p>
        </p:txBody>
      </p:sp>
      <p:sp>
        <p:nvSpPr>
          <p:cNvPr id="11" name="TextBox 10"/>
          <p:cNvSpPr txBox="1"/>
          <p:nvPr/>
        </p:nvSpPr>
        <p:spPr>
          <a:xfrm>
            <a:off x="914400" y="4206240"/>
            <a:ext cx="10241280" cy="411480"/>
          </a:xfrm>
          <a:prstGeom prst="rect">
            <a:avLst/>
          </a:prstGeom>
          <a:noFill/>
        </p:spPr>
        <p:txBody>
          <a:bodyPr wrap="square" lIns="25400" rIns="25400" tIns="25400" bIns="25400">
            <a:spAutoFit/>
          </a:bodyPr>
          <a:lstStyle/>
          <a:p>
            <a:pPr algn="l">
              <a:lnSpc>
                <a:spcPct val="105000"/>
              </a:lnSpc>
            </a:pPr>
            <a:r>
              <a:rPr sz="1800" b="0">
                <a:solidFill>
                  <a:srgbClr val="FAF4E8"/>
                </a:solidFill>
                <a:latin typeface="Calibri"/>
              </a:rPr>
              <a:t>5. How might singing Scripture shape a congregation over time?</a:t>
            </a:r>
          </a:p>
        </p:txBody>
      </p:sp>
      <p:sp>
        <p:nvSpPr>
          <p:cNvPr id="12" name="TextBox 11"/>
          <p:cNvSpPr txBox="1"/>
          <p:nvPr/>
        </p:nvSpPr>
        <p:spPr>
          <a:xfrm>
            <a:off x="411480" y="6537960"/>
            <a:ext cx="6583680" cy="164592"/>
          </a:xfrm>
          <a:prstGeom prst="rect">
            <a:avLst/>
          </a:prstGeom>
          <a:noFill/>
        </p:spPr>
        <p:txBody>
          <a:bodyPr wrap="square" lIns="25400" rIns="25400" tIns="25400" bIns="25400">
            <a:spAutoFit/>
          </a:bodyPr>
          <a:lstStyle/>
          <a:p>
            <a:pPr algn="l">
              <a:lnSpc>
                <a:spcPct val="105000"/>
              </a:lnSpc>
            </a:pPr>
            <a:r>
              <a:rPr sz="850" b="0">
                <a:solidFill>
                  <a:srgbClr val="E2E2E2"/>
                </a:solidFill>
                <a:latin typeface="Calibri"/>
              </a:rPr>
              <a:t>Prepared for teaching and small group use - hymninfo.com</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cross_chapel_dark.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502920" y="502920"/>
            <a:ext cx="11201400" cy="5669280"/>
          </a:xfrm>
          <a:prstGeom prst="rect">
            <a:avLst/>
          </a:prstGeom>
          <a:solidFill>
            <a:srgbClr val="0F1F3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66928" y="384048"/>
            <a:ext cx="7132320" cy="502920"/>
          </a:xfrm>
          <a:prstGeom prst="rect">
            <a:avLst/>
          </a:prstGeom>
          <a:noFill/>
        </p:spPr>
        <p:txBody>
          <a:bodyPr wrap="none" lIns="0" rIns="0" tIns="0" bIns="0">
            <a:spAutoFit/>
          </a:bodyPr>
          <a:lstStyle/>
          <a:p>
            <a:pPr algn="l"/>
            <a:r>
              <a:rPr sz="3000" b="1">
                <a:solidFill>
                  <a:srgbClr val="FAF4E8"/>
                </a:solidFill>
                <a:latin typeface="Georgia"/>
              </a:rPr>
              <a:t>Application: Let Worship Form Us</a:t>
            </a:r>
          </a:p>
        </p:txBody>
      </p:sp>
      <p:sp>
        <p:nvSpPr>
          <p:cNvPr id="5" name="Rectangle 4"/>
          <p:cNvSpPr/>
          <p:nvPr/>
        </p:nvSpPr>
        <p:spPr>
          <a:xfrm>
            <a:off x="566928" y="987552"/>
            <a:ext cx="2011680" cy="4572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66928" y="1078992"/>
            <a:ext cx="6583680" cy="365760"/>
          </a:xfrm>
          <a:prstGeom prst="rect">
            <a:avLst/>
          </a:prstGeom>
          <a:noFill/>
        </p:spPr>
        <p:txBody>
          <a:bodyPr wrap="square" lIns="25400" rIns="25400" tIns="25400" bIns="25400">
            <a:spAutoFit/>
          </a:bodyPr>
          <a:lstStyle/>
          <a:p>
            <a:pPr algn="l">
              <a:lnSpc>
                <a:spcPct val="105000"/>
              </a:lnSpc>
            </a:pPr>
            <a:r>
              <a:rPr sz="1250" b="0">
                <a:solidFill>
                  <a:srgbClr val="DEE2E1"/>
                </a:solidFill>
                <a:latin typeface="Calibri"/>
              </a:rPr>
              <a:t>From singing to listening</a:t>
            </a:r>
          </a:p>
        </p:txBody>
      </p:sp>
      <p:sp>
        <p:nvSpPr>
          <p:cNvPr id="7" name="Rounded Rectangle 6"/>
          <p:cNvSpPr/>
          <p:nvPr/>
        </p:nvSpPr>
        <p:spPr>
          <a:xfrm>
            <a:off x="749808" y="1371600"/>
            <a:ext cx="4800600" cy="960120"/>
          </a:xfrm>
          <a:prstGeom prst="roundRect">
            <a:avLst/>
          </a:prstGeom>
          <a:solidFill>
            <a:srgbClr val="FFFFFF"/>
          </a:solidFill>
          <a:ln w="10160">
            <a:solidFill>
              <a:srgbClr val="EAE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749808" y="1371600"/>
            <a:ext cx="73152" cy="96012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14400" y="1481328"/>
            <a:ext cx="4471416" cy="274320"/>
          </a:xfrm>
          <a:prstGeom prst="rect">
            <a:avLst/>
          </a:prstGeom>
          <a:noFill/>
        </p:spPr>
        <p:txBody>
          <a:bodyPr wrap="square" lIns="25400" rIns="25400" tIns="25400" bIns="25400">
            <a:spAutoFit/>
          </a:bodyPr>
          <a:lstStyle/>
          <a:p>
            <a:pPr algn="l">
              <a:lnSpc>
                <a:spcPct val="105000"/>
              </a:lnSpc>
            </a:pPr>
            <a:r>
              <a:rPr sz="1550" b="1">
                <a:solidFill>
                  <a:srgbClr val="152336"/>
                </a:solidFill>
                <a:latin typeface="Calibri"/>
              </a:rPr>
              <a:t>Start with praise</a:t>
            </a:r>
          </a:p>
        </p:txBody>
      </p:sp>
      <p:sp>
        <p:nvSpPr>
          <p:cNvPr id="10" name="TextBox 9"/>
          <p:cNvSpPr txBox="1"/>
          <p:nvPr/>
        </p:nvSpPr>
        <p:spPr>
          <a:xfrm>
            <a:off x="914400" y="1810512"/>
            <a:ext cx="4471416" cy="429768"/>
          </a:xfrm>
          <a:prstGeom prst="rect">
            <a:avLst/>
          </a:prstGeom>
          <a:noFill/>
        </p:spPr>
        <p:txBody>
          <a:bodyPr wrap="square" lIns="25400" rIns="25400" tIns="25400" bIns="25400">
            <a:spAutoFit/>
          </a:bodyPr>
          <a:lstStyle/>
          <a:p>
            <a:pPr algn="l">
              <a:lnSpc>
                <a:spcPct val="105000"/>
              </a:lnSpc>
            </a:pPr>
            <a:r>
              <a:rPr sz="1220" b="0">
                <a:solidFill>
                  <a:srgbClr val="222D37"/>
                </a:solidFill>
                <a:latin typeface="Calibri"/>
              </a:rPr>
              <a:t>Name God’s greatness before bringing requests.</a:t>
            </a:r>
          </a:p>
        </p:txBody>
      </p:sp>
      <p:sp>
        <p:nvSpPr>
          <p:cNvPr id="11" name="Rounded Rectangle 10"/>
          <p:cNvSpPr/>
          <p:nvPr/>
        </p:nvSpPr>
        <p:spPr>
          <a:xfrm>
            <a:off x="6071616" y="1371600"/>
            <a:ext cx="4800600" cy="960120"/>
          </a:xfrm>
          <a:prstGeom prst="roundRect">
            <a:avLst/>
          </a:prstGeom>
          <a:solidFill>
            <a:srgbClr val="FFFFFF"/>
          </a:solidFill>
          <a:ln w="10160">
            <a:solidFill>
              <a:srgbClr val="EAE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6071616" y="1371600"/>
            <a:ext cx="73152" cy="96012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236208" y="1481328"/>
            <a:ext cx="4471416" cy="274320"/>
          </a:xfrm>
          <a:prstGeom prst="rect">
            <a:avLst/>
          </a:prstGeom>
          <a:noFill/>
        </p:spPr>
        <p:txBody>
          <a:bodyPr wrap="square" lIns="25400" rIns="25400" tIns="25400" bIns="25400">
            <a:spAutoFit/>
          </a:bodyPr>
          <a:lstStyle/>
          <a:p>
            <a:pPr algn="l">
              <a:lnSpc>
                <a:spcPct val="105000"/>
              </a:lnSpc>
            </a:pPr>
            <a:r>
              <a:rPr sz="1550" b="1">
                <a:solidFill>
                  <a:srgbClr val="152336"/>
                </a:solidFill>
                <a:latin typeface="Calibri"/>
              </a:rPr>
              <a:t>Practice thanksgiving</a:t>
            </a:r>
          </a:p>
        </p:txBody>
      </p:sp>
      <p:sp>
        <p:nvSpPr>
          <p:cNvPr id="14" name="TextBox 13"/>
          <p:cNvSpPr txBox="1"/>
          <p:nvPr/>
        </p:nvSpPr>
        <p:spPr>
          <a:xfrm>
            <a:off x="6236208" y="1810512"/>
            <a:ext cx="4471416" cy="429768"/>
          </a:xfrm>
          <a:prstGeom prst="rect">
            <a:avLst/>
          </a:prstGeom>
          <a:noFill/>
        </p:spPr>
        <p:txBody>
          <a:bodyPr wrap="square" lIns="25400" rIns="25400" tIns="25400" bIns="25400">
            <a:spAutoFit/>
          </a:bodyPr>
          <a:lstStyle/>
          <a:p>
            <a:pPr algn="l">
              <a:lnSpc>
                <a:spcPct val="105000"/>
              </a:lnSpc>
            </a:pPr>
            <a:r>
              <a:rPr sz="1220" b="0">
                <a:solidFill>
                  <a:srgbClr val="222D37"/>
                </a:solidFill>
                <a:latin typeface="Calibri"/>
              </a:rPr>
              <a:t>Remember mercy already received.</a:t>
            </a:r>
          </a:p>
        </p:txBody>
      </p:sp>
      <p:sp>
        <p:nvSpPr>
          <p:cNvPr id="15" name="Rounded Rectangle 14"/>
          <p:cNvSpPr/>
          <p:nvPr/>
        </p:nvSpPr>
        <p:spPr>
          <a:xfrm>
            <a:off x="749808" y="2670048"/>
            <a:ext cx="4800600" cy="960120"/>
          </a:xfrm>
          <a:prstGeom prst="roundRect">
            <a:avLst/>
          </a:prstGeom>
          <a:solidFill>
            <a:srgbClr val="FFFFFF"/>
          </a:solidFill>
          <a:ln w="10160">
            <a:solidFill>
              <a:srgbClr val="EAE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749808" y="2670048"/>
            <a:ext cx="73152" cy="96012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914400" y="2779776"/>
            <a:ext cx="4471416" cy="274320"/>
          </a:xfrm>
          <a:prstGeom prst="rect">
            <a:avLst/>
          </a:prstGeom>
          <a:noFill/>
        </p:spPr>
        <p:txBody>
          <a:bodyPr wrap="square" lIns="25400" rIns="25400" tIns="25400" bIns="25400">
            <a:spAutoFit/>
          </a:bodyPr>
          <a:lstStyle/>
          <a:p>
            <a:pPr algn="l">
              <a:lnSpc>
                <a:spcPct val="105000"/>
              </a:lnSpc>
            </a:pPr>
            <a:r>
              <a:rPr sz="1550" b="1">
                <a:solidFill>
                  <a:srgbClr val="152336"/>
                </a:solidFill>
                <a:latin typeface="Calibri"/>
              </a:rPr>
              <a:t>Bow inwardly</a:t>
            </a:r>
          </a:p>
        </p:txBody>
      </p:sp>
      <p:sp>
        <p:nvSpPr>
          <p:cNvPr id="18" name="TextBox 17"/>
          <p:cNvSpPr txBox="1"/>
          <p:nvPr/>
        </p:nvSpPr>
        <p:spPr>
          <a:xfrm>
            <a:off x="914400" y="3108960"/>
            <a:ext cx="4471416" cy="429768"/>
          </a:xfrm>
          <a:prstGeom prst="rect">
            <a:avLst/>
          </a:prstGeom>
          <a:noFill/>
        </p:spPr>
        <p:txBody>
          <a:bodyPr wrap="square" lIns="25400" rIns="25400" tIns="25400" bIns="25400">
            <a:spAutoFit/>
          </a:bodyPr>
          <a:lstStyle/>
          <a:p>
            <a:pPr algn="l">
              <a:lnSpc>
                <a:spcPct val="105000"/>
              </a:lnSpc>
            </a:pPr>
            <a:r>
              <a:rPr sz="1220" b="0">
                <a:solidFill>
                  <a:srgbClr val="222D37"/>
                </a:solidFill>
                <a:latin typeface="Calibri"/>
              </a:rPr>
              <a:t>Let reverence quiet pride and hurry.</a:t>
            </a:r>
          </a:p>
        </p:txBody>
      </p:sp>
      <p:sp>
        <p:nvSpPr>
          <p:cNvPr id="19" name="Rounded Rectangle 18"/>
          <p:cNvSpPr/>
          <p:nvPr/>
        </p:nvSpPr>
        <p:spPr>
          <a:xfrm>
            <a:off x="6071616" y="2670048"/>
            <a:ext cx="4800600" cy="960120"/>
          </a:xfrm>
          <a:prstGeom prst="roundRect">
            <a:avLst/>
          </a:prstGeom>
          <a:solidFill>
            <a:srgbClr val="FFFFFF"/>
          </a:solidFill>
          <a:ln w="10160">
            <a:solidFill>
              <a:srgbClr val="EAE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6071616" y="2670048"/>
            <a:ext cx="73152" cy="96012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6236208" y="2779776"/>
            <a:ext cx="4471416" cy="274320"/>
          </a:xfrm>
          <a:prstGeom prst="rect">
            <a:avLst/>
          </a:prstGeom>
          <a:noFill/>
        </p:spPr>
        <p:txBody>
          <a:bodyPr wrap="square" lIns="25400" rIns="25400" tIns="25400" bIns="25400">
            <a:spAutoFit/>
          </a:bodyPr>
          <a:lstStyle/>
          <a:p>
            <a:pPr algn="l">
              <a:lnSpc>
                <a:spcPct val="105000"/>
              </a:lnSpc>
            </a:pPr>
            <a:r>
              <a:rPr sz="1550" b="1">
                <a:solidFill>
                  <a:srgbClr val="152336"/>
                </a:solidFill>
                <a:latin typeface="Calibri"/>
              </a:rPr>
              <a:t>Listen today</a:t>
            </a:r>
          </a:p>
        </p:txBody>
      </p:sp>
      <p:sp>
        <p:nvSpPr>
          <p:cNvPr id="22" name="TextBox 21"/>
          <p:cNvSpPr txBox="1"/>
          <p:nvPr/>
        </p:nvSpPr>
        <p:spPr>
          <a:xfrm>
            <a:off x="6236208" y="3108960"/>
            <a:ext cx="4471416" cy="429768"/>
          </a:xfrm>
          <a:prstGeom prst="rect">
            <a:avLst/>
          </a:prstGeom>
          <a:noFill/>
        </p:spPr>
        <p:txBody>
          <a:bodyPr wrap="square" lIns="25400" rIns="25400" tIns="25400" bIns="25400">
            <a:spAutoFit/>
          </a:bodyPr>
          <a:lstStyle/>
          <a:p>
            <a:pPr algn="l">
              <a:lnSpc>
                <a:spcPct val="105000"/>
              </a:lnSpc>
            </a:pPr>
            <a:r>
              <a:rPr sz="1220" b="0">
                <a:solidFill>
                  <a:srgbClr val="222D37"/>
                </a:solidFill>
                <a:latin typeface="Calibri"/>
              </a:rPr>
              <a:t>Receive Scripture as the living voice of God.</a:t>
            </a:r>
          </a:p>
        </p:txBody>
      </p:sp>
      <p:sp>
        <p:nvSpPr>
          <p:cNvPr id="23" name="Rounded Rectangle 22"/>
          <p:cNvSpPr/>
          <p:nvPr/>
        </p:nvSpPr>
        <p:spPr>
          <a:xfrm>
            <a:off x="749808" y="3968496"/>
            <a:ext cx="4800600" cy="960120"/>
          </a:xfrm>
          <a:prstGeom prst="roundRect">
            <a:avLst/>
          </a:prstGeom>
          <a:solidFill>
            <a:srgbClr val="FFFFFF"/>
          </a:solidFill>
          <a:ln w="10160">
            <a:solidFill>
              <a:srgbClr val="EAE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ectangle 23"/>
          <p:cNvSpPr/>
          <p:nvPr/>
        </p:nvSpPr>
        <p:spPr>
          <a:xfrm>
            <a:off x="749808" y="3968496"/>
            <a:ext cx="73152" cy="96012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914400" y="4078224"/>
            <a:ext cx="4471416" cy="274320"/>
          </a:xfrm>
          <a:prstGeom prst="rect">
            <a:avLst/>
          </a:prstGeom>
          <a:noFill/>
        </p:spPr>
        <p:txBody>
          <a:bodyPr wrap="square" lIns="25400" rIns="25400" tIns="25400" bIns="25400">
            <a:spAutoFit/>
          </a:bodyPr>
          <a:lstStyle/>
          <a:p>
            <a:pPr algn="l">
              <a:lnSpc>
                <a:spcPct val="105000"/>
              </a:lnSpc>
            </a:pPr>
            <a:r>
              <a:rPr sz="1550" b="1">
                <a:solidFill>
                  <a:srgbClr val="152336"/>
                </a:solidFill>
                <a:latin typeface="Calibri"/>
              </a:rPr>
              <a:t>Follow the Shepherd</a:t>
            </a:r>
          </a:p>
        </p:txBody>
      </p:sp>
      <p:sp>
        <p:nvSpPr>
          <p:cNvPr id="26" name="TextBox 25"/>
          <p:cNvSpPr txBox="1"/>
          <p:nvPr/>
        </p:nvSpPr>
        <p:spPr>
          <a:xfrm>
            <a:off x="914400" y="4407408"/>
            <a:ext cx="4471416" cy="429768"/>
          </a:xfrm>
          <a:prstGeom prst="rect">
            <a:avLst/>
          </a:prstGeom>
          <a:noFill/>
        </p:spPr>
        <p:txBody>
          <a:bodyPr wrap="square" lIns="25400" rIns="25400" tIns="25400" bIns="25400">
            <a:spAutoFit/>
          </a:bodyPr>
          <a:lstStyle/>
          <a:p>
            <a:pPr algn="l">
              <a:lnSpc>
                <a:spcPct val="105000"/>
              </a:lnSpc>
            </a:pPr>
            <a:r>
              <a:rPr sz="1220" b="0">
                <a:solidFill>
                  <a:srgbClr val="222D37"/>
                </a:solidFill>
                <a:latin typeface="Calibri"/>
              </a:rPr>
              <a:t>Leave worship ready to obey with trust.</a:t>
            </a:r>
          </a:p>
        </p:txBody>
      </p:sp>
      <p:sp>
        <p:nvSpPr>
          <p:cNvPr id="27" name="TextBox 26"/>
          <p:cNvSpPr txBox="1"/>
          <p:nvPr/>
        </p:nvSpPr>
        <p:spPr>
          <a:xfrm>
            <a:off x="411480" y="6537960"/>
            <a:ext cx="6583680" cy="164592"/>
          </a:xfrm>
          <a:prstGeom prst="rect">
            <a:avLst/>
          </a:prstGeom>
          <a:noFill/>
        </p:spPr>
        <p:txBody>
          <a:bodyPr wrap="square" lIns="25400" rIns="25400" tIns="25400" bIns="25400">
            <a:spAutoFit/>
          </a:bodyPr>
          <a:lstStyle/>
          <a:p>
            <a:pPr algn="l">
              <a:lnSpc>
                <a:spcPct val="105000"/>
              </a:lnSpc>
            </a:pPr>
            <a:r>
              <a:rPr sz="850" b="0">
                <a:solidFill>
                  <a:srgbClr val="E2E2E2"/>
                </a:solidFill>
                <a:latin typeface="Calibri"/>
              </a:rPr>
              <a:t>Prepared for teaching and small group use - hymninfo.com</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tained_dark.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475488" y="475488"/>
            <a:ext cx="11247120" cy="5742432"/>
          </a:xfrm>
          <a:prstGeom prst="rect">
            <a:avLst/>
          </a:prstGeom>
          <a:solidFill>
            <a:srgbClr val="0E19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66928" y="384048"/>
            <a:ext cx="7132320" cy="502920"/>
          </a:xfrm>
          <a:prstGeom prst="rect">
            <a:avLst/>
          </a:prstGeom>
          <a:noFill/>
        </p:spPr>
        <p:txBody>
          <a:bodyPr wrap="none" lIns="0" rIns="0" tIns="0" bIns="0">
            <a:spAutoFit/>
          </a:bodyPr>
          <a:lstStyle/>
          <a:p>
            <a:pPr algn="l"/>
            <a:r>
              <a:rPr sz="3000" b="1">
                <a:solidFill>
                  <a:srgbClr val="FAF4E8"/>
                </a:solidFill>
                <a:latin typeface="Georgia"/>
              </a:rPr>
              <a:t>Suggested Lesson Flow</a:t>
            </a:r>
          </a:p>
        </p:txBody>
      </p:sp>
      <p:sp>
        <p:nvSpPr>
          <p:cNvPr id="5" name="Rectangle 4"/>
          <p:cNvSpPr/>
          <p:nvPr/>
        </p:nvSpPr>
        <p:spPr>
          <a:xfrm>
            <a:off x="566928" y="987552"/>
            <a:ext cx="2011680" cy="4572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66928" y="1078992"/>
            <a:ext cx="6583680" cy="365760"/>
          </a:xfrm>
          <a:prstGeom prst="rect">
            <a:avLst/>
          </a:prstGeom>
          <a:noFill/>
        </p:spPr>
        <p:txBody>
          <a:bodyPr wrap="square" lIns="25400" rIns="25400" tIns="25400" bIns="25400">
            <a:spAutoFit/>
          </a:bodyPr>
          <a:lstStyle/>
          <a:p>
            <a:pPr algn="l">
              <a:lnSpc>
                <a:spcPct val="105000"/>
              </a:lnSpc>
            </a:pPr>
            <a:r>
              <a:rPr sz="1250" b="0">
                <a:solidFill>
                  <a:srgbClr val="DEE2E1"/>
                </a:solidFill>
                <a:latin typeface="Calibri"/>
              </a:rPr>
              <a:t>Flexible plans for 30 or 60 minutes</a:t>
            </a:r>
          </a:p>
        </p:txBody>
      </p:sp>
      <p:sp>
        <p:nvSpPr>
          <p:cNvPr id="7" name="Rounded Rectangle 6"/>
          <p:cNvSpPr/>
          <p:nvPr/>
        </p:nvSpPr>
        <p:spPr>
          <a:xfrm>
            <a:off x="777240" y="1417320"/>
            <a:ext cx="5029200" cy="3886200"/>
          </a:xfrm>
          <a:prstGeom prst="roundRect">
            <a:avLst/>
          </a:prstGeom>
          <a:solidFill>
            <a:srgbClr val="FFFFFF"/>
          </a:solidFill>
          <a:ln w="10160">
            <a:solidFill>
              <a:srgbClr val="EAE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777240" y="1417320"/>
            <a:ext cx="73152" cy="388620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41832" y="1527048"/>
            <a:ext cx="4700016" cy="274320"/>
          </a:xfrm>
          <a:prstGeom prst="rect">
            <a:avLst/>
          </a:prstGeom>
          <a:noFill/>
        </p:spPr>
        <p:txBody>
          <a:bodyPr wrap="square" lIns="25400" rIns="25400" tIns="25400" bIns="25400">
            <a:spAutoFit/>
          </a:bodyPr>
          <a:lstStyle/>
          <a:p>
            <a:pPr algn="l">
              <a:lnSpc>
                <a:spcPct val="105000"/>
              </a:lnSpc>
            </a:pPr>
            <a:r>
              <a:rPr sz="1550" b="1">
                <a:solidFill>
                  <a:srgbClr val="152336"/>
                </a:solidFill>
                <a:latin typeface="Calibri"/>
              </a:rPr>
              <a:t>30-minute teaching plan</a:t>
            </a:r>
          </a:p>
        </p:txBody>
      </p:sp>
      <p:sp>
        <p:nvSpPr>
          <p:cNvPr id="10" name="TextBox 9"/>
          <p:cNvSpPr txBox="1"/>
          <p:nvPr/>
        </p:nvSpPr>
        <p:spPr>
          <a:xfrm>
            <a:off x="941832" y="1856232"/>
            <a:ext cx="4700016" cy="3355848"/>
          </a:xfrm>
          <a:prstGeom prst="rect">
            <a:avLst/>
          </a:prstGeom>
          <a:noFill/>
        </p:spPr>
        <p:txBody>
          <a:bodyPr wrap="square" lIns="25400" rIns="25400" tIns="25400" bIns="25400">
            <a:spAutoFit/>
          </a:bodyPr>
          <a:lstStyle/>
          <a:p>
            <a:pPr algn="l">
              <a:lnSpc>
                <a:spcPct val="105000"/>
              </a:lnSpc>
            </a:pPr>
            <a:r>
              <a:rPr sz="1220" b="0">
                <a:solidFill>
                  <a:srgbClr val="222D37"/>
                </a:solidFill>
                <a:latin typeface="Calibri"/>
              </a:rPr>
              <a:t>1. Read Psalm 95:1-7.</a:t>
            </a:r>
          </a:p>
          <a:p>
            <a:pPr algn="l">
              <a:lnSpc>
                <a:spcPct val="105000"/>
              </a:lnSpc>
            </a:pPr>
            <a:r>
              <a:rPr sz="1220" b="0">
                <a:solidFill>
                  <a:srgbClr val="222D37"/>
                </a:solidFill>
                <a:latin typeface="Calibri"/>
              </a:rPr>
              <a:t>2. Name the four central images: singing, creation, kneeling, shepherd care.</a:t>
            </a:r>
          </a:p>
          <a:p>
            <a:pPr algn="l">
              <a:lnSpc>
                <a:spcPct val="105000"/>
              </a:lnSpc>
            </a:pPr>
            <a:r>
              <a:rPr sz="1220" b="0">
                <a:solidFill>
                  <a:srgbClr val="222D37"/>
                </a:solidFill>
                <a:latin typeface="Calibri"/>
              </a:rPr>
              <a:t>3. Teach the background of the Venite and Boyce chant.</a:t>
            </a:r>
          </a:p>
          <a:p>
            <a:pPr algn="l">
              <a:lnSpc>
                <a:spcPct val="105000"/>
              </a:lnSpc>
            </a:pPr>
            <a:r>
              <a:rPr sz="1220" b="0">
                <a:solidFill>
                  <a:srgbClr val="222D37"/>
                </a:solidFill>
                <a:latin typeface="Calibri"/>
              </a:rPr>
              <a:t>4. Discuss one application: praise leading to listening.</a:t>
            </a:r>
          </a:p>
          <a:p>
            <a:pPr algn="l">
              <a:lnSpc>
                <a:spcPct val="105000"/>
              </a:lnSpc>
            </a:pPr>
            <a:r>
              <a:rPr sz="1220" b="0">
                <a:solidFill>
                  <a:srgbClr val="222D37"/>
                </a:solidFill>
                <a:latin typeface="Calibri"/>
              </a:rPr>
              <a:t>5. Close with prayer.</a:t>
            </a:r>
          </a:p>
        </p:txBody>
      </p:sp>
      <p:sp>
        <p:nvSpPr>
          <p:cNvPr id="11" name="Rounded Rectangle 10"/>
          <p:cNvSpPr/>
          <p:nvPr/>
        </p:nvSpPr>
        <p:spPr>
          <a:xfrm>
            <a:off x="6355080" y="1417320"/>
            <a:ext cx="5029200" cy="3886200"/>
          </a:xfrm>
          <a:prstGeom prst="roundRect">
            <a:avLst/>
          </a:prstGeom>
          <a:solidFill>
            <a:srgbClr val="FFFFFF"/>
          </a:solidFill>
          <a:ln w="10160">
            <a:solidFill>
              <a:srgbClr val="EAE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6355080" y="1417320"/>
            <a:ext cx="73152" cy="388620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519672" y="1527048"/>
            <a:ext cx="4700016" cy="274320"/>
          </a:xfrm>
          <a:prstGeom prst="rect">
            <a:avLst/>
          </a:prstGeom>
          <a:noFill/>
        </p:spPr>
        <p:txBody>
          <a:bodyPr wrap="square" lIns="25400" rIns="25400" tIns="25400" bIns="25400">
            <a:spAutoFit/>
          </a:bodyPr>
          <a:lstStyle/>
          <a:p>
            <a:pPr algn="l">
              <a:lnSpc>
                <a:spcPct val="105000"/>
              </a:lnSpc>
            </a:pPr>
            <a:r>
              <a:rPr sz="1550" b="1">
                <a:solidFill>
                  <a:srgbClr val="152336"/>
                </a:solidFill>
                <a:latin typeface="Calibri"/>
              </a:rPr>
              <a:t>60-minute teaching plan</a:t>
            </a:r>
          </a:p>
        </p:txBody>
      </p:sp>
      <p:sp>
        <p:nvSpPr>
          <p:cNvPr id="14" name="TextBox 13"/>
          <p:cNvSpPr txBox="1"/>
          <p:nvPr/>
        </p:nvSpPr>
        <p:spPr>
          <a:xfrm>
            <a:off x="6519672" y="1856232"/>
            <a:ext cx="4700016" cy="3355848"/>
          </a:xfrm>
          <a:prstGeom prst="rect">
            <a:avLst/>
          </a:prstGeom>
          <a:noFill/>
        </p:spPr>
        <p:txBody>
          <a:bodyPr wrap="square" lIns="25400" rIns="25400" tIns="25400" bIns="25400">
            <a:spAutoFit/>
          </a:bodyPr>
          <a:lstStyle/>
          <a:p>
            <a:pPr algn="l">
              <a:lnSpc>
                <a:spcPct val="105000"/>
              </a:lnSpc>
            </a:pPr>
            <a:r>
              <a:rPr sz="1220" b="0">
                <a:solidFill>
                  <a:srgbClr val="222D37"/>
                </a:solidFill>
                <a:latin typeface="Calibri"/>
              </a:rPr>
              <a:t>1. Opening reflection and Scripture reading.</a:t>
            </a:r>
          </a:p>
          <a:p>
            <a:pPr algn="l">
              <a:lnSpc>
                <a:spcPct val="105000"/>
              </a:lnSpc>
            </a:pPr>
            <a:r>
              <a:rPr sz="1220" b="0">
                <a:solidFill>
                  <a:srgbClr val="222D37"/>
                </a:solidFill>
                <a:latin typeface="Calibri"/>
              </a:rPr>
              <a:t>2. Historical and musical context.</a:t>
            </a:r>
          </a:p>
          <a:p>
            <a:pPr algn="l">
              <a:lnSpc>
                <a:spcPct val="105000"/>
              </a:lnSpc>
            </a:pPr>
            <a:r>
              <a:rPr sz="1220" b="0">
                <a:solidFill>
                  <a:srgbClr val="222D37"/>
                </a:solidFill>
                <a:latin typeface="Calibri"/>
              </a:rPr>
              <a:t>3. Four-part study of Psalm 95.</a:t>
            </a:r>
          </a:p>
          <a:p>
            <a:pPr algn="l">
              <a:lnSpc>
                <a:spcPct val="105000"/>
              </a:lnSpc>
            </a:pPr>
            <a:r>
              <a:rPr sz="1220" b="0">
                <a:solidFill>
                  <a:srgbClr val="222D37"/>
                </a:solidFill>
                <a:latin typeface="Calibri"/>
              </a:rPr>
              <a:t>4. Small-group discussion questions.</a:t>
            </a:r>
          </a:p>
          <a:p>
            <a:pPr algn="l">
              <a:lnSpc>
                <a:spcPct val="105000"/>
              </a:lnSpc>
            </a:pPr>
            <a:r>
              <a:rPr sz="1220" b="0">
                <a:solidFill>
                  <a:srgbClr val="222D37"/>
                </a:solidFill>
                <a:latin typeface="Calibri"/>
              </a:rPr>
              <a:t>5. Worship planning or choir application.</a:t>
            </a:r>
          </a:p>
          <a:p>
            <a:pPr algn="l">
              <a:lnSpc>
                <a:spcPct val="105000"/>
              </a:lnSpc>
            </a:pPr>
            <a:r>
              <a:rPr sz="1220" b="0">
                <a:solidFill>
                  <a:srgbClr val="222D37"/>
                </a:solidFill>
                <a:latin typeface="Calibri"/>
              </a:rPr>
              <a:t>6. Closing prayer and commitment to hear God today.</a:t>
            </a:r>
          </a:p>
        </p:txBody>
      </p:sp>
      <p:sp>
        <p:nvSpPr>
          <p:cNvPr id="15" name="TextBox 14"/>
          <p:cNvSpPr txBox="1"/>
          <p:nvPr/>
        </p:nvSpPr>
        <p:spPr>
          <a:xfrm>
            <a:off x="411480" y="6537960"/>
            <a:ext cx="6583680" cy="164592"/>
          </a:xfrm>
          <a:prstGeom prst="rect">
            <a:avLst/>
          </a:prstGeom>
          <a:noFill/>
        </p:spPr>
        <p:txBody>
          <a:bodyPr wrap="square" lIns="25400" rIns="25400" tIns="25400" bIns="25400">
            <a:spAutoFit/>
          </a:bodyPr>
          <a:lstStyle/>
          <a:p>
            <a:pPr algn="l">
              <a:lnSpc>
                <a:spcPct val="105000"/>
              </a:lnSpc>
            </a:pPr>
            <a:r>
              <a:rPr sz="850" b="0">
                <a:solidFill>
                  <a:srgbClr val="E2E2E2"/>
                </a:solidFill>
                <a:latin typeface="Calibri"/>
              </a:rPr>
              <a:t>Prepared for teaching and small group use - hymninfo.com</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prayer_dark.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C18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777240"/>
            <a:ext cx="9326880" cy="685800"/>
          </a:xfrm>
          <a:prstGeom prst="rect">
            <a:avLst/>
          </a:prstGeom>
          <a:noFill/>
        </p:spPr>
        <p:txBody>
          <a:bodyPr wrap="none" lIns="0" rIns="0" tIns="0" bIns="0">
            <a:spAutoFit/>
          </a:bodyPr>
          <a:lstStyle/>
          <a:p>
            <a:pPr algn="l"/>
            <a:r>
              <a:rPr sz="3400" b="1">
                <a:solidFill>
                  <a:srgbClr val="FFFFFF"/>
                </a:solidFill>
                <a:latin typeface="Georgia"/>
              </a:rPr>
              <a:t>Closing Summary and Prayer</a:t>
            </a:r>
          </a:p>
        </p:txBody>
      </p:sp>
      <p:sp>
        <p:nvSpPr>
          <p:cNvPr id="5" name="TextBox 4"/>
          <p:cNvSpPr txBox="1"/>
          <p:nvPr/>
        </p:nvSpPr>
        <p:spPr>
          <a:xfrm>
            <a:off x="841248" y="1691640"/>
            <a:ext cx="9875520" cy="960120"/>
          </a:xfrm>
          <a:prstGeom prst="rect">
            <a:avLst/>
          </a:prstGeom>
          <a:noFill/>
        </p:spPr>
        <p:txBody>
          <a:bodyPr wrap="square" lIns="25400" rIns="25400" tIns="25400" bIns="25400">
            <a:spAutoFit/>
          </a:bodyPr>
          <a:lstStyle/>
          <a:p>
            <a:pPr algn="l">
              <a:lnSpc>
                <a:spcPct val="105000"/>
              </a:lnSpc>
            </a:pPr>
            <a:r>
              <a:rPr sz="2100" b="0">
                <a:solidFill>
                  <a:srgbClr val="FAF4E8"/>
                </a:solidFill>
                <a:latin typeface="Calibri"/>
              </a:rPr>
              <a:t>The Venite gathers the church with Scripture’s own voice: sing with joy, give thanks, behold the Creator, bow before the Maker, and hear the Shepherd today.</a:t>
            </a:r>
          </a:p>
        </p:txBody>
      </p:sp>
      <p:sp>
        <p:nvSpPr>
          <p:cNvPr id="6" name="TextBox 5"/>
          <p:cNvSpPr txBox="1"/>
          <p:nvPr/>
        </p:nvSpPr>
        <p:spPr>
          <a:xfrm>
            <a:off x="841248" y="3063240"/>
            <a:ext cx="9875520" cy="1325880"/>
          </a:xfrm>
          <a:prstGeom prst="rect">
            <a:avLst/>
          </a:prstGeom>
          <a:noFill/>
        </p:spPr>
        <p:txBody>
          <a:bodyPr wrap="square" lIns="25400" rIns="25400" tIns="25400" bIns="25400">
            <a:spAutoFit/>
          </a:bodyPr>
          <a:lstStyle/>
          <a:p>
            <a:pPr algn="l">
              <a:lnSpc>
                <a:spcPct val="105000"/>
              </a:lnSpc>
            </a:pPr>
            <a:r>
              <a:rPr sz="2000" b="0">
                <a:solidFill>
                  <a:srgbClr val="FFFFFF"/>
                </a:solidFill>
                <a:latin typeface="Georgia"/>
              </a:rPr>
              <a:t>Lord our God, make us a people who sing with gladness, kneel with reverence, and listen with obedient hearts. Gather us as the sheep of your pasture, and teach us to follow your voice through Jesus Christ our Lord. Amen.</a:t>
            </a:r>
          </a:p>
        </p:txBody>
      </p:sp>
      <p:sp>
        <p:nvSpPr>
          <p:cNvPr id="7" name="TextBox 6"/>
          <p:cNvSpPr txBox="1"/>
          <p:nvPr/>
        </p:nvSpPr>
        <p:spPr>
          <a:xfrm>
            <a:off x="411480" y="6537960"/>
            <a:ext cx="6583680" cy="164592"/>
          </a:xfrm>
          <a:prstGeom prst="rect">
            <a:avLst/>
          </a:prstGeom>
          <a:noFill/>
        </p:spPr>
        <p:txBody>
          <a:bodyPr wrap="square" lIns="25400" rIns="25400" tIns="25400" bIns="25400">
            <a:spAutoFit/>
          </a:bodyPr>
          <a:lstStyle/>
          <a:p>
            <a:pPr algn="l">
              <a:lnSpc>
                <a:spcPct val="105000"/>
              </a:lnSpc>
            </a:pPr>
            <a:r>
              <a:rPr sz="850" b="0">
                <a:solidFill>
                  <a:srgbClr val="E2E2E2"/>
                </a:solidFill>
                <a:latin typeface="Calibri"/>
              </a:rPr>
              <a:t>Prepared for teaching and small group use - hymninfo.com</a:t>
            </a:r>
          </a:p>
        </p:txBody>
      </p:sp>
      <p:sp>
        <p:nvSpPr>
          <p:cNvPr id="8" name="TextBox 7"/>
          <p:cNvSpPr txBox="1"/>
          <p:nvPr/>
        </p:nvSpPr>
        <p:spPr>
          <a:xfrm>
            <a:off x="411480" y="6172200"/>
            <a:ext cx="11247120" cy="274320"/>
          </a:xfrm>
          <a:prstGeom prst="rect">
            <a:avLst/>
          </a:prstGeom>
          <a:noFill/>
        </p:spPr>
        <p:txBody>
          <a:bodyPr wrap="square" lIns="25400" rIns="25400" tIns="25400" bIns="25400">
            <a:spAutoFit/>
          </a:bodyPr>
          <a:lstStyle/>
          <a:p>
            <a:pPr algn="ctr">
              <a:lnSpc>
                <a:spcPct val="105000"/>
              </a:lnSpc>
            </a:pPr>
            <a:r>
              <a:rPr sz="819" b="0">
                <a:solidFill>
                  <a:srgbClr val="E2E2E2"/>
                </a:solidFill>
                <a:latin typeface="Calibri"/>
              </a:rPr>
              <a:t>© HymnInfo.com. Free for personal, church, classroom, and small-group teaching use. Please do not sell, repost, or redistribute as downloadable files without permission.</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tained_dark.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274320" y="274320"/>
            <a:ext cx="11640312" cy="6126480"/>
          </a:xfrm>
          <a:prstGeom prst="rect">
            <a:avLst/>
          </a:prstGeom>
          <a:solidFill>
            <a:srgbClr val="0E19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66928" y="384048"/>
            <a:ext cx="7132320" cy="502920"/>
          </a:xfrm>
          <a:prstGeom prst="rect">
            <a:avLst/>
          </a:prstGeom>
          <a:noFill/>
        </p:spPr>
        <p:txBody>
          <a:bodyPr wrap="none" lIns="0" rIns="0" tIns="0" bIns="0">
            <a:spAutoFit/>
          </a:bodyPr>
          <a:lstStyle/>
          <a:p>
            <a:pPr algn="l"/>
            <a:r>
              <a:rPr sz="3000" b="1">
                <a:solidFill>
                  <a:srgbClr val="FAF4E8"/>
                </a:solidFill>
                <a:latin typeface="Georgia"/>
              </a:rPr>
              <a:t>Teaching Aim</a:t>
            </a:r>
          </a:p>
        </p:txBody>
      </p:sp>
      <p:sp>
        <p:nvSpPr>
          <p:cNvPr id="5" name="Rectangle 4"/>
          <p:cNvSpPr/>
          <p:nvPr/>
        </p:nvSpPr>
        <p:spPr>
          <a:xfrm>
            <a:off x="566928" y="987552"/>
            <a:ext cx="2011680" cy="4572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66928" y="1078992"/>
            <a:ext cx="6583680" cy="365760"/>
          </a:xfrm>
          <a:prstGeom prst="rect">
            <a:avLst/>
          </a:prstGeom>
          <a:noFill/>
        </p:spPr>
        <p:txBody>
          <a:bodyPr wrap="square" lIns="25400" rIns="25400" tIns="25400" bIns="25400">
            <a:spAutoFit/>
          </a:bodyPr>
          <a:lstStyle/>
          <a:p>
            <a:pPr algn="l">
              <a:lnSpc>
                <a:spcPct val="105000"/>
              </a:lnSpc>
            </a:pPr>
            <a:r>
              <a:rPr sz="1250" b="0">
                <a:solidFill>
                  <a:srgbClr val="DEE2E1"/>
                </a:solidFill>
                <a:latin typeface="Calibri"/>
              </a:rPr>
              <a:t>A worship lesson shaped by Psalm 95</a:t>
            </a:r>
          </a:p>
        </p:txBody>
      </p:sp>
      <p:sp>
        <p:nvSpPr>
          <p:cNvPr id="7" name="Oval 6"/>
          <p:cNvSpPr/>
          <p:nvPr/>
        </p:nvSpPr>
        <p:spPr>
          <a:xfrm>
            <a:off x="1636776" y="1572768"/>
            <a:ext cx="658368" cy="658368"/>
          </a:xfrm>
          <a:prstGeom prst="ellipse">
            <a:avLst/>
          </a:prstGeom>
          <a:solidFill>
            <a:srgbClr val="2D567D"/>
          </a:solidFill>
          <a:ln w="12700">
            <a:solidFill>
              <a:srgbClr val="DEAB5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737360" y="1700784"/>
            <a:ext cx="457200" cy="384048"/>
          </a:xfrm>
          <a:prstGeom prst="rect">
            <a:avLst/>
          </a:prstGeom>
          <a:noFill/>
        </p:spPr>
        <p:txBody>
          <a:bodyPr wrap="square" lIns="25400" rIns="25400" tIns="25400" bIns="25400">
            <a:spAutoFit/>
          </a:bodyPr>
          <a:lstStyle/>
          <a:p>
            <a:pPr algn="ctr">
              <a:lnSpc>
                <a:spcPct val="105000"/>
              </a:lnSpc>
            </a:pPr>
            <a:r>
              <a:rPr sz="2200" b="1">
                <a:solidFill>
                  <a:srgbClr val="FFFFFF"/>
                </a:solidFill>
                <a:latin typeface="Calibri"/>
              </a:rPr>
              <a:t>✓</a:t>
            </a:r>
          </a:p>
        </p:txBody>
      </p:sp>
      <p:sp>
        <p:nvSpPr>
          <p:cNvPr id="9" name="TextBox 8"/>
          <p:cNvSpPr txBox="1"/>
          <p:nvPr/>
        </p:nvSpPr>
        <p:spPr>
          <a:xfrm>
            <a:off x="1143000" y="2322576"/>
            <a:ext cx="1645920" cy="320040"/>
          </a:xfrm>
          <a:prstGeom prst="rect">
            <a:avLst/>
          </a:prstGeom>
          <a:noFill/>
        </p:spPr>
        <p:txBody>
          <a:bodyPr wrap="square" lIns="25400" rIns="25400" tIns="25400" bIns="25400">
            <a:spAutoFit/>
          </a:bodyPr>
          <a:lstStyle/>
          <a:p>
            <a:pPr algn="ctr">
              <a:lnSpc>
                <a:spcPct val="105000"/>
              </a:lnSpc>
            </a:pPr>
            <a:r>
              <a:rPr sz="1200" b="1">
                <a:solidFill>
                  <a:srgbClr val="FAF4E8"/>
                </a:solidFill>
                <a:latin typeface="Calibri"/>
              </a:rPr>
              <a:t>Understand</a:t>
            </a:r>
          </a:p>
        </p:txBody>
      </p:sp>
      <p:sp>
        <p:nvSpPr>
          <p:cNvPr id="10" name="Rounded Rectangle 9"/>
          <p:cNvSpPr/>
          <p:nvPr/>
        </p:nvSpPr>
        <p:spPr>
          <a:xfrm>
            <a:off x="411479" y="2743200"/>
            <a:ext cx="3108960" cy="1234440"/>
          </a:xfrm>
          <a:prstGeom prst="roundRect">
            <a:avLst/>
          </a:prstGeom>
          <a:solidFill>
            <a:srgbClr val="FFFFFF"/>
          </a:solidFill>
          <a:ln w="10160">
            <a:solidFill>
              <a:srgbClr val="EAE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411479" y="2743200"/>
            <a:ext cx="73152" cy="123444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576071" y="2852928"/>
            <a:ext cx="2779776" cy="274320"/>
          </a:xfrm>
          <a:prstGeom prst="rect">
            <a:avLst/>
          </a:prstGeom>
          <a:noFill/>
        </p:spPr>
        <p:txBody>
          <a:bodyPr wrap="square" lIns="25400" rIns="25400" tIns="25400" bIns="25400">
            <a:spAutoFit/>
          </a:bodyPr>
          <a:lstStyle/>
          <a:p>
            <a:pPr algn="l">
              <a:lnSpc>
                <a:spcPct val="105000"/>
              </a:lnSpc>
            </a:pPr>
            <a:r>
              <a:rPr sz="1550" b="1">
                <a:solidFill>
                  <a:srgbClr val="152336"/>
                </a:solidFill>
                <a:latin typeface="Calibri"/>
              </a:rPr>
              <a:t>Understand</a:t>
            </a:r>
          </a:p>
        </p:txBody>
      </p:sp>
      <p:sp>
        <p:nvSpPr>
          <p:cNvPr id="13" name="TextBox 12"/>
          <p:cNvSpPr txBox="1"/>
          <p:nvPr/>
        </p:nvSpPr>
        <p:spPr>
          <a:xfrm>
            <a:off x="576071" y="3182112"/>
            <a:ext cx="2779776" cy="704088"/>
          </a:xfrm>
          <a:prstGeom prst="rect">
            <a:avLst/>
          </a:prstGeom>
          <a:noFill/>
        </p:spPr>
        <p:txBody>
          <a:bodyPr wrap="square" lIns="25400" rIns="25400" tIns="25400" bIns="25400">
            <a:spAutoFit/>
          </a:bodyPr>
          <a:lstStyle/>
          <a:p>
            <a:pPr algn="l">
              <a:lnSpc>
                <a:spcPct val="105000"/>
              </a:lnSpc>
            </a:pPr>
            <a:r>
              <a:rPr sz="1220" b="0">
                <a:solidFill>
                  <a:srgbClr val="222D37"/>
                </a:solidFill>
                <a:latin typeface="Calibri"/>
              </a:rPr>
              <a:t>Psalm 95 calls the whole congregation to praise the Lord as Creator, King, Maker, and Shepherd.</a:t>
            </a:r>
          </a:p>
        </p:txBody>
      </p:sp>
      <p:sp>
        <p:nvSpPr>
          <p:cNvPr id="14" name="Oval 13"/>
          <p:cNvSpPr/>
          <p:nvPr/>
        </p:nvSpPr>
        <p:spPr>
          <a:xfrm>
            <a:off x="5751576" y="1572768"/>
            <a:ext cx="658368" cy="658368"/>
          </a:xfrm>
          <a:prstGeom prst="ellipse">
            <a:avLst/>
          </a:prstGeom>
          <a:solidFill>
            <a:srgbClr val="2D567D"/>
          </a:solidFill>
          <a:ln w="12700">
            <a:solidFill>
              <a:srgbClr val="DEAB5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5852160" y="1700784"/>
            <a:ext cx="457200" cy="384048"/>
          </a:xfrm>
          <a:prstGeom prst="rect">
            <a:avLst/>
          </a:prstGeom>
          <a:noFill/>
        </p:spPr>
        <p:txBody>
          <a:bodyPr wrap="square" lIns="25400" rIns="25400" tIns="25400" bIns="25400">
            <a:spAutoFit/>
          </a:bodyPr>
          <a:lstStyle/>
          <a:p>
            <a:pPr algn="ctr">
              <a:lnSpc>
                <a:spcPct val="105000"/>
              </a:lnSpc>
            </a:pPr>
            <a:r>
              <a:rPr sz="2200" b="1">
                <a:solidFill>
                  <a:srgbClr val="FFFFFF"/>
                </a:solidFill>
                <a:latin typeface="Calibri"/>
              </a:rPr>
              <a:t>♥</a:t>
            </a:r>
          </a:p>
        </p:txBody>
      </p:sp>
      <p:sp>
        <p:nvSpPr>
          <p:cNvPr id="16" name="TextBox 15"/>
          <p:cNvSpPr txBox="1"/>
          <p:nvPr/>
        </p:nvSpPr>
        <p:spPr>
          <a:xfrm>
            <a:off x="5257800" y="2322576"/>
            <a:ext cx="1645920" cy="320040"/>
          </a:xfrm>
          <a:prstGeom prst="rect">
            <a:avLst/>
          </a:prstGeom>
          <a:noFill/>
        </p:spPr>
        <p:txBody>
          <a:bodyPr wrap="square" lIns="25400" rIns="25400" tIns="25400" bIns="25400">
            <a:spAutoFit/>
          </a:bodyPr>
          <a:lstStyle/>
          <a:p>
            <a:pPr algn="ctr">
              <a:lnSpc>
                <a:spcPct val="105000"/>
              </a:lnSpc>
            </a:pPr>
            <a:r>
              <a:rPr sz="1200" b="1">
                <a:solidFill>
                  <a:srgbClr val="FAF4E8"/>
                </a:solidFill>
                <a:latin typeface="Calibri"/>
              </a:rPr>
              <a:t>Feel</a:t>
            </a:r>
          </a:p>
        </p:txBody>
      </p:sp>
      <p:sp>
        <p:nvSpPr>
          <p:cNvPr id="17" name="Rounded Rectangle 16"/>
          <p:cNvSpPr/>
          <p:nvPr/>
        </p:nvSpPr>
        <p:spPr>
          <a:xfrm>
            <a:off x="4526280" y="2743200"/>
            <a:ext cx="3108960" cy="1234440"/>
          </a:xfrm>
          <a:prstGeom prst="roundRect">
            <a:avLst/>
          </a:prstGeom>
          <a:solidFill>
            <a:srgbClr val="FFFFFF"/>
          </a:solidFill>
          <a:ln w="10160">
            <a:solidFill>
              <a:srgbClr val="EAE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526280" y="2743200"/>
            <a:ext cx="73152" cy="123444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690872" y="2852928"/>
            <a:ext cx="2779776" cy="274320"/>
          </a:xfrm>
          <a:prstGeom prst="rect">
            <a:avLst/>
          </a:prstGeom>
          <a:noFill/>
        </p:spPr>
        <p:txBody>
          <a:bodyPr wrap="square" lIns="25400" rIns="25400" tIns="25400" bIns="25400">
            <a:spAutoFit/>
          </a:bodyPr>
          <a:lstStyle/>
          <a:p>
            <a:pPr algn="l">
              <a:lnSpc>
                <a:spcPct val="105000"/>
              </a:lnSpc>
            </a:pPr>
            <a:r>
              <a:rPr sz="1550" b="1">
                <a:solidFill>
                  <a:srgbClr val="152336"/>
                </a:solidFill>
                <a:latin typeface="Calibri"/>
              </a:rPr>
              <a:t>Feel</a:t>
            </a:r>
          </a:p>
        </p:txBody>
      </p:sp>
      <p:sp>
        <p:nvSpPr>
          <p:cNvPr id="20" name="TextBox 19"/>
          <p:cNvSpPr txBox="1"/>
          <p:nvPr/>
        </p:nvSpPr>
        <p:spPr>
          <a:xfrm>
            <a:off x="4690872" y="3182112"/>
            <a:ext cx="2779776" cy="704088"/>
          </a:xfrm>
          <a:prstGeom prst="rect">
            <a:avLst/>
          </a:prstGeom>
          <a:noFill/>
        </p:spPr>
        <p:txBody>
          <a:bodyPr wrap="square" lIns="25400" rIns="25400" tIns="25400" bIns="25400">
            <a:spAutoFit/>
          </a:bodyPr>
          <a:lstStyle/>
          <a:p>
            <a:pPr algn="l">
              <a:lnSpc>
                <a:spcPct val="105000"/>
              </a:lnSpc>
            </a:pPr>
            <a:r>
              <a:rPr sz="1220" b="0">
                <a:solidFill>
                  <a:srgbClr val="222D37"/>
                </a:solidFill>
                <a:latin typeface="Calibri"/>
              </a:rPr>
              <a:t>Joy and reverence belong together when the church stands before the living God.</a:t>
            </a:r>
          </a:p>
        </p:txBody>
      </p:sp>
      <p:sp>
        <p:nvSpPr>
          <p:cNvPr id="21" name="Oval 20"/>
          <p:cNvSpPr/>
          <p:nvPr/>
        </p:nvSpPr>
        <p:spPr>
          <a:xfrm>
            <a:off x="9866376" y="1572768"/>
            <a:ext cx="658368" cy="658368"/>
          </a:xfrm>
          <a:prstGeom prst="ellipse">
            <a:avLst/>
          </a:prstGeom>
          <a:solidFill>
            <a:srgbClr val="2D567D"/>
          </a:solidFill>
          <a:ln w="12700">
            <a:solidFill>
              <a:srgbClr val="DEAB5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9966960" y="1700784"/>
            <a:ext cx="457200" cy="384048"/>
          </a:xfrm>
          <a:prstGeom prst="rect">
            <a:avLst/>
          </a:prstGeom>
          <a:noFill/>
        </p:spPr>
        <p:txBody>
          <a:bodyPr wrap="square" lIns="25400" rIns="25400" tIns="25400" bIns="25400">
            <a:spAutoFit/>
          </a:bodyPr>
          <a:lstStyle/>
          <a:p>
            <a:pPr algn="ctr">
              <a:lnSpc>
                <a:spcPct val="105000"/>
              </a:lnSpc>
            </a:pPr>
            <a:r>
              <a:rPr sz="2200" b="1">
                <a:solidFill>
                  <a:srgbClr val="FFFFFF"/>
                </a:solidFill>
                <a:latin typeface="Calibri"/>
              </a:rPr>
              <a:t>↗</a:t>
            </a:r>
          </a:p>
        </p:txBody>
      </p:sp>
      <p:sp>
        <p:nvSpPr>
          <p:cNvPr id="23" name="TextBox 22"/>
          <p:cNvSpPr txBox="1"/>
          <p:nvPr/>
        </p:nvSpPr>
        <p:spPr>
          <a:xfrm>
            <a:off x="9372600" y="2322576"/>
            <a:ext cx="1645920" cy="320040"/>
          </a:xfrm>
          <a:prstGeom prst="rect">
            <a:avLst/>
          </a:prstGeom>
          <a:noFill/>
        </p:spPr>
        <p:txBody>
          <a:bodyPr wrap="square" lIns="25400" rIns="25400" tIns="25400" bIns="25400">
            <a:spAutoFit/>
          </a:bodyPr>
          <a:lstStyle/>
          <a:p>
            <a:pPr algn="ctr">
              <a:lnSpc>
                <a:spcPct val="105000"/>
              </a:lnSpc>
            </a:pPr>
            <a:r>
              <a:rPr sz="1200" b="1">
                <a:solidFill>
                  <a:srgbClr val="FAF4E8"/>
                </a:solidFill>
                <a:latin typeface="Calibri"/>
              </a:rPr>
              <a:t>Practice</a:t>
            </a:r>
          </a:p>
        </p:txBody>
      </p:sp>
      <p:sp>
        <p:nvSpPr>
          <p:cNvPr id="24" name="Rounded Rectangle 23"/>
          <p:cNvSpPr/>
          <p:nvPr/>
        </p:nvSpPr>
        <p:spPr>
          <a:xfrm>
            <a:off x="8641080" y="2743200"/>
            <a:ext cx="3108960" cy="1234440"/>
          </a:xfrm>
          <a:prstGeom prst="roundRect">
            <a:avLst/>
          </a:prstGeom>
          <a:solidFill>
            <a:srgbClr val="FFFFFF"/>
          </a:solidFill>
          <a:ln w="10160">
            <a:solidFill>
              <a:srgbClr val="EAE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ectangle 24"/>
          <p:cNvSpPr/>
          <p:nvPr/>
        </p:nvSpPr>
        <p:spPr>
          <a:xfrm>
            <a:off x="8641080" y="2743200"/>
            <a:ext cx="73152" cy="123444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8805672" y="2852928"/>
            <a:ext cx="2779776" cy="274320"/>
          </a:xfrm>
          <a:prstGeom prst="rect">
            <a:avLst/>
          </a:prstGeom>
          <a:noFill/>
        </p:spPr>
        <p:txBody>
          <a:bodyPr wrap="square" lIns="25400" rIns="25400" tIns="25400" bIns="25400">
            <a:spAutoFit/>
          </a:bodyPr>
          <a:lstStyle/>
          <a:p>
            <a:pPr algn="l">
              <a:lnSpc>
                <a:spcPct val="105000"/>
              </a:lnSpc>
            </a:pPr>
            <a:r>
              <a:rPr sz="1550" b="1">
                <a:solidFill>
                  <a:srgbClr val="152336"/>
                </a:solidFill>
                <a:latin typeface="Calibri"/>
              </a:rPr>
              <a:t>Practice</a:t>
            </a:r>
          </a:p>
        </p:txBody>
      </p:sp>
      <p:sp>
        <p:nvSpPr>
          <p:cNvPr id="27" name="TextBox 26"/>
          <p:cNvSpPr txBox="1"/>
          <p:nvPr/>
        </p:nvSpPr>
        <p:spPr>
          <a:xfrm>
            <a:off x="8805672" y="3182112"/>
            <a:ext cx="2779776" cy="704088"/>
          </a:xfrm>
          <a:prstGeom prst="rect">
            <a:avLst/>
          </a:prstGeom>
          <a:noFill/>
        </p:spPr>
        <p:txBody>
          <a:bodyPr wrap="square" lIns="25400" rIns="25400" tIns="25400" bIns="25400">
            <a:spAutoFit/>
          </a:bodyPr>
          <a:lstStyle/>
          <a:p>
            <a:pPr algn="l">
              <a:lnSpc>
                <a:spcPct val="105000"/>
              </a:lnSpc>
            </a:pPr>
            <a:r>
              <a:rPr sz="1220" b="0">
                <a:solidFill>
                  <a:srgbClr val="222D37"/>
                </a:solidFill>
                <a:latin typeface="Calibri"/>
              </a:rPr>
              <a:t>Singing should lead to thanksgiving, humility, and readiness to hear God’s voice.</a:t>
            </a:r>
          </a:p>
        </p:txBody>
      </p:sp>
      <p:sp>
        <p:nvSpPr>
          <p:cNvPr id="28" name="TextBox 27"/>
          <p:cNvSpPr txBox="1"/>
          <p:nvPr/>
        </p:nvSpPr>
        <p:spPr>
          <a:xfrm>
            <a:off x="411480" y="6537960"/>
            <a:ext cx="6583680" cy="164592"/>
          </a:xfrm>
          <a:prstGeom prst="rect">
            <a:avLst/>
          </a:prstGeom>
          <a:noFill/>
        </p:spPr>
        <p:txBody>
          <a:bodyPr wrap="square" lIns="25400" rIns="25400" tIns="25400" bIns="25400">
            <a:spAutoFit/>
          </a:bodyPr>
          <a:lstStyle/>
          <a:p>
            <a:pPr algn="l">
              <a:lnSpc>
                <a:spcPct val="105000"/>
              </a:lnSpc>
            </a:pPr>
            <a:r>
              <a:rPr sz="850" b="0">
                <a:solidFill>
                  <a:srgbClr val="E2E2E2"/>
                </a:solidFill>
                <a:latin typeface="Calibri"/>
              </a:rPr>
              <a:t>Prepared for teaching and small group use - hymninfo.com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hymnal_dark.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411480" y="411480"/>
            <a:ext cx="11365992" cy="6016752"/>
          </a:xfrm>
          <a:prstGeom prst="rect">
            <a:avLst/>
          </a:prstGeom>
          <a:solidFill>
            <a:srgbClr val="FAF4E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66928" y="384048"/>
            <a:ext cx="7132320" cy="502920"/>
          </a:xfrm>
          <a:prstGeom prst="rect">
            <a:avLst/>
          </a:prstGeom>
          <a:noFill/>
        </p:spPr>
        <p:txBody>
          <a:bodyPr wrap="none" lIns="0" rIns="0" tIns="0" bIns="0">
            <a:spAutoFit/>
          </a:bodyPr>
          <a:lstStyle/>
          <a:p>
            <a:pPr algn="l"/>
            <a:r>
              <a:rPr sz="3000" b="1">
                <a:solidFill>
                  <a:srgbClr val="FAF4E8"/>
                </a:solidFill>
                <a:latin typeface="Georgia"/>
              </a:rPr>
              <a:t>Hymn Identity</a:t>
            </a:r>
          </a:p>
        </p:txBody>
      </p:sp>
      <p:sp>
        <p:nvSpPr>
          <p:cNvPr id="5" name="Rectangle 4"/>
          <p:cNvSpPr/>
          <p:nvPr/>
        </p:nvSpPr>
        <p:spPr>
          <a:xfrm>
            <a:off x="566928" y="987552"/>
            <a:ext cx="2011680" cy="4572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66928" y="1078992"/>
            <a:ext cx="6583680" cy="365760"/>
          </a:xfrm>
          <a:prstGeom prst="rect">
            <a:avLst/>
          </a:prstGeom>
          <a:noFill/>
        </p:spPr>
        <p:txBody>
          <a:bodyPr wrap="square" lIns="25400" rIns="25400" tIns="25400" bIns="25400">
            <a:spAutoFit/>
          </a:bodyPr>
          <a:lstStyle/>
          <a:p>
            <a:pPr algn="l">
              <a:lnSpc>
                <a:spcPct val="105000"/>
              </a:lnSpc>
            </a:pPr>
            <a:r>
              <a:rPr sz="1250" b="0">
                <a:solidFill>
                  <a:srgbClr val="DEE2E1"/>
                </a:solidFill>
                <a:latin typeface="Calibri"/>
              </a:rPr>
              <a:t>A biblical canticle sung as prayer and proclamation</a:t>
            </a:r>
          </a:p>
        </p:txBody>
      </p:sp>
      <p:sp>
        <p:nvSpPr>
          <p:cNvPr id="7" name="Rounded Rectangle 6"/>
          <p:cNvSpPr/>
          <p:nvPr/>
        </p:nvSpPr>
        <p:spPr>
          <a:xfrm>
            <a:off x="658368" y="1444752"/>
            <a:ext cx="5074920" cy="987552"/>
          </a:xfrm>
          <a:prstGeom prst="roundRect">
            <a:avLst/>
          </a:prstGeom>
          <a:solidFill>
            <a:srgbClr val="FFFFFF"/>
          </a:solidFill>
          <a:ln w="10160">
            <a:solidFill>
              <a:srgbClr val="EAE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658368" y="1444752"/>
            <a:ext cx="73152" cy="987552"/>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22960" y="1554480"/>
            <a:ext cx="4745736" cy="274320"/>
          </a:xfrm>
          <a:prstGeom prst="rect">
            <a:avLst/>
          </a:prstGeom>
          <a:noFill/>
        </p:spPr>
        <p:txBody>
          <a:bodyPr wrap="square" lIns="25400" rIns="25400" tIns="25400" bIns="25400">
            <a:spAutoFit/>
          </a:bodyPr>
          <a:lstStyle/>
          <a:p>
            <a:pPr algn="l">
              <a:lnSpc>
                <a:spcPct val="105000"/>
              </a:lnSpc>
            </a:pPr>
            <a:r>
              <a:rPr sz="1550" b="1">
                <a:solidFill>
                  <a:srgbClr val="152336"/>
                </a:solidFill>
                <a:latin typeface="Calibri"/>
              </a:rPr>
              <a:t>Title</a:t>
            </a:r>
          </a:p>
        </p:txBody>
      </p:sp>
      <p:sp>
        <p:nvSpPr>
          <p:cNvPr id="10" name="TextBox 9"/>
          <p:cNvSpPr txBox="1"/>
          <p:nvPr/>
        </p:nvSpPr>
        <p:spPr>
          <a:xfrm>
            <a:off x="822960" y="1883664"/>
            <a:ext cx="4745736" cy="457200"/>
          </a:xfrm>
          <a:prstGeom prst="rect">
            <a:avLst/>
          </a:prstGeom>
          <a:noFill/>
        </p:spPr>
        <p:txBody>
          <a:bodyPr wrap="square" lIns="25400" rIns="25400" tIns="25400" bIns="25400">
            <a:spAutoFit/>
          </a:bodyPr>
          <a:lstStyle/>
          <a:p>
            <a:pPr algn="l">
              <a:lnSpc>
                <a:spcPct val="105000"/>
              </a:lnSpc>
            </a:pPr>
            <a:r>
              <a:rPr sz="1220" b="0">
                <a:solidFill>
                  <a:srgbClr val="222D37"/>
                </a:solidFill>
                <a:latin typeface="Calibri"/>
              </a:rPr>
              <a:t>Canticle of Praise to God (Venite Exultemus)</a:t>
            </a:r>
          </a:p>
        </p:txBody>
      </p:sp>
      <p:sp>
        <p:nvSpPr>
          <p:cNvPr id="11" name="Rounded Rectangle 10"/>
          <p:cNvSpPr/>
          <p:nvPr/>
        </p:nvSpPr>
        <p:spPr>
          <a:xfrm>
            <a:off x="6099048" y="1444752"/>
            <a:ext cx="5074920" cy="987552"/>
          </a:xfrm>
          <a:prstGeom prst="roundRect">
            <a:avLst/>
          </a:prstGeom>
          <a:solidFill>
            <a:srgbClr val="FFFFFF"/>
          </a:solidFill>
          <a:ln w="10160">
            <a:solidFill>
              <a:srgbClr val="EAE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6099048" y="1444752"/>
            <a:ext cx="73152" cy="987552"/>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263640" y="1554480"/>
            <a:ext cx="4745736" cy="274320"/>
          </a:xfrm>
          <a:prstGeom prst="rect">
            <a:avLst/>
          </a:prstGeom>
          <a:noFill/>
        </p:spPr>
        <p:txBody>
          <a:bodyPr wrap="square" lIns="25400" rIns="25400" tIns="25400" bIns="25400">
            <a:spAutoFit/>
          </a:bodyPr>
          <a:lstStyle/>
          <a:p>
            <a:pPr algn="l">
              <a:lnSpc>
                <a:spcPct val="105000"/>
              </a:lnSpc>
            </a:pPr>
            <a:r>
              <a:rPr sz="1550" b="1">
                <a:solidFill>
                  <a:srgbClr val="152336"/>
                </a:solidFill>
                <a:latin typeface="Calibri"/>
              </a:rPr>
              <a:t>First line</a:t>
            </a:r>
          </a:p>
        </p:txBody>
      </p:sp>
      <p:sp>
        <p:nvSpPr>
          <p:cNvPr id="14" name="TextBox 13"/>
          <p:cNvSpPr txBox="1"/>
          <p:nvPr/>
        </p:nvSpPr>
        <p:spPr>
          <a:xfrm>
            <a:off x="6263640" y="1883664"/>
            <a:ext cx="4745736" cy="457200"/>
          </a:xfrm>
          <a:prstGeom prst="rect">
            <a:avLst/>
          </a:prstGeom>
          <a:noFill/>
        </p:spPr>
        <p:txBody>
          <a:bodyPr wrap="square" lIns="25400" rIns="25400" tIns="25400" bIns="25400">
            <a:spAutoFit/>
          </a:bodyPr>
          <a:lstStyle/>
          <a:p>
            <a:pPr algn="l">
              <a:lnSpc>
                <a:spcPct val="105000"/>
              </a:lnSpc>
            </a:pPr>
            <a:r>
              <a:rPr sz="1220" b="0">
                <a:solidFill>
                  <a:srgbClr val="222D37"/>
                </a:solidFill>
                <a:latin typeface="Calibri"/>
              </a:rPr>
              <a:t>O come, let us sing unto the Lord</a:t>
            </a:r>
          </a:p>
        </p:txBody>
      </p:sp>
      <p:sp>
        <p:nvSpPr>
          <p:cNvPr id="15" name="Rounded Rectangle 14"/>
          <p:cNvSpPr/>
          <p:nvPr/>
        </p:nvSpPr>
        <p:spPr>
          <a:xfrm>
            <a:off x="658368" y="2752344"/>
            <a:ext cx="5074920" cy="987552"/>
          </a:xfrm>
          <a:prstGeom prst="roundRect">
            <a:avLst/>
          </a:prstGeom>
          <a:solidFill>
            <a:srgbClr val="FFFFFF"/>
          </a:solidFill>
          <a:ln w="10160">
            <a:solidFill>
              <a:srgbClr val="EAE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658368" y="2752344"/>
            <a:ext cx="73152" cy="987552"/>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822960" y="2862072"/>
            <a:ext cx="4745736" cy="274320"/>
          </a:xfrm>
          <a:prstGeom prst="rect">
            <a:avLst/>
          </a:prstGeom>
          <a:noFill/>
        </p:spPr>
        <p:txBody>
          <a:bodyPr wrap="square" lIns="25400" rIns="25400" tIns="25400" bIns="25400">
            <a:spAutoFit/>
          </a:bodyPr>
          <a:lstStyle/>
          <a:p>
            <a:pPr algn="l">
              <a:lnSpc>
                <a:spcPct val="105000"/>
              </a:lnSpc>
            </a:pPr>
            <a:r>
              <a:rPr sz="1550" b="1">
                <a:solidFill>
                  <a:srgbClr val="152336"/>
                </a:solidFill>
                <a:latin typeface="Calibri"/>
              </a:rPr>
              <a:t>Biblical text</a:t>
            </a:r>
          </a:p>
        </p:txBody>
      </p:sp>
      <p:sp>
        <p:nvSpPr>
          <p:cNvPr id="18" name="TextBox 17"/>
          <p:cNvSpPr txBox="1"/>
          <p:nvPr/>
        </p:nvSpPr>
        <p:spPr>
          <a:xfrm>
            <a:off x="822960" y="3191256"/>
            <a:ext cx="4745736" cy="457200"/>
          </a:xfrm>
          <a:prstGeom prst="rect">
            <a:avLst/>
          </a:prstGeom>
          <a:noFill/>
        </p:spPr>
        <p:txBody>
          <a:bodyPr wrap="square" lIns="25400" rIns="25400" tIns="25400" bIns="25400">
            <a:spAutoFit/>
          </a:bodyPr>
          <a:lstStyle/>
          <a:p>
            <a:pPr algn="l">
              <a:lnSpc>
                <a:spcPct val="105000"/>
              </a:lnSpc>
            </a:pPr>
            <a:r>
              <a:rPr sz="1220" b="0">
                <a:solidFill>
                  <a:srgbClr val="222D37"/>
                </a:solidFill>
                <a:latin typeface="Calibri"/>
              </a:rPr>
              <a:t>Psalm 95:1-7, traditionally known by its Latin opening “Venite, exultemus Domino.”</a:t>
            </a:r>
          </a:p>
        </p:txBody>
      </p:sp>
      <p:sp>
        <p:nvSpPr>
          <p:cNvPr id="19" name="Rounded Rectangle 18"/>
          <p:cNvSpPr/>
          <p:nvPr/>
        </p:nvSpPr>
        <p:spPr>
          <a:xfrm>
            <a:off x="6099048" y="2752344"/>
            <a:ext cx="5074920" cy="987552"/>
          </a:xfrm>
          <a:prstGeom prst="roundRect">
            <a:avLst/>
          </a:prstGeom>
          <a:solidFill>
            <a:srgbClr val="FFFFFF"/>
          </a:solidFill>
          <a:ln w="10160">
            <a:solidFill>
              <a:srgbClr val="EAE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6099048" y="2752344"/>
            <a:ext cx="73152" cy="987552"/>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6263640" y="2862072"/>
            <a:ext cx="4745736" cy="274320"/>
          </a:xfrm>
          <a:prstGeom prst="rect">
            <a:avLst/>
          </a:prstGeom>
          <a:noFill/>
        </p:spPr>
        <p:txBody>
          <a:bodyPr wrap="square" lIns="25400" rIns="25400" tIns="25400" bIns="25400">
            <a:spAutoFit/>
          </a:bodyPr>
          <a:lstStyle/>
          <a:p>
            <a:pPr algn="l">
              <a:lnSpc>
                <a:spcPct val="105000"/>
              </a:lnSpc>
            </a:pPr>
            <a:r>
              <a:rPr sz="1550" b="1">
                <a:solidFill>
                  <a:srgbClr val="152336"/>
                </a:solidFill>
                <a:latin typeface="Calibri"/>
              </a:rPr>
              <a:t>Tune / chant</a:t>
            </a:r>
          </a:p>
        </p:txBody>
      </p:sp>
      <p:sp>
        <p:nvSpPr>
          <p:cNvPr id="22" name="TextBox 21"/>
          <p:cNvSpPr txBox="1"/>
          <p:nvPr/>
        </p:nvSpPr>
        <p:spPr>
          <a:xfrm>
            <a:off x="6263640" y="3191256"/>
            <a:ext cx="4745736" cy="457200"/>
          </a:xfrm>
          <a:prstGeom prst="rect">
            <a:avLst/>
          </a:prstGeom>
          <a:noFill/>
        </p:spPr>
        <p:txBody>
          <a:bodyPr wrap="square" lIns="25400" rIns="25400" tIns="25400" bIns="25400">
            <a:spAutoFit/>
          </a:bodyPr>
          <a:lstStyle/>
          <a:p>
            <a:pPr algn="l">
              <a:lnSpc>
                <a:spcPct val="105000"/>
              </a:lnSpc>
            </a:pPr>
            <a:r>
              <a:rPr sz="1220" b="0">
                <a:solidFill>
                  <a:srgbClr val="222D37"/>
                </a:solidFill>
                <a:latin typeface="Calibri"/>
              </a:rPr>
              <a:t>Anglican chant associated with William Boyce; often listed simply as CHANT.</a:t>
            </a:r>
          </a:p>
        </p:txBody>
      </p:sp>
      <p:sp>
        <p:nvSpPr>
          <p:cNvPr id="23" name="Rounded Rectangle 22"/>
          <p:cNvSpPr/>
          <p:nvPr/>
        </p:nvSpPr>
        <p:spPr>
          <a:xfrm>
            <a:off x="658368" y="4059935"/>
            <a:ext cx="5074920" cy="987552"/>
          </a:xfrm>
          <a:prstGeom prst="roundRect">
            <a:avLst/>
          </a:prstGeom>
          <a:solidFill>
            <a:srgbClr val="FFFFFF"/>
          </a:solidFill>
          <a:ln w="10160">
            <a:solidFill>
              <a:srgbClr val="EAE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ectangle 23"/>
          <p:cNvSpPr/>
          <p:nvPr/>
        </p:nvSpPr>
        <p:spPr>
          <a:xfrm>
            <a:off x="658368" y="4059935"/>
            <a:ext cx="73152" cy="987552"/>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822960" y="4169663"/>
            <a:ext cx="4745736" cy="274320"/>
          </a:xfrm>
          <a:prstGeom prst="rect">
            <a:avLst/>
          </a:prstGeom>
          <a:noFill/>
        </p:spPr>
        <p:txBody>
          <a:bodyPr wrap="square" lIns="25400" rIns="25400" tIns="25400" bIns="25400">
            <a:spAutoFit/>
          </a:bodyPr>
          <a:lstStyle/>
          <a:p>
            <a:pPr algn="l">
              <a:lnSpc>
                <a:spcPct val="105000"/>
              </a:lnSpc>
            </a:pPr>
            <a:r>
              <a:rPr sz="1550" b="1">
                <a:solidFill>
                  <a:srgbClr val="152336"/>
                </a:solidFill>
                <a:latin typeface="Calibri"/>
              </a:rPr>
              <a:t>Musical form</a:t>
            </a:r>
          </a:p>
        </p:txBody>
      </p:sp>
      <p:sp>
        <p:nvSpPr>
          <p:cNvPr id="26" name="TextBox 25"/>
          <p:cNvSpPr txBox="1"/>
          <p:nvPr/>
        </p:nvSpPr>
        <p:spPr>
          <a:xfrm>
            <a:off x="822960" y="4498847"/>
            <a:ext cx="4745736" cy="457200"/>
          </a:xfrm>
          <a:prstGeom prst="rect">
            <a:avLst/>
          </a:prstGeom>
          <a:noFill/>
        </p:spPr>
        <p:txBody>
          <a:bodyPr wrap="square" lIns="25400" rIns="25400" tIns="25400" bIns="25400">
            <a:spAutoFit/>
          </a:bodyPr>
          <a:lstStyle/>
          <a:p>
            <a:pPr algn="l">
              <a:lnSpc>
                <a:spcPct val="105000"/>
              </a:lnSpc>
            </a:pPr>
            <a:r>
              <a:rPr sz="1220" b="0">
                <a:solidFill>
                  <a:srgbClr val="222D37"/>
                </a:solidFill>
                <a:latin typeface="Calibri"/>
              </a:rPr>
              <a:t>Prose psalm chant rather than regular metrical hymn stanzas.</a:t>
            </a:r>
          </a:p>
        </p:txBody>
      </p:sp>
      <p:sp>
        <p:nvSpPr>
          <p:cNvPr id="27" name="Rounded Rectangle 26"/>
          <p:cNvSpPr/>
          <p:nvPr/>
        </p:nvSpPr>
        <p:spPr>
          <a:xfrm>
            <a:off x="6099048" y="4059935"/>
            <a:ext cx="5074920" cy="987552"/>
          </a:xfrm>
          <a:prstGeom prst="roundRect">
            <a:avLst/>
          </a:prstGeom>
          <a:solidFill>
            <a:srgbClr val="FFFFFF"/>
          </a:solidFill>
          <a:ln w="10160">
            <a:solidFill>
              <a:srgbClr val="EAE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6099048" y="4059935"/>
            <a:ext cx="73152" cy="987552"/>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6263640" y="4169663"/>
            <a:ext cx="4745736" cy="274320"/>
          </a:xfrm>
          <a:prstGeom prst="rect">
            <a:avLst/>
          </a:prstGeom>
          <a:noFill/>
        </p:spPr>
        <p:txBody>
          <a:bodyPr wrap="square" lIns="25400" rIns="25400" tIns="25400" bIns="25400">
            <a:spAutoFit/>
          </a:bodyPr>
          <a:lstStyle/>
          <a:p>
            <a:pPr algn="l">
              <a:lnSpc>
                <a:spcPct val="105000"/>
              </a:lnSpc>
            </a:pPr>
            <a:r>
              <a:rPr sz="1550" b="1">
                <a:solidFill>
                  <a:srgbClr val="152336"/>
                </a:solidFill>
                <a:latin typeface="Calibri"/>
              </a:rPr>
              <a:t>Worship setting</a:t>
            </a:r>
          </a:p>
        </p:txBody>
      </p:sp>
      <p:sp>
        <p:nvSpPr>
          <p:cNvPr id="30" name="TextBox 29"/>
          <p:cNvSpPr txBox="1"/>
          <p:nvPr/>
        </p:nvSpPr>
        <p:spPr>
          <a:xfrm>
            <a:off x="6263640" y="4498847"/>
            <a:ext cx="4745736" cy="457200"/>
          </a:xfrm>
          <a:prstGeom prst="rect">
            <a:avLst/>
          </a:prstGeom>
          <a:noFill/>
        </p:spPr>
        <p:txBody>
          <a:bodyPr wrap="square" lIns="25400" rIns="25400" tIns="25400" bIns="25400">
            <a:spAutoFit/>
          </a:bodyPr>
          <a:lstStyle/>
          <a:p>
            <a:pPr algn="l">
              <a:lnSpc>
                <a:spcPct val="105000"/>
              </a:lnSpc>
            </a:pPr>
            <a:r>
              <a:rPr sz="1220" b="0">
                <a:solidFill>
                  <a:srgbClr val="222D37"/>
                </a:solidFill>
                <a:latin typeface="Calibri"/>
              </a:rPr>
              <a:t>Especially fitting at the beginning of worship, Morning Prayer, and services centered on praise.</a:t>
            </a:r>
          </a:p>
        </p:txBody>
      </p:sp>
      <p:sp>
        <p:nvSpPr>
          <p:cNvPr id="31" name="TextBox 30"/>
          <p:cNvSpPr txBox="1"/>
          <p:nvPr/>
        </p:nvSpPr>
        <p:spPr>
          <a:xfrm>
            <a:off x="411480" y="6537960"/>
            <a:ext cx="6583680" cy="164592"/>
          </a:xfrm>
          <a:prstGeom prst="rect">
            <a:avLst/>
          </a:prstGeom>
          <a:noFill/>
        </p:spPr>
        <p:txBody>
          <a:bodyPr wrap="square" lIns="25400" rIns="25400" tIns="25400" bIns="25400">
            <a:spAutoFit/>
          </a:bodyPr>
          <a:lstStyle/>
          <a:p>
            <a:pPr algn="l">
              <a:lnSpc>
                <a:spcPct val="105000"/>
              </a:lnSpc>
            </a:pPr>
            <a:r>
              <a:rPr sz="850" b="0">
                <a:solidFill>
                  <a:srgbClr val="E2E2E2"/>
                </a:solidFill>
                <a:latin typeface="Calibri"/>
              </a:rPr>
              <a:t>Prepared for teaching and small group use - hymninfo.com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creation_dark.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A18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14400" y="2240280"/>
            <a:ext cx="9601200" cy="731520"/>
          </a:xfrm>
          <a:prstGeom prst="rect">
            <a:avLst/>
          </a:prstGeom>
          <a:noFill/>
        </p:spPr>
        <p:txBody>
          <a:bodyPr wrap="none" lIns="0" rIns="0" tIns="0" bIns="0">
            <a:spAutoFit/>
          </a:bodyPr>
          <a:lstStyle/>
          <a:p>
            <a:pPr algn="l"/>
            <a:r>
              <a:rPr sz="3600" b="1">
                <a:solidFill>
                  <a:srgbClr val="FFFFFF"/>
                </a:solidFill>
                <a:latin typeface="Georgia"/>
              </a:rPr>
              <a:t>Joyful Worship Begins with God</a:t>
            </a:r>
          </a:p>
        </p:txBody>
      </p:sp>
      <p:sp>
        <p:nvSpPr>
          <p:cNvPr id="5" name="TextBox 4"/>
          <p:cNvSpPr txBox="1"/>
          <p:nvPr/>
        </p:nvSpPr>
        <p:spPr>
          <a:xfrm>
            <a:off x="932688" y="3063240"/>
            <a:ext cx="7680960" cy="365760"/>
          </a:xfrm>
          <a:prstGeom prst="rect">
            <a:avLst/>
          </a:prstGeom>
          <a:noFill/>
        </p:spPr>
        <p:txBody>
          <a:bodyPr wrap="square" lIns="25400" rIns="25400" tIns="25400" bIns="25400">
            <a:spAutoFit/>
          </a:bodyPr>
          <a:lstStyle/>
          <a:p>
            <a:pPr algn="l">
              <a:lnSpc>
                <a:spcPct val="105000"/>
              </a:lnSpc>
            </a:pPr>
            <a:r>
              <a:rPr sz="2200" b="0">
                <a:solidFill>
                  <a:srgbClr val="FAF4E8"/>
                </a:solidFill>
                <a:latin typeface="Calibri"/>
              </a:rPr>
              <a:t>“Oh come, let’s sing to Yahweh.”</a:t>
            </a:r>
          </a:p>
        </p:txBody>
      </p:sp>
      <p:sp>
        <p:nvSpPr>
          <p:cNvPr id="6" name="TextBox 5"/>
          <p:cNvSpPr txBox="1"/>
          <p:nvPr/>
        </p:nvSpPr>
        <p:spPr>
          <a:xfrm>
            <a:off x="411480" y="6537960"/>
            <a:ext cx="6583680" cy="164592"/>
          </a:xfrm>
          <a:prstGeom prst="rect">
            <a:avLst/>
          </a:prstGeom>
          <a:noFill/>
        </p:spPr>
        <p:txBody>
          <a:bodyPr wrap="square" lIns="25400" rIns="25400" tIns="25400" bIns="25400">
            <a:spAutoFit/>
          </a:bodyPr>
          <a:lstStyle/>
          <a:p>
            <a:pPr algn="l">
              <a:lnSpc>
                <a:spcPct val="105000"/>
              </a:lnSpc>
            </a:pPr>
            <a:r>
              <a:rPr sz="850" b="0">
                <a:solidFill>
                  <a:srgbClr val="E2E2E2"/>
                </a:solidFill>
                <a:latin typeface="Calibri"/>
              </a:rPr>
              <a:t>Prepared for teaching and small group use - hymninfo.com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hymnal_dark.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411480" y="411480"/>
            <a:ext cx="11365992" cy="6016752"/>
          </a:xfrm>
          <a:prstGeom prst="rect">
            <a:avLst/>
          </a:prstGeom>
          <a:solidFill>
            <a:srgbClr val="0F1F3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66928" y="384048"/>
            <a:ext cx="7132320" cy="502920"/>
          </a:xfrm>
          <a:prstGeom prst="rect">
            <a:avLst/>
          </a:prstGeom>
          <a:noFill/>
        </p:spPr>
        <p:txBody>
          <a:bodyPr wrap="none" lIns="0" rIns="0" tIns="0" bIns="0">
            <a:spAutoFit/>
          </a:bodyPr>
          <a:lstStyle/>
          <a:p>
            <a:pPr algn="l"/>
            <a:r>
              <a:rPr sz="3000" b="1">
                <a:solidFill>
                  <a:srgbClr val="FAF4E8"/>
                </a:solidFill>
                <a:latin typeface="Georgia"/>
              </a:rPr>
              <a:t>Historical Background</a:t>
            </a:r>
          </a:p>
        </p:txBody>
      </p:sp>
      <p:sp>
        <p:nvSpPr>
          <p:cNvPr id="5" name="Rectangle 4"/>
          <p:cNvSpPr/>
          <p:nvPr/>
        </p:nvSpPr>
        <p:spPr>
          <a:xfrm>
            <a:off x="566928" y="987552"/>
            <a:ext cx="2011680" cy="4572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66928" y="1078992"/>
            <a:ext cx="6583680" cy="365760"/>
          </a:xfrm>
          <a:prstGeom prst="rect">
            <a:avLst/>
          </a:prstGeom>
          <a:noFill/>
        </p:spPr>
        <p:txBody>
          <a:bodyPr wrap="square" lIns="25400" rIns="25400" tIns="25400" bIns="25400">
            <a:spAutoFit/>
          </a:bodyPr>
          <a:lstStyle/>
          <a:p>
            <a:pPr algn="l">
              <a:lnSpc>
                <a:spcPct val="105000"/>
              </a:lnSpc>
            </a:pPr>
            <a:r>
              <a:rPr sz="1250" b="0">
                <a:solidFill>
                  <a:srgbClr val="DEE2E1"/>
                </a:solidFill>
                <a:latin typeface="Calibri"/>
              </a:rPr>
              <a:t>A scriptural song with a long place in Christian prayer</a:t>
            </a:r>
          </a:p>
        </p:txBody>
      </p:sp>
      <p:sp>
        <p:nvSpPr>
          <p:cNvPr id="7" name="TextBox 6"/>
          <p:cNvSpPr txBox="1"/>
          <p:nvPr/>
        </p:nvSpPr>
        <p:spPr>
          <a:xfrm>
            <a:off x="777240" y="1600200"/>
            <a:ext cx="6492240" cy="3566160"/>
          </a:xfrm>
          <a:prstGeom prst="rect">
            <a:avLst/>
          </a:prstGeom>
          <a:noFill/>
        </p:spPr>
        <p:txBody>
          <a:bodyPr wrap="square" lIns="0" rIns="0" tIns="0" bIns="0">
            <a:spAutoFit/>
          </a:bodyPr>
          <a:lstStyle/>
          <a:p>
            <a:pPr>
              <a:spcAft>
                <a:spcPts val="700"/>
              </a:spcAft>
            </a:pPr>
            <a:r>
              <a:rPr sz="1750" b="1">
                <a:solidFill>
                  <a:srgbClr val="DEAB54"/>
                </a:solidFill>
              </a:rPr>
              <a:t>• </a:t>
            </a:r>
            <a:r>
              <a:rPr sz="1750">
                <a:solidFill>
                  <a:srgbClr val="FAF4E8"/>
                </a:solidFill>
                <a:latin typeface="Calibri"/>
              </a:rPr>
              <a:t>The Venite is drawn from Psalm 95 and has been used for centuries as an invitatory psalm in Western Christian daily prayer.</a:t>
            </a:r>
          </a:p>
          <a:p>
            <a:pPr>
              <a:spcAft>
                <a:spcPts val="700"/>
              </a:spcAft>
            </a:pPr>
            <a:r>
              <a:rPr sz="1750" b="1">
                <a:solidFill>
                  <a:srgbClr val="DEAB54"/>
                </a:solidFill>
              </a:rPr>
              <a:t>• </a:t>
            </a:r>
            <a:r>
              <a:rPr sz="1750">
                <a:solidFill>
                  <a:srgbClr val="FAF4E8"/>
                </a:solidFill>
                <a:latin typeface="Calibri"/>
              </a:rPr>
              <a:t>In Anglican worship it is closely associated with Morning Prayer in the Book of Common Prayer.</a:t>
            </a:r>
          </a:p>
          <a:p>
            <a:pPr>
              <a:spcAft>
                <a:spcPts val="700"/>
              </a:spcAft>
            </a:pPr>
            <a:r>
              <a:rPr sz="1750" b="1">
                <a:solidFill>
                  <a:srgbClr val="DEAB54"/>
                </a:solidFill>
              </a:rPr>
              <a:t>• </a:t>
            </a:r>
            <a:r>
              <a:rPr sz="1750">
                <a:solidFill>
                  <a:srgbClr val="FAF4E8"/>
                </a:solidFill>
                <a:latin typeface="Calibri"/>
              </a:rPr>
              <a:t>The United Methodist Hymnal includes this canticle with an eighteenth-century chant associated with William Boyce.</a:t>
            </a:r>
          </a:p>
          <a:p>
            <a:pPr>
              <a:spcAft>
                <a:spcPts val="700"/>
              </a:spcAft>
            </a:pPr>
            <a:r>
              <a:rPr sz="1750" b="1">
                <a:solidFill>
                  <a:srgbClr val="DEAB54"/>
                </a:solidFill>
              </a:rPr>
              <a:t>• </a:t>
            </a:r>
            <a:r>
              <a:rPr sz="1750">
                <a:solidFill>
                  <a:srgbClr val="FAF4E8"/>
                </a:solidFill>
                <a:latin typeface="Calibri"/>
              </a:rPr>
              <a:t>The chant form lets Scripture remain at the center while giving the congregation a dignified way to sing prose text.</a:t>
            </a:r>
          </a:p>
        </p:txBody>
      </p:sp>
      <p:sp>
        <p:nvSpPr>
          <p:cNvPr id="8" name="Rounded Rectangle 7"/>
          <p:cNvSpPr/>
          <p:nvPr/>
        </p:nvSpPr>
        <p:spPr>
          <a:xfrm>
            <a:off x="7589520" y="1572768"/>
            <a:ext cx="3657600" cy="2697480"/>
          </a:xfrm>
          <a:prstGeom prst="roundRect">
            <a:avLst/>
          </a:prstGeom>
          <a:solidFill>
            <a:srgbClr val="FFFFFF"/>
          </a:solidFill>
          <a:ln w="10160">
            <a:solidFill>
              <a:srgbClr val="EAE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7589520" y="1572768"/>
            <a:ext cx="73152" cy="269748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754112" y="1682496"/>
            <a:ext cx="3328416" cy="274320"/>
          </a:xfrm>
          <a:prstGeom prst="rect">
            <a:avLst/>
          </a:prstGeom>
          <a:noFill/>
        </p:spPr>
        <p:txBody>
          <a:bodyPr wrap="square" lIns="25400" rIns="25400" tIns="25400" bIns="25400">
            <a:spAutoFit/>
          </a:bodyPr>
          <a:lstStyle/>
          <a:p>
            <a:pPr algn="l">
              <a:lnSpc>
                <a:spcPct val="105000"/>
              </a:lnSpc>
            </a:pPr>
            <a:r>
              <a:rPr sz="1550" b="1">
                <a:solidFill>
                  <a:srgbClr val="152336"/>
                </a:solidFill>
                <a:latin typeface="Calibri"/>
              </a:rPr>
              <a:t>Teaching emphasis</a:t>
            </a:r>
          </a:p>
        </p:txBody>
      </p:sp>
      <p:sp>
        <p:nvSpPr>
          <p:cNvPr id="11" name="TextBox 10"/>
          <p:cNvSpPr txBox="1"/>
          <p:nvPr/>
        </p:nvSpPr>
        <p:spPr>
          <a:xfrm>
            <a:off x="7754112" y="2011680"/>
            <a:ext cx="3328416" cy="2167128"/>
          </a:xfrm>
          <a:prstGeom prst="rect">
            <a:avLst/>
          </a:prstGeom>
          <a:noFill/>
        </p:spPr>
        <p:txBody>
          <a:bodyPr wrap="square" lIns="25400" rIns="25400" tIns="25400" bIns="25400">
            <a:spAutoFit/>
          </a:bodyPr>
          <a:lstStyle/>
          <a:p>
            <a:pPr algn="l">
              <a:lnSpc>
                <a:spcPct val="105000"/>
              </a:lnSpc>
            </a:pPr>
            <a:r>
              <a:rPr sz="1220" b="0">
                <a:solidFill>
                  <a:srgbClr val="222D37"/>
                </a:solidFill>
                <a:latin typeface="Calibri"/>
              </a:rPr>
              <a:t>This is not a private devotional poem. It is Scripture placed on the lips of the gathered church, calling the people of God to sing, bow, and listen together.</a:t>
            </a:r>
          </a:p>
        </p:txBody>
      </p:sp>
      <p:sp>
        <p:nvSpPr>
          <p:cNvPr id="12" name="TextBox 11"/>
          <p:cNvSpPr txBox="1"/>
          <p:nvPr/>
        </p:nvSpPr>
        <p:spPr>
          <a:xfrm>
            <a:off x="411480" y="6537960"/>
            <a:ext cx="6583680" cy="164592"/>
          </a:xfrm>
          <a:prstGeom prst="rect">
            <a:avLst/>
          </a:prstGeom>
          <a:noFill/>
        </p:spPr>
        <p:txBody>
          <a:bodyPr wrap="square" lIns="25400" rIns="25400" tIns="25400" bIns="25400">
            <a:spAutoFit/>
          </a:bodyPr>
          <a:lstStyle/>
          <a:p>
            <a:pPr algn="l">
              <a:lnSpc>
                <a:spcPct val="105000"/>
              </a:lnSpc>
            </a:pPr>
            <a:r>
              <a:rPr sz="850" b="0">
                <a:solidFill>
                  <a:srgbClr val="E2E2E2"/>
                </a:solidFill>
                <a:latin typeface="Calibri"/>
              </a:rPr>
              <a:t>Prepared for teaching and small group use - hymninfo.com</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ible_dark.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384048" y="384048"/>
            <a:ext cx="11420856" cy="6053328"/>
          </a:xfrm>
          <a:prstGeom prst="rect">
            <a:avLst/>
          </a:prstGeom>
          <a:solidFill>
            <a:srgbClr val="06121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66928" y="384048"/>
            <a:ext cx="7132320" cy="502920"/>
          </a:xfrm>
          <a:prstGeom prst="rect">
            <a:avLst/>
          </a:prstGeom>
          <a:noFill/>
        </p:spPr>
        <p:txBody>
          <a:bodyPr wrap="none" lIns="0" rIns="0" tIns="0" bIns="0">
            <a:spAutoFit/>
          </a:bodyPr>
          <a:lstStyle/>
          <a:p>
            <a:pPr algn="l"/>
            <a:r>
              <a:rPr sz="3000" b="1">
                <a:solidFill>
                  <a:srgbClr val="FAF4E8"/>
                </a:solidFill>
                <a:latin typeface="Georgia"/>
              </a:rPr>
              <a:t>Biblical Foundation</a:t>
            </a:r>
          </a:p>
        </p:txBody>
      </p:sp>
      <p:sp>
        <p:nvSpPr>
          <p:cNvPr id="5" name="Rectangle 4"/>
          <p:cNvSpPr/>
          <p:nvPr/>
        </p:nvSpPr>
        <p:spPr>
          <a:xfrm>
            <a:off x="566928" y="987552"/>
            <a:ext cx="2011680" cy="4572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66928" y="1078992"/>
            <a:ext cx="6583680" cy="365760"/>
          </a:xfrm>
          <a:prstGeom prst="rect">
            <a:avLst/>
          </a:prstGeom>
          <a:noFill/>
        </p:spPr>
        <p:txBody>
          <a:bodyPr wrap="square" lIns="25400" rIns="25400" tIns="25400" bIns="25400">
            <a:spAutoFit/>
          </a:bodyPr>
          <a:lstStyle/>
          <a:p>
            <a:pPr algn="l">
              <a:lnSpc>
                <a:spcPct val="105000"/>
              </a:lnSpc>
            </a:pPr>
            <a:r>
              <a:rPr sz="1250" b="0">
                <a:solidFill>
                  <a:srgbClr val="DEE2E1"/>
                </a:solidFill>
                <a:latin typeface="Calibri"/>
              </a:rPr>
              <a:t>Psalm 95 gathers praise, reverence, creation, and shepherd care</a:t>
            </a:r>
          </a:p>
        </p:txBody>
      </p:sp>
      <p:sp>
        <p:nvSpPr>
          <p:cNvPr id="7" name="Rounded Rectangle 6"/>
          <p:cNvSpPr/>
          <p:nvPr/>
        </p:nvSpPr>
        <p:spPr>
          <a:xfrm>
            <a:off x="658368" y="1417320"/>
            <a:ext cx="3337560" cy="2926080"/>
          </a:xfrm>
          <a:prstGeom prst="roundRect">
            <a:avLst/>
          </a:prstGeom>
          <a:solidFill>
            <a:srgbClr val="FFFFFF"/>
          </a:solidFill>
          <a:ln w="10160">
            <a:solidFill>
              <a:srgbClr val="EAE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658368" y="1417320"/>
            <a:ext cx="73152" cy="292608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22960" y="1527048"/>
            <a:ext cx="3008376" cy="274320"/>
          </a:xfrm>
          <a:prstGeom prst="rect">
            <a:avLst/>
          </a:prstGeom>
          <a:noFill/>
        </p:spPr>
        <p:txBody>
          <a:bodyPr wrap="square" lIns="25400" rIns="25400" tIns="25400" bIns="25400">
            <a:spAutoFit/>
          </a:bodyPr>
          <a:lstStyle/>
          <a:p>
            <a:pPr algn="l">
              <a:lnSpc>
                <a:spcPct val="105000"/>
              </a:lnSpc>
            </a:pPr>
            <a:r>
              <a:rPr sz="1550" b="1">
                <a:solidFill>
                  <a:srgbClr val="152336"/>
                </a:solidFill>
                <a:latin typeface="Calibri"/>
              </a:rPr>
              <a:t>Primary text</a:t>
            </a:r>
          </a:p>
        </p:txBody>
      </p:sp>
      <p:sp>
        <p:nvSpPr>
          <p:cNvPr id="10" name="TextBox 9"/>
          <p:cNvSpPr txBox="1"/>
          <p:nvPr/>
        </p:nvSpPr>
        <p:spPr>
          <a:xfrm>
            <a:off x="822960" y="1856232"/>
            <a:ext cx="3008376" cy="2395728"/>
          </a:xfrm>
          <a:prstGeom prst="rect">
            <a:avLst/>
          </a:prstGeom>
          <a:noFill/>
        </p:spPr>
        <p:txBody>
          <a:bodyPr wrap="square" lIns="25400" rIns="25400" tIns="25400" bIns="25400">
            <a:spAutoFit/>
          </a:bodyPr>
          <a:lstStyle/>
          <a:p>
            <a:pPr algn="l">
              <a:lnSpc>
                <a:spcPct val="105000"/>
              </a:lnSpc>
            </a:pPr>
            <a:r>
              <a:rPr sz="1220" b="0">
                <a:solidFill>
                  <a:srgbClr val="222D37"/>
                </a:solidFill>
                <a:latin typeface="Calibri"/>
              </a:rPr>
              <a:t>Psalm 95:1-7 calls worshipers to sing, give thanks, confess God as great King, bow before the Maker, and hear the Shepherd’s voice.</a:t>
            </a:r>
          </a:p>
        </p:txBody>
      </p:sp>
      <p:sp>
        <p:nvSpPr>
          <p:cNvPr id="11" name="Rounded Rectangle 10"/>
          <p:cNvSpPr/>
          <p:nvPr/>
        </p:nvSpPr>
        <p:spPr>
          <a:xfrm>
            <a:off x="4425696" y="1417320"/>
            <a:ext cx="3337560" cy="2926080"/>
          </a:xfrm>
          <a:prstGeom prst="roundRect">
            <a:avLst/>
          </a:prstGeom>
          <a:solidFill>
            <a:srgbClr val="FFFFFF"/>
          </a:solidFill>
          <a:ln w="10160">
            <a:solidFill>
              <a:srgbClr val="EAE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4425696" y="1417320"/>
            <a:ext cx="73152" cy="292608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590288" y="1527048"/>
            <a:ext cx="3008376" cy="274320"/>
          </a:xfrm>
          <a:prstGeom prst="rect">
            <a:avLst/>
          </a:prstGeom>
          <a:noFill/>
        </p:spPr>
        <p:txBody>
          <a:bodyPr wrap="square" lIns="25400" rIns="25400" tIns="25400" bIns="25400">
            <a:spAutoFit/>
          </a:bodyPr>
          <a:lstStyle/>
          <a:p>
            <a:pPr algn="l">
              <a:lnSpc>
                <a:spcPct val="105000"/>
              </a:lnSpc>
            </a:pPr>
            <a:r>
              <a:rPr sz="1550" b="1">
                <a:solidFill>
                  <a:srgbClr val="152336"/>
                </a:solidFill>
                <a:latin typeface="Calibri"/>
              </a:rPr>
              <a:t>Supporting witness</a:t>
            </a:r>
          </a:p>
        </p:txBody>
      </p:sp>
      <p:sp>
        <p:nvSpPr>
          <p:cNvPr id="14" name="TextBox 13"/>
          <p:cNvSpPr txBox="1"/>
          <p:nvPr/>
        </p:nvSpPr>
        <p:spPr>
          <a:xfrm>
            <a:off x="4590288" y="1856232"/>
            <a:ext cx="3008376" cy="2395728"/>
          </a:xfrm>
          <a:prstGeom prst="rect">
            <a:avLst/>
          </a:prstGeom>
          <a:noFill/>
        </p:spPr>
        <p:txBody>
          <a:bodyPr wrap="square" lIns="25400" rIns="25400" tIns="25400" bIns="25400">
            <a:spAutoFit/>
          </a:bodyPr>
          <a:lstStyle/>
          <a:p>
            <a:pPr algn="l">
              <a:lnSpc>
                <a:spcPct val="105000"/>
              </a:lnSpc>
            </a:pPr>
            <a:r>
              <a:rPr sz="1220" b="0">
                <a:solidFill>
                  <a:srgbClr val="222D37"/>
                </a:solidFill>
                <a:latin typeface="Calibri"/>
              </a:rPr>
              <a:t>Psalm 100:1-2 joins glad service and singing. Revelation 4:11 names God worthy because all things exist by divine will.</a:t>
            </a:r>
          </a:p>
        </p:txBody>
      </p:sp>
      <p:sp>
        <p:nvSpPr>
          <p:cNvPr id="15" name="Rounded Rectangle 14"/>
          <p:cNvSpPr/>
          <p:nvPr/>
        </p:nvSpPr>
        <p:spPr>
          <a:xfrm>
            <a:off x="8193024" y="1417320"/>
            <a:ext cx="3337560" cy="2926080"/>
          </a:xfrm>
          <a:prstGeom prst="roundRect">
            <a:avLst/>
          </a:prstGeom>
          <a:solidFill>
            <a:srgbClr val="FFFFFF"/>
          </a:solidFill>
          <a:ln w="10160">
            <a:solidFill>
              <a:srgbClr val="EAE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8193024" y="1417320"/>
            <a:ext cx="73152" cy="292608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8357616" y="1527048"/>
            <a:ext cx="3008376" cy="274320"/>
          </a:xfrm>
          <a:prstGeom prst="rect">
            <a:avLst/>
          </a:prstGeom>
          <a:noFill/>
        </p:spPr>
        <p:txBody>
          <a:bodyPr wrap="square" lIns="25400" rIns="25400" tIns="25400" bIns="25400">
            <a:spAutoFit/>
          </a:bodyPr>
          <a:lstStyle/>
          <a:p>
            <a:pPr algn="l">
              <a:lnSpc>
                <a:spcPct val="105000"/>
              </a:lnSpc>
            </a:pPr>
            <a:r>
              <a:rPr sz="1550" b="1">
                <a:solidFill>
                  <a:srgbClr val="152336"/>
                </a:solidFill>
                <a:latin typeface="Calibri"/>
              </a:rPr>
              <a:t>Christian hearing</a:t>
            </a:r>
          </a:p>
        </p:txBody>
      </p:sp>
      <p:sp>
        <p:nvSpPr>
          <p:cNvPr id="18" name="TextBox 17"/>
          <p:cNvSpPr txBox="1"/>
          <p:nvPr/>
        </p:nvSpPr>
        <p:spPr>
          <a:xfrm>
            <a:off x="8357616" y="1856232"/>
            <a:ext cx="3008376" cy="2395728"/>
          </a:xfrm>
          <a:prstGeom prst="rect">
            <a:avLst/>
          </a:prstGeom>
          <a:noFill/>
        </p:spPr>
        <p:txBody>
          <a:bodyPr wrap="square" lIns="25400" rIns="25400" tIns="25400" bIns="25400">
            <a:spAutoFit/>
          </a:bodyPr>
          <a:lstStyle/>
          <a:p>
            <a:pPr algn="l">
              <a:lnSpc>
                <a:spcPct val="105000"/>
              </a:lnSpc>
            </a:pPr>
            <a:r>
              <a:rPr sz="1220" b="0">
                <a:solidFill>
                  <a:srgbClr val="222D37"/>
                </a:solidFill>
                <a:latin typeface="Calibri"/>
              </a:rPr>
              <a:t>Hebrews 3 presses the urgency of “Today.” John 10 shows the Shepherd’s care fulfilled in Christ, who knows and lays down his life for his sheep.</a:t>
            </a:r>
          </a:p>
        </p:txBody>
      </p:sp>
      <p:sp>
        <p:nvSpPr>
          <p:cNvPr id="19" name="TextBox 18"/>
          <p:cNvSpPr txBox="1"/>
          <p:nvPr/>
        </p:nvSpPr>
        <p:spPr>
          <a:xfrm>
            <a:off x="411480" y="6537960"/>
            <a:ext cx="6583680" cy="164592"/>
          </a:xfrm>
          <a:prstGeom prst="rect">
            <a:avLst/>
          </a:prstGeom>
          <a:noFill/>
        </p:spPr>
        <p:txBody>
          <a:bodyPr wrap="square" lIns="25400" rIns="25400" tIns="25400" bIns="25400">
            <a:spAutoFit/>
          </a:bodyPr>
          <a:lstStyle/>
          <a:p>
            <a:pPr algn="l">
              <a:lnSpc>
                <a:spcPct val="105000"/>
              </a:lnSpc>
            </a:pPr>
            <a:r>
              <a:rPr sz="850" b="0">
                <a:solidFill>
                  <a:srgbClr val="E2E2E2"/>
                </a:solidFill>
                <a:latin typeface="Calibri"/>
              </a:rPr>
              <a:t>Prepared for teaching and small group use - hymninfo.com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community_dark.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548640" y="640080"/>
            <a:ext cx="6217920" cy="5394960"/>
          </a:xfrm>
          <a:prstGeom prst="rect">
            <a:avLst/>
          </a:prstGeom>
          <a:solidFill>
            <a:srgbClr val="0E19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66928" y="384048"/>
            <a:ext cx="7132320" cy="502920"/>
          </a:xfrm>
          <a:prstGeom prst="rect">
            <a:avLst/>
          </a:prstGeom>
          <a:noFill/>
        </p:spPr>
        <p:txBody>
          <a:bodyPr wrap="none" lIns="0" rIns="0" tIns="0" bIns="0">
            <a:spAutoFit/>
          </a:bodyPr>
          <a:lstStyle/>
          <a:p>
            <a:pPr algn="l"/>
            <a:r>
              <a:rPr sz="3000" b="1">
                <a:solidFill>
                  <a:srgbClr val="FAF4E8"/>
                </a:solidFill>
                <a:latin typeface="Georgia"/>
              </a:rPr>
              <a:t>Movement 1: Come and Sing</a:t>
            </a:r>
          </a:p>
        </p:txBody>
      </p:sp>
      <p:sp>
        <p:nvSpPr>
          <p:cNvPr id="5" name="Rectangle 4"/>
          <p:cNvSpPr/>
          <p:nvPr/>
        </p:nvSpPr>
        <p:spPr>
          <a:xfrm>
            <a:off x="566928" y="987552"/>
            <a:ext cx="2011680" cy="4572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66928" y="1078992"/>
            <a:ext cx="6583680" cy="365760"/>
          </a:xfrm>
          <a:prstGeom prst="rect">
            <a:avLst/>
          </a:prstGeom>
          <a:noFill/>
        </p:spPr>
        <p:txBody>
          <a:bodyPr wrap="square" lIns="25400" rIns="25400" tIns="25400" bIns="25400">
            <a:spAutoFit/>
          </a:bodyPr>
          <a:lstStyle/>
          <a:p>
            <a:pPr algn="l">
              <a:lnSpc>
                <a:spcPct val="105000"/>
              </a:lnSpc>
            </a:pPr>
            <a:r>
              <a:rPr sz="1250" b="0">
                <a:solidFill>
                  <a:srgbClr val="DEE2E1"/>
                </a:solidFill>
                <a:latin typeface="Calibri"/>
              </a:rPr>
              <a:t>Psalm 95:1-2</a:t>
            </a:r>
          </a:p>
        </p:txBody>
      </p:sp>
      <p:sp>
        <p:nvSpPr>
          <p:cNvPr id="7" name="TextBox 6"/>
          <p:cNvSpPr txBox="1"/>
          <p:nvPr/>
        </p:nvSpPr>
        <p:spPr>
          <a:xfrm>
            <a:off x="777240" y="1600200"/>
            <a:ext cx="5669280" cy="3108960"/>
          </a:xfrm>
          <a:prstGeom prst="rect">
            <a:avLst/>
          </a:prstGeom>
          <a:noFill/>
        </p:spPr>
        <p:txBody>
          <a:bodyPr wrap="square" lIns="0" rIns="0" tIns="0" bIns="0">
            <a:spAutoFit/>
          </a:bodyPr>
          <a:lstStyle/>
          <a:p>
            <a:pPr>
              <a:spcAft>
                <a:spcPts val="700"/>
              </a:spcAft>
            </a:pPr>
            <a:r>
              <a:rPr sz="1800" b="1">
                <a:solidFill>
                  <a:srgbClr val="DEAB54"/>
                </a:solidFill>
              </a:rPr>
              <a:t>• </a:t>
            </a:r>
            <a:r>
              <a:rPr sz="1800">
                <a:solidFill>
                  <a:srgbClr val="FAF4E8"/>
                </a:solidFill>
                <a:latin typeface="Calibri"/>
              </a:rPr>
              <a:t>The canticle begins with a communal summons, not a solo performance.</a:t>
            </a:r>
          </a:p>
          <a:p>
            <a:pPr>
              <a:spcAft>
                <a:spcPts val="700"/>
              </a:spcAft>
            </a:pPr>
            <a:r>
              <a:rPr sz="1800" b="1">
                <a:solidFill>
                  <a:srgbClr val="DEAB54"/>
                </a:solidFill>
              </a:rPr>
              <a:t>• </a:t>
            </a:r>
            <a:r>
              <a:rPr sz="1800">
                <a:solidFill>
                  <a:srgbClr val="FAF4E8"/>
                </a:solidFill>
                <a:latin typeface="Calibri"/>
              </a:rPr>
              <a:t>Thanksgiving is the doorway: worship remembers who God is and what God has done.</a:t>
            </a:r>
          </a:p>
          <a:p>
            <a:pPr>
              <a:spcAft>
                <a:spcPts val="700"/>
              </a:spcAft>
            </a:pPr>
            <a:r>
              <a:rPr sz="1800" b="1">
                <a:solidFill>
                  <a:srgbClr val="DEAB54"/>
                </a:solidFill>
              </a:rPr>
              <a:t>• </a:t>
            </a:r>
            <a:r>
              <a:rPr sz="1800">
                <a:solidFill>
                  <a:srgbClr val="FAF4E8"/>
                </a:solidFill>
                <a:latin typeface="Calibri"/>
              </a:rPr>
              <a:t>Joyful praise is a fitting response to “the rock of our salvation.”</a:t>
            </a:r>
          </a:p>
        </p:txBody>
      </p:sp>
      <p:sp>
        <p:nvSpPr>
          <p:cNvPr id="8" name="Rounded Rectangle 7"/>
          <p:cNvSpPr/>
          <p:nvPr/>
        </p:nvSpPr>
        <p:spPr>
          <a:xfrm>
            <a:off x="6995160" y="1463040"/>
            <a:ext cx="4434840" cy="2377440"/>
          </a:xfrm>
          <a:prstGeom prst="roundRect">
            <a:avLst/>
          </a:prstGeom>
          <a:solidFill>
            <a:srgbClr val="FFFFFF"/>
          </a:solidFill>
          <a:ln w="10160">
            <a:solidFill>
              <a:srgbClr val="EAE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6995160" y="1463040"/>
            <a:ext cx="73152" cy="237744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159752" y="1572768"/>
            <a:ext cx="4105656" cy="274320"/>
          </a:xfrm>
          <a:prstGeom prst="rect">
            <a:avLst/>
          </a:prstGeom>
          <a:noFill/>
        </p:spPr>
        <p:txBody>
          <a:bodyPr wrap="square" lIns="25400" rIns="25400" tIns="25400" bIns="25400">
            <a:spAutoFit/>
          </a:bodyPr>
          <a:lstStyle/>
          <a:p>
            <a:pPr algn="l">
              <a:lnSpc>
                <a:spcPct val="105000"/>
              </a:lnSpc>
            </a:pPr>
            <a:r>
              <a:rPr sz="1550" b="1">
                <a:solidFill>
                  <a:srgbClr val="152336"/>
                </a:solidFill>
                <a:latin typeface="Calibri"/>
              </a:rPr>
              <a:t>For teachers</a:t>
            </a:r>
          </a:p>
        </p:txBody>
      </p:sp>
      <p:sp>
        <p:nvSpPr>
          <p:cNvPr id="11" name="TextBox 10"/>
          <p:cNvSpPr txBox="1"/>
          <p:nvPr/>
        </p:nvSpPr>
        <p:spPr>
          <a:xfrm>
            <a:off x="7159752" y="1901952"/>
            <a:ext cx="4105656" cy="1847088"/>
          </a:xfrm>
          <a:prstGeom prst="rect">
            <a:avLst/>
          </a:prstGeom>
          <a:noFill/>
        </p:spPr>
        <p:txBody>
          <a:bodyPr wrap="square" lIns="25400" rIns="25400" tIns="25400" bIns="25400">
            <a:spAutoFit/>
          </a:bodyPr>
          <a:lstStyle/>
          <a:p>
            <a:pPr algn="l">
              <a:lnSpc>
                <a:spcPct val="105000"/>
              </a:lnSpc>
            </a:pPr>
            <a:r>
              <a:rPr sz="1220" b="0">
                <a:solidFill>
                  <a:srgbClr val="222D37"/>
                </a:solidFill>
                <a:latin typeface="Calibri"/>
              </a:rPr>
              <a:t>Ask the group to notice the repeated “let us.” The first lesson of the canticle is that praise gathers us into one worshiping people.</a:t>
            </a:r>
          </a:p>
        </p:txBody>
      </p:sp>
      <p:sp>
        <p:nvSpPr>
          <p:cNvPr id="12" name="TextBox 11"/>
          <p:cNvSpPr txBox="1"/>
          <p:nvPr/>
        </p:nvSpPr>
        <p:spPr>
          <a:xfrm>
            <a:off x="411480" y="6537960"/>
            <a:ext cx="6583680" cy="164592"/>
          </a:xfrm>
          <a:prstGeom prst="rect">
            <a:avLst/>
          </a:prstGeom>
          <a:noFill/>
        </p:spPr>
        <p:txBody>
          <a:bodyPr wrap="square" lIns="25400" rIns="25400" tIns="25400" bIns="25400">
            <a:spAutoFit/>
          </a:bodyPr>
          <a:lstStyle/>
          <a:p>
            <a:pPr algn="l">
              <a:lnSpc>
                <a:spcPct val="105000"/>
              </a:lnSpc>
            </a:pPr>
            <a:r>
              <a:rPr sz="850" b="0">
                <a:solidFill>
                  <a:srgbClr val="E2E2E2"/>
                </a:solidFill>
                <a:latin typeface="Calibri"/>
              </a:rPr>
              <a:t>Prepared for teaching and small group use - hymninfo.com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creation_dark.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640080" y="566928"/>
            <a:ext cx="5074920" cy="5440680"/>
          </a:xfrm>
          <a:prstGeom prst="rect">
            <a:avLst/>
          </a:prstGeom>
          <a:solidFill>
            <a:srgbClr val="0C192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66928" y="384048"/>
            <a:ext cx="7132320" cy="502920"/>
          </a:xfrm>
          <a:prstGeom prst="rect">
            <a:avLst/>
          </a:prstGeom>
          <a:noFill/>
        </p:spPr>
        <p:txBody>
          <a:bodyPr wrap="none" lIns="0" rIns="0" tIns="0" bIns="0">
            <a:spAutoFit/>
          </a:bodyPr>
          <a:lstStyle/>
          <a:p>
            <a:pPr algn="l"/>
            <a:r>
              <a:rPr sz="3000" b="1">
                <a:solidFill>
                  <a:srgbClr val="FAF4E8"/>
                </a:solidFill>
                <a:latin typeface="Georgia"/>
              </a:rPr>
              <a:t>Movement 2: Creator and King</a:t>
            </a:r>
          </a:p>
        </p:txBody>
      </p:sp>
      <p:sp>
        <p:nvSpPr>
          <p:cNvPr id="5" name="Rectangle 4"/>
          <p:cNvSpPr/>
          <p:nvPr/>
        </p:nvSpPr>
        <p:spPr>
          <a:xfrm>
            <a:off x="566928" y="987552"/>
            <a:ext cx="2011680" cy="4572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66928" y="1078992"/>
            <a:ext cx="6583680" cy="365760"/>
          </a:xfrm>
          <a:prstGeom prst="rect">
            <a:avLst/>
          </a:prstGeom>
          <a:noFill/>
        </p:spPr>
        <p:txBody>
          <a:bodyPr wrap="square" lIns="25400" rIns="25400" tIns="25400" bIns="25400">
            <a:spAutoFit/>
          </a:bodyPr>
          <a:lstStyle/>
          <a:p>
            <a:pPr algn="l">
              <a:lnSpc>
                <a:spcPct val="105000"/>
              </a:lnSpc>
            </a:pPr>
            <a:r>
              <a:rPr sz="1250" b="0">
                <a:solidFill>
                  <a:srgbClr val="DEE2E1"/>
                </a:solidFill>
                <a:latin typeface="Calibri"/>
              </a:rPr>
              <a:t>Psalm 95:3-5</a:t>
            </a:r>
          </a:p>
        </p:txBody>
      </p:sp>
      <p:sp>
        <p:nvSpPr>
          <p:cNvPr id="7" name="TextBox 6"/>
          <p:cNvSpPr txBox="1"/>
          <p:nvPr/>
        </p:nvSpPr>
        <p:spPr>
          <a:xfrm>
            <a:off x="868680" y="1600200"/>
            <a:ext cx="4526280" cy="3383280"/>
          </a:xfrm>
          <a:prstGeom prst="rect">
            <a:avLst/>
          </a:prstGeom>
          <a:noFill/>
        </p:spPr>
        <p:txBody>
          <a:bodyPr wrap="square" lIns="0" rIns="0" tIns="0" bIns="0">
            <a:spAutoFit/>
          </a:bodyPr>
          <a:lstStyle/>
          <a:p>
            <a:pPr>
              <a:spcAft>
                <a:spcPts val="700"/>
              </a:spcAft>
            </a:pPr>
            <a:r>
              <a:rPr sz="1750" b="1">
                <a:solidFill>
                  <a:srgbClr val="DEAB54"/>
                </a:solidFill>
              </a:rPr>
              <a:t>• </a:t>
            </a:r>
            <a:r>
              <a:rPr sz="1750">
                <a:solidFill>
                  <a:srgbClr val="FAF4E8"/>
                </a:solidFill>
                <a:latin typeface="Calibri"/>
              </a:rPr>
              <a:t>The Lord is not one power among many; he is “a great King above all.”</a:t>
            </a:r>
          </a:p>
          <a:p>
            <a:pPr>
              <a:spcAft>
                <a:spcPts val="700"/>
              </a:spcAft>
            </a:pPr>
            <a:r>
              <a:rPr sz="1750" b="1">
                <a:solidFill>
                  <a:srgbClr val="DEAB54"/>
                </a:solidFill>
              </a:rPr>
              <a:t>• </a:t>
            </a:r>
            <a:r>
              <a:rPr sz="1750">
                <a:solidFill>
                  <a:srgbClr val="FAF4E8"/>
                </a:solidFill>
                <a:latin typeface="Calibri"/>
              </a:rPr>
              <a:t>Depths, heights, sea, and dry land all belong to the Maker.</a:t>
            </a:r>
          </a:p>
          <a:p>
            <a:pPr>
              <a:spcAft>
                <a:spcPts val="700"/>
              </a:spcAft>
            </a:pPr>
            <a:r>
              <a:rPr sz="1750" b="1">
                <a:solidFill>
                  <a:srgbClr val="DEAB54"/>
                </a:solidFill>
              </a:rPr>
              <a:t>• </a:t>
            </a:r>
            <a:r>
              <a:rPr sz="1750">
                <a:solidFill>
                  <a:srgbClr val="FAF4E8"/>
                </a:solidFill>
                <a:latin typeface="Calibri"/>
              </a:rPr>
              <a:t>Creation praise gives worshipers a larger vision than their own concerns.</a:t>
            </a:r>
          </a:p>
        </p:txBody>
      </p:sp>
      <p:sp>
        <p:nvSpPr>
          <p:cNvPr id="8" name="TextBox 7"/>
          <p:cNvSpPr txBox="1"/>
          <p:nvPr/>
        </p:nvSpPr>
        <p:spPr>
          <a:xfrm>
            <a:off x="411480" y="6537960"/>
            <a:ext cx="6583680" cy="164592"/>
          </a:xfrm>
          <a:prstGeom prst="rect">
            <a:avLst/>
          </a:prstGeom>
          <a:noFill/>
        </p:spPr>
        <p:txBody>
          <a:bodyPr wrap="square" lIns="25400" rIns="25400" tIns="25400" bIns="25400">
            <a:spAutoFit/>
          </a:bodyPr>
          <a:lstStyle/>
          <a:p>
            <a:pPr algn="l">
              <a:lnSpc>
                <a:spcPct val="105000"/>
              </a:lnSpc>
            </a:pPr>
            <a:r>
              <a:rPr sz="850" b="0">
                <a:solidFill>
                  <a:srgbClr val="E2E2E2"/>
                </a:solidFill>
                <a:latin typeface="Calibri"/>
              </a:rPr>
              <a:t>Prepared for teaching and small group use - hymninfo.com</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prayer_dark.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5760720" y="658368"/>
            <a:ext cx="5852160" cy="5349240"/>
          </a:xfrm>
          <a:prstGeom prst="rect">
            <a:avLst/>
          </a:prstGeom>
          <a:solidFill>
            <a:srgbClr val="0A18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66928" y="384048"/>
            <a:ext cx="7132320" cy="502920"/>
          </a:xfrm>
          <a:prstGeom prst="rect">
            <a:avLst/>
          </a:prstGeom>
          <a:noFill/>
        </p:spPr>
        <p:txBody>
          <a:bodyPr wrap="none" lIns="0" rIns="0" tIns="0" bIns="0">
            <a:spAutoFit/>
          </a:bodyPr>
          <a:lstStyle/>
          <a:p>
            <a:pPr algn="l"/>
            <a:r>
              <a:rPr sz="3000" b="1">
                <a:solidFill>
                  <a:srgbClr val="FAF4E8"/>
                </a:solidFill>
                <a:latin typeface="Georgia"/>
              </a:rPr>
              <a:t>Movement 3: Bow and Kneel</a:t>
            </a:r>
          </a:p>
        </p:txBody>
      </p:sp>
      <p:sp>
        <p:nvSpPr>
          <p:cNvPr id="5" name="Rectangle 4"/>
          <p:cNvSpPr/>
          <p:nvPr/>
        </p:nvSpPr>
        <p:spPr>
          <a:xfrm>
            <a:off x="566928" y="987552"/>
            <a:ext cx="2011680" cy="45720"/>
          </a:xfrm>
          <a:prstGeom prst="rect">
            <a:avLst/>
          </a:prstGeom>
          <a:solidFill>
            <a:srgbClr val="DEA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66928" y="1078992"/>
            <a:ext cx="6583680" cy="365760"/>
          </a:xfrm>
          <a:prstGeom prst="rect">
            <a:avLst/>
          </a:prstGeom>
          <a:noFill/>
        </p:spPr>
        <p:txBody>
          <a:bodyPr wrap="square" lIns="25400" rIns="25400" tIns="25400" bIns="25400">
            <a:spAutoFit/>
          </a:bodyPr>
          <a:lstStyle/>
          <a:p>
            <a:pPr algn="l">
              <a:lnSpc>
                <a:spcPct val="105000"/>
              </a:lnSpc>
            </a:pPr>
            <a:r>
              <a:rPr sz="1250" b="0">
                <a:solidFill>
                  <a:srgbClr val="DEE2E1"/>
                </a:solidFill>
                <a:latin typeface="Calibri"/>
              </a:rPr>
              <a:t>Psalm 95:6</a:t>
            </a:r>
          </a:p>
        </p:txBody>
      </p:sp>
      <p:sp>
        <p:nvSpPr>
          <p:cNvPr id="7" name="TextBox 6"/>
          <p:cNvSpPr txBox="1"/>
          <p:nvPr/>
        </p:nvSpPr>
        <p:spPr>
          <a:xfrm>
            <a:off x="6053328" y="1600200"/>
            <a:ext cx="5212080" cy="3108960"/>
          </a:xfrm>
          <a:prstGeom prst="rect">
            <a:avLst/>
          </a:prstGeom>
          <a:noFill/>
        </p:spPr>
        <p:txBody>
          <a:bodyPr wrap="square" lIns="0" rIns="0" tIns="0" bIns="0">
            <a:spAutoFit/>
          </a:bodyPr>
          <a:lstStyle/>
          <a:p>
            <a:pPr>
              <a:spcAft>
                <a:spcPts val="700"/>
              </a:spcAft>
            </a:pPr>
            <a:r>
              <a:rPr sz="1800" b="1">
                <a:solidFill>
                  <a:srgbClr val="DEAB54"/>
                </a:solidFill>
              </a:rPr>
              <a:t>• </a:t>
            </a:r>
            <a:r>
              <a:rPr sz="1800">
                <a:solidFill>
                  <a:srgbClr val="FAF4E8"/>
                </a:solidFill>
                <a:latin typeface="Calibri"/>
              </a:rPr>
              <a:t>Joyful singing leads to humble posture.</a:t>
            </a:r>
          </a:p>
          <a:p>
            <a:pPr>
              <a:spcAft>
                <a:spcPts val="700"/>
              </a:spcAft>
            </a:pPr>
            <a:r>
              <a:rPr sz="1800" b="1">
                <a:solidFill>
                  <a:srgbClr val="DEAB54"/>
                </a:solidFill>
              </a:rPr>
              <a:t>• </a:t>
            </a:r>
            <a:r>
              <a:rPr sz="1800">
                <a:solidFill>
                  <a:srgbClr val="FAF4E8"/>
                </a:solidFill>
                <a:latin typeface="Calibri"/>
              </a:rPr>
              <a:t>The body participates in worship: voices sing, knees bend, hearts yield.</a:t>
            </a:r>
          </a:p>
          <a:p>
            <a:pPr>
              <a:spcAft>
                <a:spcPts val="700"/>
              </a:spcAft>
            </a:pPr>
            <a:r>
              <a:rPr sz="1800" b="1">
                <a:solidFill>
                  <a:srgbClr val="DEAB54"/>
                </a:solidFill>
              </a:rPr>
              <a:t>• </a:t>
            </a:r>
            <a:r>
              <a:rPr sz="1800">
                <a:solidFill>
                  <a:srgbClr val="FAF4E8"/>
                </a:solidFill>
                <a:latin typeface="Calibri"/>
              </a:rPr>
              <a:t>Reverence protects praise from becoming casual self-expression.</a:t>
            </a:r>
          </a:p>
        </p:txBody>
      </p:sp>
      <p:sp>
        <p:nvSpPr>
          <p:cNvPr id="8" name="TextBox 7"/>
          <p:cNvSpPr txBox="1"/>
          <p:nvPr/>
        </p:nvSpPr>
        <p:spPr>
          <a:xfrm>
            <a:off x="411480" y="6537960"/>
            <a:ext cx="6583680" cy="164592"/>
          </a:xfrm>
          <a:prstGeom prst="rect">
            <a:avLst/>
          </a:prstGeom>
          <a:noFill/>
        </p:spPr>
        <p:txBody>
          <a:bodyPr wrap="square" lIns="25400" rIns="25400" tIns="25400" bIns="25400">
            <a:spAutoFit/>
          </a:bodyPr>
          <a:lstStyle/>
          <a:p>
            <a:pPr algn="l">
              <a:lnSpc>
                <a:spcPct val="105000"/>
              </a:lnSpc>
            </a:pPr>
            <a:r>
              <a:rPr sz="850" b="0">
                <a:solidFill>
                  <a:srgbClr val="E2E2E2"/>
                </a:solidFill>
                <a:latin typeface="Calibri"/>
              </a:rPr>
              <a:t>Prepared for teaching and small group use - hymninfo.com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Canticle of Praise to God (Venite Exultemus) Teaching Guide</dc:title>
  <dc:subject>Hymn study resource</dc:subject>
  <dc:creator>HymnInfo.com</dc:creator>
  <cp:keywords>hymn study, Christian worship, church teaching, HymnInfo</cp:keywords>
  <dc:description/>
  <cp:lastModifiedBy>Steve Canny</cp:lastModifiedBy>
  <cp:revision>1</cp:revision>
  <dcterms:created xsi:type="dcterms:W3CDTF">2013-01-27T09:14:16Z</dcterms:created>
  <dcterms:modified xsi:type="dcterms:W3CDTF">2013-01-27T09:15:58Z</dcterms:modified>
  <cp:category/>
</cp:coreProperties>
</file>