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46304"/>
          </a:xfrm>
          <a:prstGeom prst="rect">
            <a:avLst/>
          </a:prstGeom>
          <a:solidFill>
            <a:srgbClr val="C89B4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asset_1.jpg"/>
          <p:cNvPicPr>
            <a:picLocks noChangeAspect="1"/>
          </p:cNvPicPr>
          <p:nvPr/>
        </p:nvPicPr>
        <p:blipFill>
          <a:blip r:embed="rId2"/>
          <a:stretch>
            <a:fillRect/>
          </a:stretch>
        </p:blipFill>
        <p:spPr>
          <a:xfrm>
            <a:off x="6903720" y="502920"/>
            <a:ext cx="4800600" cy="5394960"/>
          </a:xfrm>
          <a:prstGeom prst="rect">
            <a:avLst/>
          </a:prstGeom>
        </p:spPr>
      </p:pic>
      <p:sp>
        <p:nvSpPr>
          <p:cNvPr id="5" name="TextBox 4"/>
          <p:cNvSpPr txBox="1"/>
          <p:nvPr/>
        </p:nvSpPr>
        <p:spPr>
          <a:xfrm>
            <a:off x="594360" y="822960"/>
            <a:ext cx="6126480" cy="1325880"/>
          </a:xfrm>
          <a:prstGeom prst="rect">
            <a:avLst/>
          </a:prstGeom>
          <a:noFill/>
        </p:spPr>
        <p:txBody>
          <a:bodyPr wrap="none">
            <a:spAutoFit/>
          </a:bodyPr>
          <a:lstStyle/>
          <a:p>
            <a:pPr>
              <a:defRPr sz="3800" b="1">
                <a:solidFill>
                  <a:srgbClr val="1D3557"/>
                </a:solidFill>
                <a:latin typeface="Georgia"/>
              </a:defRPr>
            </a:pPr>
            <a:r>
              <a:t>Children of the Heavenly Father</a:t>
            </a:r>
          </a:p>
        </p:txBody>
      </p:sp>
      <p:sp>
        <p:nvSpPr>
          <p:cNvPr id="6" name="TextBox 5"/>
          <p:cNvSpPr txBox="1"/>
          <p:nvPr/>
        </p:nvSpPr>
        <p:spPr>
          <a:xfrm>
            <a:off x="640080" y="2148840"/>
            <a:ext cx="5760720" cy="640080"/>
          </a:xfrm>
          <a:prstGeom prst="rect">
            <a:avLst/>
          </a:prstGeom>
          <a:noFill/>
        </p:spPr>
        <p:txBody>
          <a:bodyPr wrap="none">
            <a:spAutoFit/>
          </a:bodyPr>
          <a:lstStyle/>
          <a:p>
            <a:pPr>
              <a:defRPr sz="1800" i="1">
                <a:solidFill>
                  <a:srgbClr val="162033"/>
                </a:solidFill>
              </a:defRPr>
            </a:pPr>
            <a:r>
              <a:t>A powerful teaching guide on comfort, assurance, providence, and the Father’s faithful care</a:t>
            </a:r>
          </a:p>
        </p:txBody>
      </p:sp>
      <p:sp>
        <p:nvSpPr>
          <p:cNvPr id="7" name="Rectangle 6"/>
          <p:cNvSpPr/>
          <p:nvPr/>
        </p:nvSpPr>
        <p:spPr>
          <a:xfrm>
            <a:off x="0" y="5897880"/>
            <a:ext cx="12191695" cy="512064"/>
          </a:xfrm>
          <a:prstGeom prst="rect">
            <a:avLst/>
          </a:prstGeom>
          <a:solidFill>
            <a:srgbClr val="1D35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731520" y="5989320"/>
            <a:ext cx="10698480" cy="320040"/>
          </a:xfrm>
          <a:prstGeom prst="rect">
            <a:avLst/>
          </a:prstGeom>
          <a:noFill/>
        </p:spPr>
        <p:txBody>
          <a:bodyPr wrap="none">
            <a:spAutoFit/>
          </a:bodyPr>
          <a:lstStyle/>
          <a:p>
            <a:pPr algn="ctr">
              <a:defRPr sz="1500" i="1">
                <a:solidFill>
                  <a:srgbClr val="FFFFFF"/>
                </a:solidFill>
                <a:latin typeface="Georgia"/>
              </a:defRPr>
            </a:pPr>
            <a:r>
              <a:t>“No one is able to snatch them out of my Father’s hand.” — John 10:29</a:t>
            </a:r>
          </a:p>
        </p:txBody>
      </p:sp>
      <p:sp>
        <p:nvSpPr>
          <p:cNvPr id="9" name="TextBox 8"/>
          <p:cNvSpPr txBox="1"/>
          <p:nvPr/>
        </p:nvSpPr>
        <p:spPr>
          <a:xfrm>
            <a:off x="502920" y="6519672"/>
            <a:ext cx="11155680" cy="228600"/>
          </a:xfrm>
          <a:prstGeom prst="rect">
            <a:avLst/>
          </a:prstGeom>
          <a:noFill/>
        </p:spPr>
        <p:txBody>
          <a:bodyPr wrap="none">
            <a:spAutoFit/>
          </a:bodyPr>
          <a:lstStyle/>
          <a:p>
            <a:pPr>
              <a:defRPr sz="800">
                <a:solidFill>
                  <a:srgbClr val="646464"/>
                </a:solidFill>
              </a:defRPr>
            </a:pPr>
            <a:r>
              <a:t>Children of the Heavenly Father • Hymn Teaching Guide • 1</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46304"/>
          </a:xfrm>
          <a:prstGeom prst="rect">
            <a:avLst/>
          </a:prstGeom>
          <a:solidFill>
            <a:srgbClr val="C89B4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411480"/>
            <a:ext cx="7406640" cy="685800"/>
          </a:xfrm>
          <a:prstGeom prst="rect">
            <a:avLst/>
          </a:prstGeom>
          <a:noFill/>
        </p:spPr>
        <p:txBody>
          <a:bodyPr wrap="none">
            <a:spAutoFit/>
          </a:bodyPr>
          <a:lstStyle/>
          <a:p>
            <a:pPr>
              <a:defRPr sz="3100" b="1">
                <a:solidFill>
                  <a:srgbClr val="1D3557"/>
                </a:solidFill>
                <a:latin typeface="Georgia"/>
              </a:defRPr>
            </a:pPr>
            <a:r>
              <a:t>Stanza 3</a:t>
            </a:r>
          </a:p>
        </p:txBody>
      </p:sp>
      <p:sp>
        <p:nvSpPr>
          <p:cNvPr id="5" name="TextBox 4"/>
          <p:cNvSpPr txBox="1"/>
          <p:nvPr/>
        </p:nvSpPr>
        <p:spPr>
          <a:xfrm>
            <a:off x="548640" y="1051560"/>
            <a:ext cx="7680960" cy="365760"/>
          </a:xfrm>
          <a:prstGeom prst="rect">
            <a:avLst/>
          </a:prstGeom>
          <a:noFill/>
        </p:spPr>
        <p:txBody>
          <a:bodyPr wrap="none">
            <a:spAutoFit/>
          </a:bodyPr>
          <a:lstStyle/>
          <a:p>
            <a:pPr>
              <a:defRPr sz="1300" i="1">
                <a:solidFill>
                  <a:srgbClr val="2D5C88"/>
                </a:solidFill>
                <a:latin typeface="Aptos"/>
              </a:defRPr>
            </a:pPr>
            <a:r>
              <a:t>Neither life nor death can separate us</a:t>
            </a:r>
          </a:p>
        </p:txBody>
      </p:sp>
      <p:sp>
        <p:nvSpPr>
          <p:cNvPr id="6" name="TextBox 5"/>
          <p:cNvSpPr txBox="1"/>
          <p:nvPr/>
        </p:nvSpPr>
        <p:spPr>
          <a:xfrm>
            <a:off x="777240" y="1691640"/>
            <a:ext cx="6537960" cy="4206240"/>
          </a:xfrm>
          <a:prstGeom prst="rect">
            <a:avLst/>
          </a:prstGeom>
          <a:noFill/>
        </p:spPr>
        <p:txBody>
          <a:bodyPr wrap="square">
            <a:spAutoFit/>
          </a:bodyPr>
          <a:lstStyle/>
          <a:p>
            <a:pPr>
              <a:spcAft>
                <a:spcPts val="800"/>
              </a:spcAft>
              <a:defRPr sz="1800">
                <a:solidFill>
                  <a:srgbClr val="162033"/>
                </a:solidFill>
                <a:latin typeface="Aptos"/>
              </a:defRPr>
            </a:pPr>
            <a:r>
              <a:t>The hymn faces death without surrendering to despair.</a:t>
            </a:r>
          </a:p>
          <a:p>
            <a:pPr>
              <a:spcAft>
                <a:spcPts val="800"/>
              </a:spcAft>
              <a:defRPr sz="1800">
                <a:solidFill>
                  <a:srgbClr val="162033"/>
                </a:solidFill>
                <a:latin typeface="Aptos"/>
              </a:defRPr>
            </a:pPr>
            <a:r>
              <a:t>Its assurance echoes Romans 8: nothing can finally remove God’s children from His love.</a:t>
            </a:r>
          </a:p>
          <a:p>
            <a:pPr>
              <a:spcAft>
                <a:spcPts val="800"/>
              </a:spcAft>
              <a:defRPr sz="1800">
                <a:solidFill>
                  <a:srgbClr val="162033"/>
                </a:solidFill>
                <a:latin typeface="Aptos"/>
              </a:defRPr>
            </a:pPr>
            <a:r>
              <a:t>This is why the hymn has become treasured at funerals and memorials.</a:t>
            </a:r>
          </a:p>
        </p:txBody>
      </p:sp>
      <p:sp>
        <p:nvSpPr>
          <p:cNvPr id="7" name="Rounded Rectangle 6"/>
          <p:cNvSpPr/>
          <p:nvPr/>
        </p:nvSpPr>
        <p:spPr>
          <a:xfrm>
            <a:off x="7653527" y="886968"/>
            <a:ext cx="4123944" cy="5221224"/>
          </a:xfrm>
          <a:prstGeom prst="roundRect">
            <a:avLst/>
          </a:prstGeom>
          <a:solidFill>
            <a:srgbClr val="FFFFFF"/>
          </a:solidFill>
          <a:ln>
            <a:solidFill>
              <a:srgbClr val="E8DDC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sset_3.jpg"/>
          <p:cNvPicPr>
            <a:picLocks noChangeAspect="1"/>
          </p:cNvPicPr>
          <p:nvPr/>
        </p:nvPicPr>
        <p:blipFill>
          <a:blip r:embed="rId2"/>
          <a:stretch>
            <a:fillRect/>
          </a:stretch>
        </p:blipFill>
        <p:spPr>
          <a:xfrm>
            <a:off x="7726679" y="960120"/>
            <a:ext cx="3977639" cy="5074920"/>
          </a:xfrm>
          <a:prstGeom prst="rect">
            <a:avLst/>
          </a:prstGeom>
        </p:spPr>
      </p:pic>
      <p:sp>
        <p:nvSpPr>
          <p:cNvPr id="9" name="TextBox 8"/>
          <p:cNvSpPr txBox="1"/>
          <p:nvPr/>
        </p:nvSpPr>
        <p:spPr>
          <a:xfrm>
            <a:off x="502920" y="6519672"/>
            <a:ext cx="11155680" cy="228600"/>
          </a:xfrm>
          <a:prstGeom prst="rect">
            <a:avLst/>
          </a:prstGeom>
          <a:noFill/>
        </p:spPr>
        <p:txBody>
          <a:bodyPr wrap="none">
            <a:spAutoFit/>
          </a:bodyPr>
          <a:lstStyle/>
          <a:p>
            <a:pPr>
              <a:defRPr sz="800">
                <a:solidFill>
                  <a:srgbClr val="646464"/>
                </a:solidFill>
              </a:defRPr>
            </a:pPr>
            <a:r>
              <a:t>Children of the Heavenly Father • Hymn Teaching Guide • 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46304"/>
          </a:xfrm>
          <a:prstGeom prst="rect">
            <a:avLst/>
          </a:prstGeom>
          <a:solidFill>
            <a:srgbClr val="C89B4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411480"/>
            <a:ext cx="7406640" cy="685800"/>
          </a:xfrm>
          <a:prstGeom prst="rect">
            <a:avLst/>
          </a:prstGeom>
          <a:noFill/>
        </p:spPr>
        <p:txBody>
          <a:bodyPr wrap="none">
            <a:spAutoFit/>
          </a:bodyPr>
          <a:lstStyle/>
          <a:p>
            <a:pPr>
              <a:defRPr sz="3100" b="1">
                <a:solidFill>
                  <a:srgbClr val="1D3557"/>
                </a:solidFill>
                <a:latin typeface="Georgia"/>
              </a:defRPr>
            </a:pPr>
            <a:r>
              <a:t>Stanza 4</a:t>
            </a:r>
          </a:p>
        </p:txBody>
      </p:sp>
      <p:sp>
        <p:nvSpPr>
          <p:cNvPr id="5" name="TextBox 4"/>
          <p:cNvSpPr txBox="1"/>
          <p:nvPr/>
        </p:nvSpPr>
        <p:spPr>
          <a:xfrm>
            <a:off x="548640" y="1051560"/>
            <a:ext cx="7680960" cy="365760"/>
          </a:xfrm>
          <a:prstGeom prst="rect">
            <a:avLst/>
          </a:prstGeom>
          <a:noFill/>
        </p:spPr>
        <p:txBody>
          <a:bodyPr wrap="none">
            <a:spAutoFit/>
          </a:bodyPr>
          <a:lstStyle/>
          <a:p>
            <a:pPr>
              <a:defRPr sz="1300" i="1">
                <a:solidFill>
                  <a:srgbClr val="2D5C88"/>
                </a:solidFill>
                <a:latin typeface="Aptos"/>
              </a:defRPr>
            </a:pPr>
            <a:r>
              <a:t>God gives, takes away, and never forsakes</a:t>
            </a:r>
          </a:p>
        </p:txBody>
      </p:sp>
      <p:sp>
        <p:nvSpPr>
          <p:cNvPr id="6" name="TextBox 5"/>
          <p:cNvSpPr txBox="1"/>
          <p:nvPr/>
        </p:nvSpPr>
        <p:spPr>
          <a:xfrm>
            <a:off x="777240" y="1691640"/>
            <a:ext cx="6537960" cy="4206240"/>
          </a:xfrm>
          <a:prstGeom prst="rect">
            <a:avLst/>
          </a:prstGeom>
          <a:noFill/>
        </p:spPr>
        <p:txBody>
          <a:bodyPr wrap="square">
            <a:spAutoFit/>
          </a:bodyPr>
          <a:lstStyle/>
          <a:p>
            <a:pPr>
              <a:spcAft>
                <a:spcPts val="800"/>
              </a:spcAft>
              <a:defRPr sz="1800">
                <a:solidFill>
                  <a:srgbClr val="162033"/>
                </a:solidFill>
                <a:latin typeface="Aptos"/>
              </a:defRPr>
            </a:pPr>
            <a:r>
              <a:t>The hardest stanza teaches trust inside the mystery of providence.</a:t>
            </a:r>
          </a:p>
          <a:p>
            <a:pPr>
              <a:spcAft>
                <a:spcPts val="800"/>
              </a:spcAft>
              <a:defRPr sz="1800">
                <a:solidFill>
                  <a:srgbClr val="162033"/>
                </a:solidFill>
                <a:latin typeface="Aptos"/>
              </a:defRPr>
            </a:pPr>
            <a:r>
              <a:t>It is not fatalism: it is confidence that the Father’s love remains faithful.</a:t>
            </a:r>
          </a:p>
          <a:p>
            <a:pPr>
              <a:spcAft>
                <a:spcPts val="800"/>
              </a:spcAft>
              <a:defRPr sz="1800">
                <a:solidFill>
                  <a:srgbClr val="162033"/>
                </a:solidFill>
                <a:latin typeface="Aptos"/>
              </a:defRPr>
            </a:pPr>
            <a:r>
              <a:t>Preach this stanza gently; grief needs presence, not explanation alone.</a:t>
            </a:r>
          </a:p>
        </p:txBody>
      </p:sp>
      <p:sp>
        <p:nvSpPr>
          <p:cNvPr id="7" name="TextBox 6"/>
          <p:cNvSpPr txBox="1"/>
          <p:nvPr/>
        </p:nvSpPr>
        <p:spPr>
          <a:xfrm>
            <a:off x="502920" y="6519672"/>
            <a:ext cx="11155680" cy="228600"/>
          </a:xfrm>
          <a:prstGeom prst="rect">
            <a:avLst/>
          </a:prstGeom>
          <a:noFill/>
        </p:spPr>
        <p:txBody>
          <a:bodyPr wrap="none">
            <a:spAutoFit/>
          </a:bodyPr>
          <a:lstStyle/>
          <a:p>
            <a:pPr>
              <a:defRPr sz="800">
                <a:solidFill>
                  <a:srgbClr val="646464"/>
                </a:solidFill>
              </a:defRPr>
            </a:pPr>
            <a:r>
              <a:t>Children of the Heavenly Father • Hymn Teaching Guide • 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46304"/>
          </a:xfrm>
          <a:prstGeom prst="rect">
            <a:avLst/>
          </a:prstGeom>
          <a:solidFill>
            <a:srgbClr val="C89B4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411480"/>
            <a:ext cx="7406640" cy="685800"/>
          </a:xfrm>
          <a:prstGeom prst="rect">
            <a:avLst/>
          </a:prstGeom>
          <a:noFill/>
        </p:spPr>
        <p:txBody>
          <a:bodyPr wrap="none">
            <a:spAutoFit/>
          </a:bodyPr>
          <a:lstStyle/>
          <a:p>
            <a:pPr>
              <a:defRPr sz="3100" b="1">
                <a:solidFill>
                  <a:srgbClr val="1D3557"/>
                </a:solidFill>
                <a:latin typeface="Georgia"/>
              </a:defRPr>
            </a:pPr>
            <a:r>
              <a:t>Theological Themes</a:t>
            </a:r>
          </a:p>
        </p:txBody>
      </p:sp>
      <p:sp>
        <p:nvSpPr>
          <p:cNvPr id="5" name="TextBox 4"/>
          <p:cNvSpPr txBox="1"/>
          <p:nvPr/>
        </p:nvSpPr>
        <p:spPr>
          <a:xfrm>
            <a:off x="548640" y="1051560"/>
            <a:ext cx="7680960" cy="365760"/>
          </a:xfrm>
          <a:prstGeom prst="rect">
            <a:avLst/>
          </a:prstGeom>
          <a:noFill/>
        </p:spPr>
        <p:txBody>
          <a:bodyPr wrap="none">
            <a:spAutoFit/>
          </a:bodyPr>
          <a:lstStyle/>
          <a:p>
            <a:pPr>
              <a:defRPr sz="1300" i="1">
                <a:solidFill>
                  <a:srgbClr val="2D5C88"/>
                </a:solidFill>
                <a:latin typeface="Aptos"/>
              </a:defRPr>
            </a:pPr>
            <a:r>
              <a:t>What the hymn teaches the church</a:t>
            </a:r>
          </a:p>
        </p:txBody>
      </p:sp>
      <p:sp>
        <p:nvSpPr>
          <p:cNvPr id="6" name="TextBox 5"/>
          <p:cNvSpPr txBox="1"/>
          <p:nvPr/>
        </p:nvSpPr>
        <p:spPr>
          <a:xfrm>
            <a:off x="777240" y="1691640"/>
            <a:ext cx="6537960" cy="4206240"/>
          </a:xfrm>
          <a:prstGeom prst="rect">
            <a:avLst/>
          </a:prstGeom>
          <a:noFill/>
        </p:spPr>
        <p:txBody>
          <a:bodyPr wrap="square">
            <a:spAutoFit/>
          </a:bodyPr>
          <a:lstStyle/>
          <a:p>
            <a:pPr>
              <a:spcAft>
                <a:spcPts val="800"/>
              </a:spcAft>
              <a:defRPr sz="1800">
                <a:solidFill>
                  <a:srgbClr val="162033"/>
                </a:solidFill>
                <a:latin typeface="Aptos"/>
              </a:defRPr>
            </a:pPr>
            <a:r>
              <a:t>Providence as personal fatherly care</a:t>
            </a:r>
          </a:p>
          <a:p>
            <a:pPr>
              <a:spcAft>
                <a:spcPts val="800"/>
              </a:spcAft>
              <a:defRPr sz="1800">
                <a:solidFill>
                  <a:srgbClr val="162033"/>
                </a:solidFill>
                <a:latin typeface="Aptos"/>
              </a:defRPr>
            </a:pPr>
            <a:r>
              <a:t>Assurance rooted in God’s faithfulness</a:t>
            </a:r>
          </a:p>
          <a:p>
            <a:pPr>
              <a:spcAft>
                <a:spcPts val="800"/>
              </a:spcAft>
              <a:defRPr sz="1800">
                <a:solidFill>
                  <a:srgbClr val="162033"/>
                </a:solidFill>
                <a:latin typeface="Aptos"/>
              </a:defRPr>
            </a:pPr>
            <a:r>
              <a:t>Comfort that does not deny sorrow</a:t>
            </a:r>
          </a:p>
          <a:p>
            <a:pPr>
              <a:spcAft>
                <a:spcPts val="800"/>
              </a:spcAft>
              <a:defRPr sz="1800">
                <a:solidFill>
                  <a:srgbClr val="162033"/>
                </a:solidFill>
                <a:latin typeface="Aptos"/>
              </a:defRPr>
            </a:pPr>
            <a:r>
              <a:t>Adoption: believers belong to God</a:t>
            </a:r>
          </a:p>
          <a:p>
            <a:pPr>
              <a:spcAft>
                <a:spcPts val="800"/>
              </a:spcAft>
              <a:defRPr sz="1800">
                <a:solidFill>
                  <a:srgbClr val="162033"/>
                </a:solidFill>
                <a:latin typeface="Aptos"/>
              </a:defRPr>
            </a:pPr>
            <a:r>
              <a:t>Pastoral hope for children, mourners, and the anxious</a:t>
            </a:r>
          </a:p>
        </p:txBody>
      </p:sp>
      <p:sp>
        <p:nvSpPr>
          <p:cNvPr id="7" name="Rounded Rectangle 6"/>
          <p:cNvSpPr/>
          <p:nvPr/>
        </p:nvSpPr>
        <p:spPr>
          <a:xfrm>
            <a:off x="7653527" y="886968"/>
            <a:ext cx="4123944" cy="5221224"/>
          </a:xfrm>
          <a:prstGeom prst="roundRect">
            <a:avLst/>
          </a:prstGeom>
          <a:solidFill>
            <a:srgbClr val="FFFFFF"/>
          </a:solidFill>
          <a:ln>
            <a:solidFill>
              <a:srgbClr val="E8DDC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sset_1.jpg"/>
          <p:cNvPicPr>
            <a:picLocks noChangeAspect="1"/>
          </p:cNvPicPr>
          <p:nvPr/>
        </p:nvPicPr>
        <p:blipFill>
          <a:blip r:embed="rId2"/>
          <a:stretch>
            <a:fillRect/>
          </a:stretch>
        </p:blipFill>
        <p:spPr>
          <a:xfrm>
            <a:off x="7726679" y="960120"/>
            <a:ext cx="3977639" cy="5074920"/>
          </a:xfrm>
          <a:prstGeom prst="rect">
            <a:avLst/>
          </a:prstGeom>
        </p:spPr>
      </p:pic>
      <p:sp>
        <p:nvSpPr>
          <p:cNvPr id="9" name="TextBox 8"/>
          <p:cNvSpPr txBox="1"/>
          <p:nvPr/>
        </p:nvSpPr>
        <p:spPr>
          <a:xfrm>
            <a:off x="502920" y="6519672"/>
            <a:ext cx="11155680" cy="228600"/>
          </a:xfrm>
          <a:prstGeom prst="rect">
            <a:avLst/>
          </a:prstGeom>
          <a:noFill/>
        </p:spPr>
        <p:txBody>
          <a:bodyPr wrap="none">
            <a:spAutoFit/>
          </a:bodyPr>
          <a:lstStyle/>
          <a:p>
            <a:pPr>
              <a:defRPr sz="800">
                <a:solidFill>
                  <a:srgbClr val="646464"/>
                </a:solidFill>
              </a:defRPr>
            </a:pPr>
            <a:r>
              <a:t>Children of the Heavenly Father • Hymn Teaching Guide • 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46304"/>
          </a:xfrm>
          <a:prstGeom prst="rect">
            <a:avLst/>
          </a:prstGeom>
          <a:solidFill>
            <a:srgbClr val="C89B4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411480"/>
            <a:ext cx="7406640" cy="685800"/>
          </a:xfrm>
          <a:prstGeom prst="rect">
            <a:avLst/>
          </a:prstGeom>
          <a:noFill/>
        </p:spPr>
        <p:txBody>
          <a:bodyPr wrap="none">
            <a:spAutoFit/>
          </a:bodyPr>
          <a:lstStyle/>
          <a:p>
            <a:pPr>
              <a:defRPr sz="3100" b="1">
                <a:solidFill>
                  <a:srgbClr val="1D3557"/>
                </a:solidFill>
                <a:latin typeface="Georgia"/>
              </a:defRPr>
            </a:pPr>
            <a:r>
              <a:t>Musical Notes</a:t>
            </a:r>
          </a:p>
        </p:txBody>
      </p:sp>
      <p:sp>
        <p:nvSpPr>
          <p:cNvPr id="5" name="TextBox 4"/>
          <p:cNvSpPr txBox="1"/>
          <p:nvPr/>
        </p:nvSpPr>
        <p:spPr>
          <a:xfrm>
            <a:off x="548640" y="1051560"/>
            <a:ext cx="7680960" cy="365760"/>
          </a:xfrm>
          <a:prstGeom prst="rect">
            <a:avLst/>
          </a:prstGeom>
          <a:noFill/>
        </p:spPr>
        <p:txBody>
          <a:bodyPr wrap="none">
            <a:spAutoFit/>
          </a:bodyPr>
          <a:lstStyle/>
          <a:p>
            <a:pPr>
              <a:defRPr sz="1300" i="1">
                <a:solidFill>
                  <a:srgbClr val="2D5C88"/>
                </a:solidFill>
                <a:latin typeface="Aptos"/>
              </a:defRPr>
            </a:pPr>
            <a:r>
              <a:t>TRYGGARE KAN INGEN VARA</a:t>
            </a:r>
          </a:p>
        </p:txBody>
      </p:sp>
      <p:sp>
        <p:nvSpPr>
          <p:cNvPr id="6" name="TextBox 5"/>
          <p:cNvSpPr txBox="1"/>
          <p:nvPr/>
        </p:nvSpPr>
        <p:spPr>
          <a:xfrm>
            <a:off x="777240" y="1691640"/>
            <a:ext cx="6537960" cy="4206240"/>
          </a:xfrm>
          <a:prstGeom prst="rect">
            <a:avLst/>
          </a:prstGeom>
          <a:noFill/>
        </p:spPr>
        <p:txBody>
          <a:bodyPr wrap="square">
            <a:spAutoFit/>
          </a:bodyPr>
          <a:lstStyle/>
          <a:p>
            <a:pPr>
              <a:spcAft>
                <a:spcPts val="800"/>
              </a:spcAft>
              <a:defRPr sz="1800">
                <a:solidFill>
                  <a:srgbClr val="162033"/>
                </a:solidFill>
                <a:latin typeface="Aptos"/>
              </a:defRPr>
            </a:pPr>
            <a:r>
              <a:t>Traditional Swedish melody; precise composer unknown.</a:t>
            </a:r>
          </a:p>
          <a:p>
            <a:pPr>
              <a:spcAft>
                <a:spcPts val="800"/>
              </a:spcAft>
              <a:defRPr sz="1800">
                <a:solidFill>
                  <a:srgbClr val="162033"/>
                </a:solidFill>
                <a:latin typeface="Aptos"/>
              </a:defRPr>
            </a:pPr>
            <a:r>
              <a:t>Often listed as 8.8.8.8 or Long Meter with a gentle trochaic character.</a:t>
            </a:r>
          </a:p>
          <a:p>
            <a:pPr>
              <a:spcAft>
                <a:spcPts val="800"/>
              </a:spcAft>
              <a:defRPr sz="1800">
                <a:solidFill>
                  <a:srgbClr val="162033"/>
                </a:solidFill>
                <a:latin typeface="Aptos"/>
              </a:defRPr>
            </a:pPr>
            <a:r>
              <a:t>Sing tenderly but not too slowly; the text needs quiet confidence.</a:t>
            </a:r>
          </a:p>
          <a:p>
            <a:pPr>
              <a:spcAft>
                <a:spcPts val="800"/>
              </a:spcAft>
              <a:defRPr sz="1800">
                <a:solidFill>
                  <a:srgbClr val="162033"/>
                </a:solidFill>
                <a:latin typeface="Aptos"/>
              </a:defRPr>
            </a:pPr>
            <a:r>
              <a:t>Simple contour supports children, families, and grieving congregations.</a:t>
            </a:r>
          </a:p>
        </p:txBody>
      </p:sp>
      <p:sp>
        <p:nvSpPr>
          <p:cNvPr id="7" name="TextBox 6"/>
          <p:cNvSpPr txBox="1"/>
          <p:nvPr/>
        </p:nvSpPr>
        <p:spPr>
          <a:xfrm>
            <a:off x="502920" y="6519672"/>
            <a:ext cx="11155680" cy="228600"/>
          </a:xfrm>
          <a:prstGeom prst="rect">
            <a:avLst/>
          </a:prstGeom>
          <a:noFill/>
        </p:spPr>
        <p:txBody>
          <a:bodyPr wrap="none">
            <a:spAutoFit/>
          </a:bodyPr>
          <a:lstStyle/>
          <a:p>
            <a:pPr>
              <a:defRPr sz="800">
                <a:solidFill>
                  <a:srgbClr val="646464"/>
                </a:solidFill>
              </a:defRPr>
            </a:pPr>
            <a:r>
              <a:t>Children of the Heavenly Father • Hymn Teaching Guide • 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46304"/>
          </a:xfrm>
          <a:prstGeom prst="rect">
            <a:avLst/>
          </a:prstGeom>
          <a:solidFill>
            <a:srgbClr val="C89B4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411480"/>
            <a:ext cx="7406640" cy="685800"/>
          </a:xfrm>
          <a:prstGeom prst="rect">
            <a:avLst/>
          </a:prstGeom>
          <a:noFill/>
        </p:spPr>
        <p:txBody>
          <a:bodyPr wrap="none">
            <a:spAutoFit/>
          </a:bodyPr>
          <a:lstStyle/>
          <a:p>
            <a:pPr>
              <a:defRPr sz="3100" b="1">
                <a:solidFill>
                  <a:srgbClr val="1D3557"/>
                </a:solidFill>
                <a:latin typeface="Georgia"/>
              </a:defRPr>
            </a:pPr>
            <a:r>
              <a:t>Worship and Pastoral Use</a:t>
            </a:r>
          </a:p>
        </p:txBody>
      </p:sp>
      <p:sp>
        <p:nvSpPr>
          <p:cNvPr id="5" name="TextBox 4"/>
          <p:cNvSpPr txBox="1"/>
          <p:nvPr/>
        </p:nvSpPr>
        <p:spPr>
          <a:xfrm>
            <a:off x="548640" y="1051560"/>
            <a:ext cx="7680960" cy="365760"/>
          </a:xfrm>
          <a:prstGeom prst="rect">
            <a:avLst/>
          </a:prstGeom>
          <a:noFill/>
        </p:spPr>
        <p:txBody>
          <a:bodyPr wrap="none">
            <a:spAutoFit/>
          </a:bodyPr>
          <a:lstStyle/>
          <a:p>
            <a:pPr>
              <a:defRPr sz="1300" i="1">
                <a:solidFill>
                  <a:srgbClr val="2D5C88"/>
                </a:solidFill>
                <a:latin typeface="Aptos"/>
              </a:defRPr>
            </a:pPr>
            <a:r>
              <a:t>Where this hymn serves especially well</a:t>
            </a:r>
          </a:p>
        </p:txBody>
      </p:sp>
      <p:sp>
        <p:nvSpPr>
          <p:cNvPr id="6" name="TextBox 5"/>
          <p:cNvSpPr txBox="1"/>
          <p:nvPr/>
        </p:nvSpPr>
        <p:spPr>
          <a:xfrm>
            <a:off x="777240" y="1691640"/>
            <a:ext cx="6537960" cy="4206240"/>
          </a:xfrm>
          <a:prstGeom prst="rect">
            <a:avLst/>
          </a:prstGeom>
          <a:noFill/>
        </p:spPr>
        <p:txBody>
          <a:bodyPr wrap="square">
            <a:spAutoFit/>
          </a:bodyPr>
          <a:lstStyle/>
          <a:p>
            <a:pPr>
              <a:spcAft>
                <a:spcPts val="800"/>
              </a:spcAft>
              <a:defRPr sz="1800">
                <a:solidFill>
                  <a:srgbClr val="162033"/>
                </a:solidFill>
                <a:latin typeface="Aptos"/>
              </a:defRPr>
            </a:pPr>
            <a:r>
              <a:t>Baptisms and services emphasizing adoption and belonging.</a:t>
            </a:r>
          </a:p>
          <a:p>
            <a:pPr>
              <a:spcAft>
                <a:spcPts val="800"/>
              </a:spcAft>
              <a:defRPr sz="1800">
                <a:solidFill>
                  <a:srgbClr val="162033"/>
                </a:solidFill>
                <a:latin typeface="Aptos"/>
              </a:defRPr>
            </a:pPr>
            <a:r>
              <a:t>Funerals and memorials where assurance must be spoken gently.</a:t>
            </a:r>
          </a:p>
          <a:p>
            <a:pPr>
              <a:spcAft>
                <a:spcPts val="800"/>
              </a:spcAft>
              <a:defRPr sz="1800">
                <a:solidFill>
                  <a:srgbClr val="162033"/>
                </a:solidFill>
                <a:latin typeface="Aptos"/>
              </a:defRPr>
            </a:pPr>
            <a:r>
              <a:t>Services of comfort, anxiety, illness, or family devotion.</a:t>
            </a:r>
          </a:p>
          <a:p>
            <a:pPr>
              <a:spcAft>
                <a:spcPts val="800"/>
              </a:spcAft>
              <a:defRPr sz="1800">
                <a:solidFill>
                  <a:srgbClr val="162033"/>
                </a:solidFill>
                <a:latin typeface="Aptos"/>
              </a:defRPr>
            </a:pPr>
            <a:r>
              <a:t>Children’s ministry when teaching God’s fatherly care.</a:t>
            </a:r>
          </a:p>
        </p:txBody>
      </p:sp>
      <p:sp>
        <p:nvSpPr>
          <p:cNvPr id="7" name="Rounded Rectangle 6"/>
          <p:cNvSpPr/>
          <p:nvPr/>
        </p:nvSpPr>
        <p:spPr>
          <a:xfrm>
            <a:off x="7653527" y="886968"/>
            <a:ext cx="4123944" cy="5221224"/>
          </a:xfrm>
          <a:prstGeom prst="roundRect">
            <a:avLst/>
          </a:prstGeom>
          <a:solidFill>
            <a:srgbClr val="FFFFFF"/>
          </a:solidFill>
          <a:ln>
            <a:solidFill>
              <a:srgbClr val="E8DDC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sset_4.jpg"/>
          <p:cNvPicPr>
            <a:picLocks noChangeAspect="1"/>
          </p:cNvPicPr>
          <p:nvPr/>
        </p:nvPicPr>
        <p:blipFill>
          <a:blip r:embed="rId2"/>
          <a:stretch>
            <a:fillRect/>
          </a:stretch>
        </p:blipFill>
        <p:spPr>
          <a:xfrm>
            <a:off x="7726679" y="960120"/>
            <a:ext cx="3977639" cy="5074920"/>
          </a:xfrm>
          <a:prstGeom prst="rect">
            <a:avLst/>
          </a:prstGeom>
        </p:spPr>
      </p:pic>
      <p:sp>
        <p:nvSpPr>
          <p:cNvPr id="9" name="TextBox 8"/>
          <p:cNvSpPr txBox="1"/>
          <p:nvPr/>
        </p:nvSpPr>
        <p:spPr>
          <a:xfrm>
            <a:off x="502920" y="6519672"/>
            <a:ext cx="11155680" cy="228600"/>
          </a:xfrm>
          <a:prstGeom prst="rect">
            <a:avLst/>
          </a:prstGeom>
          <a:noFill/>
        </p:spPr>
        <p:txBody>
          <a:bodyPr wrap="none">
            <a:spAutoFit/>
          </a:bodyPr>
          <a:lstStyle/>
          <a:p>
            <a:pPr>
              <a:defRPr sz="800">
                <a:solidFill>
                  <a:srgbClr val="646464"/>
                </a:solidFill>
              </a:defRPr>
            </a:pPr>
            <a:r>
              <a:t>Children of the Heavenly Father • Hymn Teaching Guide • 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46304"/>
          </a:xfrm>
          <a:prstGeom prst="rect">
            <a:avLst/>
          </a:prstGeom>
          <a:solidFill>
            <a:srgbClr val="C89B4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411480"/>
            <a:ext cx="7406640" cy="685800"/>
          </a:xfrm>
          <a:prstGeom prst="rect">
            <a:avLst/>
          </a:prstGeom>
          <a:noFill/>
        </p:spPr>
        <p:txBody>
          <a:bodyPr wrap="none">
            <a:spAutoFit/>
          </a:bodyPr>
          <a:lstStyle/>
          <a:p>
            <a:pPr>
              <a:defRPr sz="3100" b="1">
                <a:solidFill>
                  <a:srgbClr val="1D3557"/>
                </a:solidFill>
                <a:latin typeface="Georgia"/>
              </a:defRPr>
            </a:pPr>
            <a:r>
              <a:t>Discussion Questions</a:t>
            </a:r>
          </a:p>
        </p:txBody>
      </p:sp>
      <p:sp>
        <p:nvSpPr>
          <p:cNvPr id="5" name="TextBox 4"/>
          <p:cNvSpPr txBox="1"/>
          <p:nvPr/>
        </p:nvSpPr>
        <p:spPr>
          <a:xfrm>
            <a:off x="548640" y="1051560"/>
            <a:ext cx="7680960" cy="365760"/>
          </a:xfrm>
          <a:prstGeom prst="rect">
            <a:avLst/>
          </a:prstGeom>
          <a:noFill/>
        </p:spPr>
        <p:txBody>
          <a:bodyPr wrap="none">
            <a:spAutoFit/>
          </a:bodyPr>
          <a:lstStyle/>
          <a:p>
            <a:pPr>
              <a:defRPr sz="1300" i="1">
                <a:solidFill>
                  <a:srgbClr val="2D5C88"/>
                </a:solidFill>
                <a:latin typeface="Aptos"/>
              </a:defRPr>
            </a:pPr>
            <a:r>
              <a:t>Move from doctrine to pastoral practice</a:t>
            </a:r>
          </a:p>
        </p:txBody>
      </p:sp>
      <p:sp>
        <p:nvSpPr>
          <p:cNvPr id="6" name="TextBox 5"/>
          <p:cNvSpPr txBox="1"/>
          <p:nvPr/>
        </p:nvSpPr>
        <p:spPr>
          <a:xfrm>
            <a:off x="777240" y="1691640"/>
            <a:ext cx="6537960" cy="4206240"/>
          </a:xfrm>
          <a:prstGeom prst="rect">
            <a:avLst/>
          </a:prstGeom>
          <a:noFill/>
        </p:spPr>
        <p:txBody>
          <a:bodyPr wrap="square">
            <a:spAutoFit/>
          </a:bodyPr>
          <a:lstStyle/>
          <a:p>
            <a:pPr>
              <a:spcAft>
                <a:spcPts val="800"/>
              </a:spcAft>
              <a:defRPr sz="1400">
                <a:solidFill>
                  <a:srgbClr val="162033"/>
                </a:solidFill>
                <a:latin typeface="Aptos"/>
              </a:defRPr>
            </a:pPr>
            <a:r>
              <a:t>How does the hymn describe the security of God’s children?</a:t>
            </a:r>
          </a:p>
          <a:p>
            <a:pPr>
              <a:spcAft>
                <a:spcPts val="800"/>
              </a:spcAft>
              <a:defRPr sz="1400">
                <a:solidFill>
                  <a:srgbClr val="162033"/>
                </a:solidFill>
                <a:latin typeface="Aptos"/>
              </a:defRPr>
            </a:pPr>
            <a:r>
              <a:t>Why is it important not to make the father’s drowning story the certain origin of the hymn?</a:t>
            </a:r>
          </a:p>
          <a:p>
            <a:pPr>
              <a:spcAft>
                <a:spcPts val="800"/>
              </a:spcAft>
              <a:defRPr sz="1400">
                <a:solidFill>
                  <a:srgbClr val="162033"/>
                </a:solidFill>
                <a:latin typeface="Aptos"/>
              </a:defRPr>
            </a:pPr>
            <a:r>
              <a:t>How does the hymn comfort without denying suffering or death?</a:t>
            </a:r>
          </a:p>
          <a:p>
            <a:pPr>
              <a:spcAft>
                <a:spcPts val="800"/>
              </a:spcAft>
              <a:defRPr sz="1400">
                <a:solidFill>
                  <a:srgbClr val="162033"/>
                </a:solidFill>
                <a:latin typeface="Aptos"/>
              </a:defRPr>
            </a:pPr>
            <a:r>
              <a:t>What biblical passages best support the hymn’s assurance?</a:t>
            </a:r>
          </a:p>
          <a:p>
            <a:pPr>
              <a:spcAft>
                <a:spcPts val="800"/>
              </a:spcAft>
              <a:defRPr sz="1400">
                <a:solidFill>
                  <a:srgbClr val="162033"/>
                </a:solidFill>
                <a:latin typeface="Aptos"/>
              </a:defRPr>
            </a:pPr>
            <a:r>
              <a:t>How can congregations use this hymn with children, mourners, and those facing anxiety?</a:t>
            </a:r>
          </a:p>
        </p:txBody>
      </p:sp>
      <p:sp>
        <p:nvSpPr>
          <p:cNvPr id="7" name="Rounded Rectangle 6"/>
          <p:cNvSpPr/>
          <p:nvPr/>
        </p:nvSpPr>
        <p:spPr>
          <a:xfrm>
            <a:off x="7653527" y="886968"/>
            <a:ext cx="4123944" cy="5221224"/>
          </a:xfrm>
          <a:prstGeom prst="roundRect">
            <a:avLst/>
          </a:prstGeom>
          <a:solidFill>
            <a:srgbClr val="FFFFFF"/>
          </a:solidFill>
          <a:ln>
            <a:solidFill>
              <a:srgbClr val="E8DDC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sset_2.jpg"/>
          <p:cNvPicPr>
            <a:picLocks noChangeAspect="1"/>
          </p:cNvPicPr>
          <p:nvPr/>
        </p:nvPicPr>
        <p:blipFill>
          <a:blip r:embed="rId2"/>
          <a:stretch>
            <a:fillRect/>
          </a:stretch>
        </p:blipFill>
        <p:spPr>
          <a:xfrm>
            <a:off x="7726679" y="960120"/>
            <a:ext cx="3977639" cy="5074920"/>
          </a:xfrm>
          <a:prstGeom prst="rect">
            <a:avLst/>
          </a:prstGeom>
        </p:spPr>
      </p:pic>
      <p:sp>
        <p:nvSpPr>
          <p:cNvPr id="9" name="TextBox 8"/>
          <p:cNvSpPr txBox="1"/>
          <p:nvPr/>
        </p:nvSpPr>
        <p:spPr>
          <a:xfrm>
            <a:off x="502920" y="6519672"/>
            <a:ext cx="11155680" cy="228600"/>
          </a:xfrm>
          <a:prstGeom prst="rect">
            <a:avLst/>
          </a:prstGeom>
          <a:noFill/>
        </p:spPr>
        <p:txBody>
          <a:bodyPr wrap="none">
            <a:spAutoFit/>
          </a:bodyPr>
          <a:lstStyle/>
          <a:p>
            <a:pPr>
              <a:defRPr sz="800">
                <a:solidFill>
                  <a:srgbClr val="646464"/>
                </a:solidFill>
              </a:defRPr>
            </a:pPr>
            <a:r>
              <a:t>Children of the Heavenly Father • Hymn Teaching Guide • 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46304"/>
          </a:xfrm>
          <a:prstGeom prst="rect">
            <a:avLst/>
          </a:prstGeom>
          <a:solidFill>
            <a:srgbClr val="C89B4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411480"/>
            <a:ext cx="7406640" cy="685800"/>
          </a:xfrm>
          <a:prstGeom prst="rect">
            <a:avLst/>
          </a:prstGeom>
          <a:noFill/>
        </p:spPr>
        <p:txBody>
          <a:bodyPr wrap="none">
            <a:spAutoFit/>
          </a:bodyPr>
          <a:lstStyle/>
          <a:p>
            <a:pPr>
              <a:defRPr sz="3100" b="1">
                <a:solidFill>
                  <a:srgbClr val="1D3557"/>
                </a:solidFill>
                <a:latin typeface="Georgia"/>
              </a:defRPr>
            </a:pPr>
            <a:r>
              <a:t>Life Application</a:t>
            </a:r>
          </a:p>
        </p:txBody>
      </p:sp>
      <p:sp>
        <p:nvSpPr>
          <p:cNvPr id="5" name="TextBox 4"/>
          <p:cNvSpPr txBox="1"/>
          <p:nvPr/>
        </p:nvSpPr>
        <p:spPr>
          <a:xfrm>
            <a:off x="548640" y="1051560"/>
            <a:ext cx="7680960" cy="365760"/>
          </a:xfrm>
          <a:prstGeom prst="rect">
            <a:avLst/>
          </a:prstGeom>
          <a:noFill/>
        </p:spPr>
        <p:txBody>
          <a:bodyPr wrap="none">
            <a:spAutoFit/>
          </a:bodyPr>
          <a:lstStyle/>
          <a:p>
            <a:pPr>
              <a:defRPr sz="1300" i="1">
                <a:solidFill>
                  <a:srgbClr val="2D5C88"/>
                </a:solidFill>
                <a:latin typeface="Aptos"/>
              </a:defRPr>
            </a:pPr>
            <a:r>
              <a:t>How to live this hymn this week</a:t>
            </a:r>
          </a:p>
        </p:txBody>
      </p:sp>
      <p:sp>
        <p:nvSpPr>
          <p:cNvPr id="6" name="TextBox 5"/>
          <p:cNvSpPr txBox="1"/>
          <p:nvPr/>
        </p:nvSpPr>
        <p:spPr>
          <a:xfrm>
            <a:off x="777240" y="1691640"/>
            <a:ext cx="6537960" cy="4206240"/>
          </a:xfrm>
          <a:prstGeom prst="rect">
            <a:avLst/>
          </a:prstGeom>
          <a:noFill/>
        </p:spPr>
        <p:txBody>
          <a:bodyPr wrap="square">
            <a:spAutoFit/>
          </a:bodyPr>
          <a:lstStyle/>
          <a:p>
            <a:pPr>
              <a:spcAft>
                <a:spcPts val="800"/>
              </a:spcAft>
              <a:defRPr sz="1500">
                <a:solidFill>
                  <a:srgbClr val="162033"/>
                </a:solidFill>
                <a:latin typeface="Aptos"/>
              </a:defRPr>
            </a:pPr>
            <a:r>
              <a:t>Bring anxiety to God in prayer, remembering that the heavenly Father cares for his children.</a:t>
            </a:r>
          </a:p>
          <a:p>
            <a:pPr>
              <a:spcAft>
                <a:spcPts val="800"/>
              </a:spcAft>
              <a:defRPr sz="1500">
                <a:solidFill>
                  <a:srgbClr val="162033"/>
                </a:solidFill>
                <a:latin typeface="Aptos"/>
              </a:defRPr>
            </a:pPr>
            <a:r>
              <a:t>Use the hymn to comfort those grieving without denying the reality of loss.</a:t>
            </a:r>
          </a:p>
          <a:p>
            <a:pPr>
              <a:spcAft>
                <a:spcPts val="800"/>
              </a:spcAft>
              <a:defRPr sz="1500">
                <a:solidFill>
                  <a:srgbClr val="162033"/>
                </a:solidFill>
                <a:latin typeface="Aptos"/>
              </a:defRPr>
            </a:pPr>
            <a:r>
              <a:t>Teach children and adults that Christian assurance rests in God’s faithfulness, not in changing circumstances.</a:t>
            </a:r>
          </a:p>
          <a:p>
            <a:pPr>
              <a:spcAft>
                <a:spcPts val="800"/>
              </a:spcAft>
              <a:defRPr sz="1500">
                <a:solidFill>
                  <a:srgbClr val="162033"/>
                </a:solidFill>
                <a:latin typeface="Aptos"/>
              </a:defRPr>
            </a:pPr>
            <a:r>
              <a:t>Remember that God’s fatherly care includes protection, compassion, discipline, and preservation in faith.</a:t>
            </a:r>
          </a:p>
          <a:p>
            <a:pPr>
              <a:spcAft>
                <a:spcPts val="800"/>
              </a:spcAft>
              <a:defRPr sz="1500">
                <a:solidFill>
                  <a:srgbClr val="162033"/>
                </a:solidFill>
                <a:latin typeface="Aptos"/>
              </a:defRPr>
            </a:pPr>
            <a:r>
              <a:t>At funerals and memorials, let the hymn point beyond sentimentality to the promise that nothing can separate believers from God’s love.</a:t>
            </a:r>
          </a:p>
        </p:txBody>
      </p:sp>
      <p:sp>
        <p:nvSpPr>
          <p:cNvPr id="7" name="TextBox 6"/>
          <p:cNvSpPr txBox="1"/>
          <p:nvPr/>
        </p:nvSpPr>
        <p:spPr>
          <a:xfrm>
            <a:off x="502920" y="6519672"/>
            <a:ext cx="11155680" cy="228600"/>
          </a:xfrm>
          <a:prstGeom prst="rect">
            <a:avLst/>
          </a:prstGeom>
          <a:noFill/>
        </p:spPr>
        <p:txBody>
          <a:bodyPr wrap="none">
            <a:spAutoFit/>
          </a:bodyPr>
          <a:lstStyle/>
          <a:p>
            <a:pPr>
              <a:defRPr sz="800">
                <a:solidFill>
                  <a:srgbClr val="646464"/>
                </a:solidFill>
              </a:defRPr>
            </a:pPr>
            <a:r>
              <a:t>Children of the Heavenly Father • Hymn Teaching Guide • 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46304"/>
          </a:xfrm>
          <a:prstGeom prst="rect">
            <a:avLst/>
          </a:prstGeom>
          <a:solidFill>
            <a:srgbClr val="C89B4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411480"/>
            <a:ext cx="7406640" cy="685800"/>
          </a:xfrm>
          <a:prstGeom prst="rect">
            <a:avLst/>
          </a:prstGeom>
          <a:noFill/>
        </p:spPr>
        <p:txBody>
          <a:bodyPr wrap="none">
            <a:spAutoFit/>
          </a:bodyPr>
          <a:lstStyle/>
          <a:p>
            <a:pPr>
              <a:defRPr sz="3100" b="1">
                <a:solidFill>
                  <a:srgbClr val="1D3557"/>
                </a:solidFill>
                <a:latin typeface="Georgia"/>
              </a:defRPr>
            </a:pPr>
            <a:r>
              <a:t>Sermon Movement</a:t>
            </a:r>
          </a:p>
        </p:txBody>
      </p:sp>
      <p:sp>
        <p:nvSpPr>
          <p:cNvPr id="5" name="TextBox 4"/>
          <p:cNvSpPr txBox="1"/>
          <p:nvPr/>
        </p:nvSpPr>
        <p:spPr>
          <a:xfrm>
            <a:off x="548640" y="1051560"/>
            <a:ext cx="7680960" cy="365760"/>
          </a:xfrm>
          <a:prstGeom prst="rect">
            <a:avLst/>
          </a:prstGeom>
          <a:noFill/>
        </p:spPr>
        <p:txBody>
          <a:bodyPr wrap="none">
            <a:spAutoFit/>
          </a:bodyPr>
          <a:lstStyle/>
          <a:p>
            <a:pPr>
              <a:defRPr sz="1300" i="1">
                <a:solidFill>
                  <a:srgbClr val="2D5C88"/>
                </a:solidFill>
                <a:latin typeface="Aptos"/>
              </a:defRPr>
            </a:pPr>
            <a:r>
              <a:t>A powerful preaching path</a:t>
            </a:r>
          </a:p>
        </p:txBody>
      </p:sp>
      <p:sp>
        <p:nvSpPr>
          <p:cNvPr id="6" name="TextBox 5"/>
          <p:cNvSpPr txBox="1"/>
          <p:nvPr/>
        </p:nvSpPr>
        <p:spPr>
          <a:xfrm>
            <a:off x="777240" y="1691640"/>
            <a:ext cx="6537960" cy="4206240"/>
          </a:xfrm>
          <a:prstGeom prst="rect">
            <a:avLst/>
          </a:prstGeom>
          <a:noFill/>
        </p:spPr>
        <p:txBody>
          <a:bodyPr wrap="square">
            <a:spAutoFit/>
          </a:bodyPr>
          <a:lstStyle/>
          <a:p>
            <a:pPr>
              <a:spcAft>
                <a:spcPts val="800"/>
              </a:spcAft>
              <a:defRPr sz="1800">
                <a:solidFill>
                  <a:srgbClr val="162033"/>
                </a:solidFill>
                <a:latin typeface="Aptos"/>
              </a:defRPr>
            </a:pPr>
            <a:r>
              <a:t>Belong: God gathers His children.</a:t>
            </a:r>
          </a:p>
          <a:p>
            <a:pPr>
              <a:spcAft>
                <a:spcPts val="800"/>
              </a:spcAft>
              <a:defRPr sz="1800">
                <a:solidFill>
                  <a:srgbClr val="162033"/>
                </a:solidFill>
                <a:latin typeface="Aptos"/>
              </a:defRPr>
            </a:pPr>
            <a:r>
              <a:t>Shelter: God protects without denying suffering.</a:t>
            </a:r>
          </a:p>
          <a:p>
            <a:pPr>
              <a:spcAft>
                <a:spcPts val="800"/>
              </a:spcAft>
              <a:defRPr sz="1800">
                <a:solidFill>
                  <a:srgbClr val="162033"/>
                </a:solidFill>
                <a:latin typeface="Aptos"/>
              </a:defRPr>
            </a:pPr>
            <a:r>
              <a:t>Assure: Christ holds what the Father has given.</a:t>
            </a:r>
          </a:p>
          <a:p>
            <a:pPr>
              <a:spcAft>
                <a:spcPts val="800"/>
              </a:spcAft>
              <a:defRPr sz="1800">
                <a:solidFill>
                  <a:srgbClr val="162033"/>
                </a:solidFill>
                <a:latin typeface="Aptos"/>
              </a:defRPr>
            </a:pPr>
            <a:r>
              <a:t>Comfort: the church becomes a refuge for the anxious and grieving.</a:t>
            </a:r>
          </a:p>
          <a:p>
            <a:pPr>
              <a:spcAft>
                <a:spcPts val="800"/>
              </a:spcAft>
              <a:defRPr sz="1800">
                <a:solidFill>
                  <a:srgbClr val="162033"/>
                </a:solidFill>
                <a:latin typeface="Aptos"/>
              </a:defRPr>
            </a:pPr>
            <a:r>
              <a:t>Hope: nothing can separate us from God’s love.</a:t>
            </a:r>
          </a:p>
        </p:txBody>
      </p:sp>
      <p:sp>
        <p:nvSpPr>
          <p:cNvPr id="7" name="TextBox 6"/>
          <p:cNvSpPr txBox="1"/>
          <p:nvPr/>
        </p:nvSpPr>
        <p:spPr>
          <a:xfrm>
            <a:off x="502920" y="6519672"/>
            <a:ext cx="11155680" cy="228600"/>
          </a:xfrm>
          <a:prstGeom prst="rect">
            <a:avLst/>
          </a:prstGeom>
          <a:noFill/>
        </p:spPr>
        <p:txBody>
          <a:bodyPr wrap="none">
            <a:spAutoFit/>
          </a:bodyPr>
          <a:lstStyle/>
          <a:p>
            <a:pPr>
              <a:defRPr sz="800">
                <a:solidFill>
                  <a:srgbClr val="646464"/>
                </a:solidFill>
              </a:defRPr>
            </a:pPr>
            <a:r>
              <a:t>Children of the Heavenly Father • Hymn Teaching Guide • 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46304"/>
          </a:xfrm>
          <a:prstGeom prst="rect">
            <a:avLst/>
          </a:prstGeom>
          <a:solidFill>
            <a:srgbClr val="C89B4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411480"/>
            <a:ext cx="7406640" cy="685800"/>
          </a:xfrm>
          <a:prstGeom prst="rect">
            <a:avLst/>
          </a:prstGeom>
          <a:noFill/>
        </p:spPr>
        <p:txBody>
          <a:bodyPr wrap="none">
            <a:spAutoFit/>
          </a:bodyPr>
          <a:lstStyle/>
          <a:p>
            <a:pPr>
              <a:defRPr sz="3100" b="1">
                <a:solidFill>
                  <a:srgbClr val="1D3557"/>
                </a:solidFill>
                <a:latin typeface="Georgia"/>
              </a:defRPr>
            </a:pPr>
            <a:r>
              <a:t>Conclusion</a:t>
            </a:r>
          </a:p>
        </p:txBody>
      </p:sp>
      <p:sp>
        <p:nvSpPr>
          <p:cNvPr id="5" name="TextBox 4"/>
          <p:cNvSpPr txBox="1"/>
          <p:nvPr/>
        </p:nvSpPr>
        <p:spPr>
          <a:xfrm>
            <a:off x="548640" y="1051560"/>
            <a:ext cx="7680960" cy="365760"/>
          </a:xfrm>
          <a:prstGeom prst="rect">
            <a:avLst/>
          </a:prstGeom>
          <a:noFill/>
        </p:spPr>
        <p:txBody>
          <a:bodyPr wrap="none">
            <a:spAutoFit/>
          </a:bodyPr>
          <a:lstStyle/>
          <a:p>
            <a:pPr>
              <a:defRPr sz="1300" i="1">
                <a:solidFill>
                  <a:srgbClr val="2D5C88"/>
                </a:solidFill>
                <a:latin typeface="Aptos"/>
              </a:defRPr>
            </a:pPr>
            <a:r>
              <a:t>Safe in the Father’s faithful keeping</a:t>
            </a:r>
          </a:p>
        </p:txBody>
      </p:sp>
      <p:sp>
        <p:nvSpPr>
          <p:cNvPr id="6" name="TextBox 5"/>
          <p:cNvSpPr txBox="1"/>
          <p:nvPr/>
        </p:nvSpPr>
        <p:spPr>
          <a:xfrm>
            <a:off x="777240" y="1691640"/>
            <a:ext cx="6537960" cy="4206240"/>
          </a:xfrm>
          <a:prstGeom prst="rect">
            <a:avLst/>
          </a:prstGeom>
          <a:noFill/>
        </p:spPr>
        <p:txBody>
          <a:bodyPr wrap="square">
            <a:spAutoFit/>
          </a:bodyPr>
          <a:lstStyle/>
          <a:p>
            <a:pPr>
              <a:spcAft>
                <a:spcPts val="800"/>
              </a:spcAft>
              <a:defRPr sz="1600">
                <a:solidFill>
                  <a:srgbClr val="162033"/>
                </a:solidFill>
                <a:latin typeface="Aptos"/>
              </a:defRPr>
            </a:pPr>
            <a:r>
              <a:t>Children of the Heavenly Father teaches the church to rest in God’s care, grieve with hope, and offer comfort grounded in the promises of Scripture.</a:t>
            </a:r>
          </a:p>
          <a:p>
            <a:pPr>
              <a:spcAft>
                <a:spcPts val="800"/>
              </a:spcAft>
              <a:defRPr sz="1600">
                <a:solidFill>
                  <a:srgbClr val="162033"/>
                </a:solidFill>
                <a:latin typeface="Aptos"/>
              </a:defRPr>
            </a:pPr>
            <a:r>
              <a:t>Use it not as sentiment, but as sung theology: the Father knows, shelters, preserves, and never abandons His children.</a:t>
            </a:r>
          </a:p>
        </p:txBody>
      </p:sp>
      <p:sp>
        <p:nvSpPr>
          <p:cNvPr id="7" name="Rounded Rectangle 6"/>
          <p:cNvSpPr/>
          <p:nvPr/>
        </p:nvSpPr>
        <p:spPr>
          <a:xfrm>
            <a:off x="7653527" y="886968"/>
            <a:ext cx="4123944" cy="5221224"/>
          </a:xfrm>
          <a:prstGeom prst="roundRect">
            <a:avLst/>
          </a:prstGeom>
          <a:solidFill>
            <a:srgbClr val="FFFFFF"/>
          </a:solidFill>
          <a:ln>
            <a:solidFill>
              <a:srgbClr val="E8DDC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sset_1.jpg"/>
          <p:cNvPicPr>
            <a:picLocks noChangeAspect="1"/>
          </p:cNvPicPr>
          <p:nvPr/>
        </p:nvPicPr>
        <p:blipFill>
          <a:blip r:embed="rId2"/>
          <a:stretch>
            <a:fillRect/>
          </a:stretch>
        </p:blipFill>
        <p:spPr>
          <a:xfrm>
            <a:off x="7726679" y="960120"/>
            <a:ext cx="3977639" cy="5074920"/>
          </a:xfrm>
          <a:prstGeom prst="rect">
            <a:avLst/>
          </a:prstGeom>
        </p:spPr>
      </p:pic>
      <p:sp>
        <p:nvSpPr>
          <p:cNvPr id="9" name="TextBox 8"/>
          <p:cNvSpPr txBox="1"/>
          <p:nvPr/>
        </p:nvSpPr>
        <p:spPr>
          <a:xfrm>
            <a:off x="502920" y="6519672"/>
            <a:ext cx="11155680" cy="228600"/>
          </a:xfrm>
          <a:prstGeom prst="rect">
            <a:avLst/>
          </a:prstGeom>
          <a:noFill/>
        </p:spPr>
        <p:txBody>
          <a:bodyPr wrap="none">
            <a:spAutoFit/>
          </a:bodyPr>
          <a:lstStyle/>
          <a:p>
            <a:pPr>
              <a:defRPr sz="800">
                <a:solidFill>
                  <a:srgbClr val="646464"/>
                </a:solidFill>
              </a:defRPr>
            </a:pPr>
            <a:r>
              <a:t>Children of the Heavenly Father • Hymn Teaching Guide • 18</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46304"/>
          </a:xfrm>
          <a:prstGeom prst="rect">
            <a:avLst/>
          </a:prstGeom>
          <a:solidFill>
            <a:srgbClr val="C89B4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411480"/>
            <a:ext cx="7406640" cy="685800"/>
          </a:xfrm>
          <a:prstGeom prst="rect">
            <a:avLst/>
          </a:prstGeom>
          <a:noFill/>
        </p:spPr>
        <p:txBody>
          <a:bodyPr wrap="none">
            <a:spAutoFit/>
          </a:bodyPr>
          <a:lstStyle/>
          <a:p>
            <a:pPr>
              <a:defRPr sz="3100" b="1">
                <a:solidFill>
                  <a:srgbClr val="1D3557"/>
                </a:solidFill>
                <a:latin typeface="Georgia"/>
              </a:defRPr>
            </a:pPr>
            <a:r>
              <a:t>Teaching Aim</a:t>
            </a:r>
          </a:p>
        </p:txBody>
      </p:sp>
      <p:sp>
        <p:nvSpPr>
          <p:cNvPr id="5" name="TextBox 4"/>
          <p:cNvSpPr txBox="1"/>
          <p:nvPr/>
        </p:nvSpPr>
        <p:spPr>
          <a:xfrm>
            <a:off x="548640" y="1051560"/>
            <a:ext cx="7680960" cy="365760"/>
          </a:xfrm>
          <a:prstGeom prst="rect">
            <a:avLst/>
          </a:prstGeom>
          <a:noFill/>
        </p:spPr>
        <p:txBody>
          <a:bodyPr wrap="none">
            <a:spAutoFit/>
          </a:bodyPr>
          <a:lstStyle/>
          <a:p>
            <a:pPr>
              <a:defRPr sz="1300" i="1">
                <a:solidFill>
                  <a:srgbClr val="2D5C88"/>
                </a:solidFill>
                <a:latin typeface="Aptos"/>
              </a:defRPr>
            </a:pPr>
            <a:r>
              <a:t>What this session should accomplish</a:t>
            </a:r>
          </a:p>
        </p:txBody>
      </p:sp>
      <p:sp>
        <p:nvSpPr>
          <p:cNvPr id="6" name="TextBox 5"/>
          <p:cNvSpPr txBox="1"/>
          <p:nvPr/>
        </p:nvSpPr>
        <p:spPr>
          <a:xfrm>
            <a:off x="777240" y="1691640"/>
            <a:ext cx="6537960" cy="4206240"/>
          </a:xfrm>
          <a:prstGeom prst="rect">
            <a:avLst/>
          </a:prstGeom>
          <a:noFill/>
        </p:spPr>
        <p:txBody>
          <a:bodyPr wrap="square">
            <a:spAutoFit/>
          </a:bodyPr>
          <a:lstStyle/>
          <a:p>
            <a:pPr>
              <a:spcAft>
                <a:spcPts val="800"/>
              </a:spcAft>
              <a:defRPr sz="1800">
                <a:solidFill>
                  <a:srgbClr val="162033"/>
                </a:solidFill>
                <a:latin typeface="Aptos"/>
              </a:defRPr>
            </a:pPr>
            <a:r>
              <a:t>Receive the hymn as a pastoral confession of God’s fatherly care.</a:t>
            </a:r>
          </a:p>
          <a:p>
            <a:pPr>
              <a:spcAft>
                <a:spcPts val="800"/>
              </a:spcAft>
              <a:defRPr sz="1800">
                <a:solidFill>
                  <a:srgbClr val="162033"/>
                </a:solidFill>
                <a:latin typeface="Aptos"/>
              </a:defRPr>
            </a:pPr>
            <a:r>
              <a:t>Explain the historical setting without overstating the drowning story.</a:t>
            </a:r>
          </a:p>
          <a:p>
            <a:pPr>
              <a:spcAft>
                <a:spcPts val="800"/>
              </a:spcAft>
              <a:defRPr sz="1800">
                <a:solidFill>
                  <a:srgbClr val="162033"/>
                </a:solidFill>
                <a:latin typeface="Aptos"/>
              </a:defRPr>
            </a:pPr>
            <a:r>
              <a:t>Connect the hymn to Scripture’s promises of refuge and assurance.</a:t>
            </a:r>
          </a:p>
          <a:p>
            <a:pPr>
              <a:spcAft>
                <a:spcPts val="800"/>
              </a:spcAft>
              <a:defRPr sz="1800">
                <a:solidFill>
                  <a:srgbClr val="162033"/>
                </a:solidFill>
                <a:latin typeface="Aptos"/>
              </a:defRPr>
            </a:pPr>
            <a:r>
              <a:t>Equip believers to comfort the anxious and grieving.</a:t>
            </a:r>
          </a:p>
        </p:txBody>
      </p:sp>
      <p:sp>
        <p:nvSpPr>
          <p:cNvPr id="7" name="Rounded Rectangle 6"/>
          <p:cNvSpPr/>
          <p:nvPr/>
        </p:nvSpPr>
        <p:spPr>
          <a:xfrm>
            <a:off x="7653527" y="886968"/>
            <a:ext cx="4123944" cy="5221224"/>
          </a:xfrm>
          <a:prstGeom prst="roundRect">
            <a:avLst/>
          </a:prstGeom>
          <a:solidFill>
            <a:srgbClr val="FFFFFF"/>
          </a:solidFill>
          <a:ln>
            <a:solidFill>
              <a:srgbClr val="E8DDC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sset_3.jpg"/>
          <p:cNvPicPr>
            <a:picLocks noChangeAspect="1"/>
          </p:cNvPicPr>
          <p:nvPr/>
        </p:nvPicPr>
        <p:blipFill>
          <a:blip r:embed="rId2"/>
          <a:stretch>
            <a:fillRect/>
          </a:stretch>
        </p:blipFill>
        <p:spPr>
          <a:xfrm>
            <a:off x="7726679" y="960120"/>
            <a:ext cx="3977639" cy="5074920"/>
          </a:xfrm>
          <a:prstGeom prst="rect">
            <a:avLst/>
          </a:prstGeom>
        </p:spPr>
      </p:pic>
      <p:sp>
        <p:nvSpPr>
          <p:cNvPr id="9" name="TextBox 8"/>
          <p:cNvSpPr txBox="1"/>
          <p:nvPr/>
        </p:nvSpPr>
        <p:spPr>
          <a:xfrm>
            <a:off x="502920" y="6519672"/>
            <a:ext cx="11155680" cy="228600"/>
          </a:xfrm>
          <a:prstGeom prst="rect">
            <a:avLst/>
          </a:prstGeom>
          <a:noFill/>
        </p:spPr>
        <p:txBody>
          <a:bodyPr wrap="none">
            <a:spAutoFit/>
          </a:bodyPr>
          <a:lstStyle/>
          <a:p>
            <a:pPr>
              <a:defRPr sz="800">
                <a:solidFill>
                  <a:srgbClr val="646464"/>
                </a:solidFill>
              </a:defRPr>
            </a:pPr>
            <a:r>
              <a:t>Children of the Heavenly Father • Hymn Teaching Guide • 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46304"/>
          </a:xfrm>
          <a:prstGeom prst="rect">
            <a:avLst/>
          </a:prstGeom>
          <a:solidFill>
            <a:srgbClr val="C89B4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411480"/>
            <a:ext cx="7406640" cy="685800"/>
          </a:xfrm>
          <a:prstGeom prst="rect">
            <a:avLst/>
          </a:prstGeom>
          <a:noFill/>
        </p:spPr>
        <p:txBody>
          <a:bodyPr wrap="none">
            <a:spAutoFit/>
          </a:bodyPr>
          <a:lstStyle/>
          <a:p>
            <a:pPr>
              <a:defRPr sz="3100" b="1">
                <a:solidFill>
                  <a:srgbClr val="1D3557"/>
                </a:solidFill>
                <a:latin typeface="Georgia"/>
              </a:defRPr>
            </a:pPr>
            <a:r>
              <a:t>Hymn Identity</a:t>
            </a:r>
          </a:p>
        </p:txBody>
      </p:sp>
      <p:sp>
        <p:nvSpPr>
          <p:cNvPr id="5" name="TextBox 4"/>
          <p:cNvSpPr txBox="1"/>
          <p:nvPr/>
        </p:nvSpPr>
        <p:spPr>
          <a:xfrm>
            <a:off x="548640" y="1051560"/>
            <a:ext cx="7680960" cy="365760"/>
          </a:xfrm>
          <a:prstGeom prst="rect">
            <a:avLst/>
          </a:prstGeom>
          <a:noFill/>
        </p:spPr>
        <p:txBody>
          <a:bodyPr wrap="none">
            <a:spAutoFit/>
          </a:bodyPr>
          <a:lstStyle/>
          <a:p>
            <a:pPr>
              <a:defRPr sz="1300" i="1">
                <a:solidFill>
                  <a:srgbClr val="2D5C88"/>
                </a:solidFill>
                <a:latin typeface="Aptos"/>
              </a:defRPr>
            </a:pPr>
            <a:r>
              <a:t>Title taken directly from the JSON metadata</a:t>
            </a:r>
          </a:p>
        </p:txBody>
      </p:sp>
      <p:sp>
        <p:nvSpPr>
          <p:cNvPr id="6" name="TextBox 5"/>
          <p:cNvSpPr txBox="1"/>
          <p:nvPr/>
        </p:nvSpPr>
        <p:spPr>
          <a:xfrm>
            <a:off x="777240" y="1691640"/>
            <a:ext cx="6537960" cy="4206240"/>
          </a:xfrm>
          <a:prstGeom prst="rect">
            <a:avLst/>
          </a:prstGeom>
          <a:noFill/>
        </p:spPr>
        <p:txBody>
          <a:bodyPr wrap="square">
            <a:spAutoFit/>
          </a:bodyPr>
          <a:lstStyle/>
          <a:p>
            <a:pPr>
              <a:spcAft>
                <a:spcPts val="800"/>
              </a:spcAft>
              <a:defRPr sz="1800">
                <a:solidFill>
                  <a:srgbClr val="162033"/>
                </a:solidFill>
                <a:latin typeface="Aptos"/>
              </a:defRPr>
            </a:pPr>
            <a:r>
              <a:t>Title: Children of the Heavenly Father</a:t>
            </a:r>
          </a:p>
          <a:p>
            <a:pPr>
              <a:spcAft>
                <a:spcPts val="800"/>
              </a:spcAft>
              <a:defRPr sz="1800">
                <a:solidFill>
                  <a:srgbClr val="162033"/>
                </a:solidFill>
                <a:latin typeface="Aptos"/>
              </a:defRPr>
            </a:pPr>
            <a:r>
              <a:t>First line: Children of the heavenly Father</a:t>
            </a:r>
          </a:p>
          <a:p>
            <a:pPr>
              <a:spcAft>
                <a:spcPts val="800"/>
              </a:spcAft>
              <a:defRPr sz="1800">
                <a:solidFill>
                  <a:srgbClr val="162033"/>
                </a:solidFill>
                <a:latin typeface="Aptos"/>
              </a:defRPr>
            </a:pPr>
            <a:r>
              <a:t>Year written: 1855</a:t>
            </a:r>
          </a:p>
          <a:p>
            <a:pPr>
              <a:spcAft>
                <a:spcPts val="800"/>
              </a:spcAft>
              <a:defRPr sz="1800">
                <a:solidFill>
                  <a:srgbClr val="162033"/>
                </a:solidFill>
                <a:latin typeface="Aptos"/>
              </a:defRPr>
            </a:pPr>
            <a:r>
              <a:t>Swedish title: Tryggare kan ingen vara</a:t>
            </a:r>
          </a:p>
          <a:p>
            <a:pPr>
              <a:spcAft>
                <a:spcPts val="800"/>
              </a:spcAft>
              <a:defRPr sz="1800">
                <a:solidFill>
                  <a:srgbClr val="162033"/>
                </a:solidFill>
                <a:latin typeface="Aptos"/>
              </a:defRPr>
            </a:pPr>
            <a:r>
              <a:t>Translator: Ernst W. Olson, 1925</a:t>
            </a:r>
          </a:p>
          <a:p>
            <a:pPr>
              <a:spcAft>
                <a:spcPts val="800"/>
              </a:spcAft>
              <a:defRPr sz="1800">
                <a:solidFill>
                  <a:srgbClr val="162033"/>
                </a:solidFill>
                <a:latin typeface="Aptos"/>
              </a:defRPr>
            </a:pPr>
            <a:r>
              <a:t>Tune: Traditional Swedish melody</a:t>
            </a:r>
          </a:p>
        </p:txBody>
      </p:sp>
      <p:sp>
        <p:nvSpPr>
          <p:cNvPr id="7" name="Rounded Rectangle 6"/>
          <p:cNvSpPr/>
          <p:nvPr/>
        </p:nvSpPr>
        <p:spPr>
          <a:xfrm>
            <a:off x="7653527" y="886968"/>
            <a:ext cx="4123944" cy="5221224"/>
          </a:xfrm>
          <a:prstGeom prst="roundRect">
            <a:avLst/>
          </a:prstGeom>
          <a:solidFill>
            <a:srgbClr val="FFFFFF"/>
          </a:solidFill>
          <a:ln>
            <a:solidFill>
              <a:srgbClr val="E8DDC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sset_1.jpg"/>
          <p:cNvPicPr>
            <a:picLocks noChangeAspect="1"/>
          </p:cNvPicPr>
          <p:nvPr/>
        </p:nvPicPr>
        <p:blipFill>
          <a:blip r:embed="rId2"/>
          <a:stretch>
            <a:fillRect/>
          </a:stretch>
        </p:blipFill>
        <p:spPr>
          <a:xfrm>
            <a:off x="7726679" y="960120"/>
            <a:ext cx="3977639" cy="5074920"/>
          </a:xfrm>
          <a:prstGeom prst="rect">
            <a:avLst/>
          </a:prstGeom>
        </p:spPr>
      </p:pic>
      <p:sp>
        <p:nvSpPr>
          <p:cNvPr id="9" name="TextBox 8"/>
          <p:cNvSpPr txBox="1"/>
          <p:nvPr/>
        </p:nvSpPr>
        <p:spPr>
          <a:xfrm>
            <a:off x="502920" y="6519672"/>
            <a:ext cx="11155680" cy="228600"/>
          </a:xfrm>
          <a:prstGeom prst="rect">
            <a:avLst/>
          </a:prstGeom>
          <a:noFill/>
        </p:spPr>
        <p:txBody>
          <a:bodyPr wrap="none">
            <a:spAutoFit/>
          </a:bodyPr>
          <a:lstStyle/>
          <a:p>
            <a:pPr>
              <a:defRPr sz="800">
                <a:solidFill>
                  <a:srgbClr val="646464"/>
                </a:solidFill>
              </a:defRPr>
            </a:pPr>
            <a:r>
              <a:t>Children of the Heavenly Father • Hymn Teaching Guide • 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46304"/>
          </a:xfrm>
          <a:prstGeom prst="rect">
            <a:avLst/>
          </a:prstGeom>
          <a:solidFill>
            <a:srgbClr val="C89B4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411480"/>
            <a:ext cx="7406640" cy="685800"/>
          </a:xfrm>
          <a:prstGeom prst="rect">
            <a:avLst/>
          </a:prstGeom>
          <a:noFill/>
        </p:spPr>
        <p:txBody>
          <a:bodyPr wrap="none">
            <a:spAutoFit/>
          </a:bodyPr>
          <a:lstStyle/>
          <a:p>
            <a:pPr>
              <a:defRPr sz="3100" b="1">
                <a:solidFill>
                  <a:srgbClr val="1D3557"/>
                </a:solidFill>
                <a:latin typeface="Georgia"/>
              </a:defRPr>
            </a:pPr>
            <a:r>
              <a:t>Historical Background</a:t>
            </a:r>
          </a:p>
        </p:txBody>
      </p:sp>
      <p:sp>
        <p:nvSpPr>
          <p:cNvPr id="5" name="TextBox 4"/>
          <p:cNvSpPr txBox="1"/>
          <p:nvPr/>
        </p:nvSpPr>
        <p:spPr>
          <a:xfrm>
            <a:off x="548640" y="1051560"/>
            <a:ext cx="7680960" cy="365760"/>
          </a:xfrm>
          <a:prstGeom prst="rect">
            <a:avLst/>
          </a:prstGeom>
          <a:noFill/>
        </p:spPr>
        <p:txBody>
          <a:bodyPr wrap="none">
            <a:spAutoFit/>
          </a:bodyPr>
          <a:lstStyle/>
          <a:p>
            <a:pPr>
              <a:defRPr sz="1300" i="1">
                <a:solidFill>
                  <a:srgbClr val="2D5C88"/>
                </a:solidFill>
                <a:latin typeface="Aptos"/>
              </a:defRPr>
            </a:pPr>
            <a:r>
              <a:t>Lina Sandell, Swedish Lutheran hymnody, and careful chronology</a:t>
            </a:r>
          </a:p>
        </p:txBody>
      </p:sp>
      <p:sp>
        <p:nvSpPr>
          <p:cNvPr id="6" name="TextBox 5"/>
          <p:cNvSpPr txBox="1"/>
          <p:nvPr/>
        </p:nvSpPr>
        <p:spPr>
          <a:xfrm>
            <a:off x="777240" y="1691640"/>
            <a:ext cx="6537960" cy="4206240"/>
          </a:xfrm>
          <a:prstGeom prst="rect">
            <a:avLst/>
          </a:prstGeom>
          <a:noFill/>
        </p:spPr>
        <p:txBody>
          <a:bodyPr wrap="square">
            <a:spAutoFit/>
          </a:bodyPr>
          <a:lstStyle/>
          <a:p>
            <a:pPr>
              <a:spcAft>
                <a:spcPts val="800"/>
              </a:spcAft>
              <a:defRPr sz="1500">
                <a:solidFill>
                  <a:srgbClr val="162033"/>
                </a:solidFill>
                <a:latin typeface="Aptos"/>
              </a:defRPr>
            </a:pPr>
            <a:r>
              <a:t>Karolina Wilhelmina Sandell-Berg, widely known as Lina Sandell, wrote the Swedish text Tryggare kan ingen vara.</a:t>
            </a:r>
          </a:p>
          <a:p>
            <a:pPr>
              <a:spcAft>
                <a:spcPts val="800"/>
              </a:spcAft>
              <a:defRPr sz="1500">
                <a:solidFill>
                  <a:srgbClr val="162033"/>
                </a:solidFill>
                <a:latin typeface="Aptos"/>
              </a:defRPr>
            </a:pPr>
            <a:r>
              <a:t>Hymnal evidence commonly identifies the text with Andeliga daggdroppar, published in 1855, where it appeared anonymously.</a:t>
            </a:r>
          </a:p>
          <a:p>
            <a:pPr>
              <a:spcAft>
                <a:spcPts val="800"/>
              </a:spcAft>
              <a:defRPr sz="1500">
                <a:solidFill>
                  <a:srgbClr val="162033"/>
                </a:solidFill>
                <a:latin typeface="Aptos"/>
              </a:defRPr>
            </a:pPr>
            <a:r>
              <a:t>The origin story requires care.</a:t>
            </a:r>
          </a:p>
          <a:p>
            <a:pPr>
              <a:spcAft>
                <a:spcPts val="800"/>
              </a:spcAft>
              <a:defRPr sz="1500">
                <a:solidFill>
                  <a:srgbClr val="162033"/>
                </a:solidFill>
                <a:latin typeface="Aptos"/>
              </a:defRPr>
            </a:pPr>
            <a:r>
              <a:t>Some later accounts connect the hymn to the tragic drowning of Sandell’s father, which she witnessed in 1858, and that tragedy certainly shaped her life and the reception of many of her hymns.</a:t>
            </a:r>
          </a:p>
        </p:txBody>
      </p:sp>
      <p:sp>
        <p:nvSpPr>
          <p:cNvPr id="7" name="Rounded Rectangle 6"/>
          <p:cNvSpPr/>
          <p:nvPr/>
        </p:nvSpPr>
        <p:spPr>
          <a:xfrm>
            <a:off x="7653527" y="886968"/>
            <a:ext cx="4123944" cy="5221224"/>
          </a:xfrm>
          <a:prstGeom prst="roundRect">
            <a:avLst/>
          </a:prstGeom>
          <a:solidFill>
            <a:srgbClr val="FFFFFF"/>
          </a:solidFill>
          <a:ln>
            <a:solidFill>
              <a:srgbClr val="E8DDC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sset_4.jpg"/>
          <p:cNvPicPr>
            <a:picLocks noChangeAspect="1"/>
          </p:cNvPicPr>
          <p:nvPr/>
        </p:nvPicPr>
        <p:blipFill>
          <a:blip r:embed="rId2"/>
          <a:stretch>
            <a:fillRect/>
          </a:stretch>
        </p:blipFill>
        <p:spPr>
          <a:xfrm>
            <a:off x="7726679" y="960120"/>
            <a:ext cx="3977639" cy="5074920"/>
          </a:xfrm>
          <a:prstGeom prst="rect">
            <a:avLst/>
          </a:prstGeom>
        </p:spPr>
      </p:pic>
      <p:sp>
        <p:nvSpPr>
          <p:cNvPr id="9" name="TextBox 8"/>
          <p:cNvSpPr txBox="1"/>
          <p:nvPr/>
        </p:nvSpPr>
        <p:spPr>
          <a:xfrm>
            <a:off x="502920" y="6519672"/>
            <a:ext cx="11155680" cy="228600"/>
          </a:xfrm>
          <a:prstGeom prst="rect">
            <a:avLst/>
          </a:prstGeom>
          <a:noFill/>
        </p:spPr>
        <p:txBody>
          <a:bodyPr wrap="none">
            <a:spAutoFit/>
          </a:bodyPr>
          <a:lstStyle/>
          <a:p>
            <a:pPr>
              <a:defRPr sz="800">
                <a:solidFill>
                  <a:srgbClr val="646464"/>
                </a:solidFill>
              </a:defRPr>
            </a:pPr>
            <a:r>
              <a:t>Children of the Heavenly Father • Hymn Teaching Guide • 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46304"/>
          </a:xfrm>
          <a:prstGeom prst="rect">
            <a:avLst/>
          </a:prstGeom>
          <a:solidFill>
            <a:srgbClr val="C89B4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411480"/>
            <a:ext cx="7406640" cy="685800"/>
          </a:xfrm>
          <a:prstGeom prst="rect">
            <a:avLst/>
          </a:prstGeom>
          <a:noFill/>
        </p:spPr>
        <p:txBody>
          <a:bodyPr wrap="none">
            <a:spAutoFit/>
          </a:bodyPr>
          <a:lstStyle/>
          <a:p>
            <a:pPr>
              <a:defRPr sz="3100" b="1">
                <a:solidFill>
                  <a:srgbClr val="1D3557"/>
                </a:solidFill>
                <a:latin typeface="Georgia"/>
              </a:defRPr>
            </a:pPr>
            <a:r>
              <a:t>Why This Hymn Matters</a:t>
            </a:r>
          </a:p>
        </p:txBody>
      </p:sp>
      <p:sp>
        <p:nvSpPr>
          <p:cNvPr id="5" name="TextBox 4"/>
          <p:cNvSpPr txBox="1"/>
          <p:nvPr/>
        </p:nvSpPr>
        <p:spPr>
          <a:xfrm>
            <a:off x="548640" y="1051560"/>
            <a:ext cx="7680960" cy="365760"/>
          </a:xfrm>
          <a:prstGeom prst="rect">
            <a:avLst/>
          </a:prstGeom>
          <a:noFill/>
        </p:spPr>
        <p:txBody>
          <a:bodyPr wrap="none">
            <a:spAutoFit/>
          </a:bodyPr>
          <a:lstStyle/>
          <a:p>
            <a:pPr>
              <a:defRPr sz="1300" i="1">
                <a:solidFill>
                  <a:srgbClr val="2D5C88"/>
                </a:solidFill>
                <a:latin typeface="Aptos"/>
              </a:defRPr>
            </a:pPr>
            <a:r>
              <a:t>A simple hymn with deep pastoral power</a:t>
            </a:r>
          </a:p>
        </p:txBody>
      </p:sp>
      <p:sp>
        <p:nvSpPr>
          <p:cNvPr id="6" name="TextBox 5"/>
          <p:cNvSpPr txBox="1"/>
          <p:nvPr/>
        </p:nvSpPr>
        <p:spPr>
          <a:xfrm>
            <a:off x="777240" y="1691640"/>
            <a:ext cx="6537960" cy="4206240"/>
          </a:xfrm>
          <a:prstGeom prst="rect">
            <a:avLst/>
          </a:prstGeom>
          <a:noFill/>
        </p:spPr>
        <p:txBody>
          <a:bodyPr wrap="square">
            <a:spAutoFit/>
          </a:bodyPr>
          <a:lstStyle/>
          <a:p>
            <a:pPr>
              <a:spcAft>
                <a:spcPts val="800"/>
              </a:spcAft>
              <a:defRPr sz="1800">
                <a:solidFill>
                  <a:srgbClr val="162033"/>
                </a:solidFill>
                <a:latin typeface="Aptos"/>
              </a:defRPr>
            </a:pPr>
            <a:r>
              <a:t>Sung by children, mourners, and mature believers with equal truth.</a:t>
            </a:r>
          </a:p>
          <a:p>
            <a:pPr>
              <a:spcAft>
                <a:spcPts val="800"/>
              </a:spcAft>
              <a:defRPr sz="1800">
                <a:solidFill>
                  <a:srgbClr val="162033"/>
                </a:solidFill>
                <a:latin typeface="Aptos"/>
              </a:defRPr>
            </a:pPr>
            <a:r>
              <a:t>Confesses protection without denying grief, anxiety, or death.</a:t>
            </a:r>
          </a:p>
          <a:p>
            <a:pPr>
              <a:spcAft>
                <a:spcPts val="800"/>
              </a:spcAft>
              <a:defRPr sz="1800">
                <a:solidFill>
                  <a:srgbClr val="162033"/>
                </a:solidFill>
                <a:latin typeface="Aptos"/>
              </a:defRPr>
            </a:pPr>
            <a:r>
              <a:t>Helps the church speak assurance without shallow sentimentality.</a:t>
            </a:r>
          </a:p>
          <a:p>
            <a:pPr>
              <a:spcAft>
                <a:spcPts val="800"/>
              </a:spcAft>
              <a:defRPr sz="1800">
                <a:solidFill>
                  <a:srgbClr val="162033"/>
                </a:solidFill>
                <a:latin typeface="Aptos"/>
              </a:defRPr>
            </a:pPr>
            <a:r>
              <a:t>Especially useful in baptism, funeral, memorial, and comfort settings.</a:t>
            </a:r>
          </a:p>
        </p:txBody>
      </p:sp>
      <p:sp>
        <p:nvSpPr>
          <p:cNvPr id="7" name="TextBox 6"/>
          <p:cNvSpPr txBox="1"/>
          <p:nvPr/>
        </p:nvSpPr>
        <p:spPr>
          <a:xfrm>
            <a:off x="502920" y="6519672"/>
            <a:ext cx="11155680" cy="228600"/>
          </a:xfrm>
          <a:prstGeom prst="rect">
            <a:avLst/>
          </a:prstGeom>
          <a:noFill/>
        </p:spPr>
        <p:txBody>
          <a:bodyPr wrap="none">
            <a:spAutoFit/>
          </a:bodyPr>
          <a:lstStyle/>
          <a:p>
            <a:pPr>
              <a:defRPr sz="800">
                <a:solidFill>
                  <a:srgbClr val="646464"/>
                </a:solidFill>
              </a:defRPr>
            </a:pPr>
            <a:r>
              <a:t>Children of the Heavenly Father • Hymn Teaching Guide • 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46304"/>
          </a:xfrm>
          <a:prstGeom prst="rect">
            <a:avLst/>
          </a:prstGeom>
          <a:solidFill>
            <a:srgbClr val="C89B4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411480"/>
            <a:ext cx="7406640" cy="685800"/>
          </a:xfrm>
          <a:prstGeom prst="rect">
            <a:avLst/>
          </a:prstGeom>
          <a:noFill/>
        </p:spPr>
        <p:txBody>
          <a:bodyPr wrap="none">
            <a:spAutoFit/>
          </a:bodyPr>
          <a:lstStyle/>
          <a:p>
            <a:pPr>
              <a:defRPr sz="2700" b="1">
                <a:solidFill>
                  <a:srgbClr val="1D3557"/>
                </a:solidFill>
                <a:latin typeface="Georgia"/>
              </a:defRPr>
            </a:pPr>
            <a:r>
              <a:t>Biblical Foundation: Fatherly Care</a:t>
            </a:r>
          </a:p>
        </p:txBody>
      </p:sp>
      <p:sp>
        <p:nvSpPr>
          <p:cNvPr id="5" name="TextBox 4"/>
          <p:cNvSpPr txBox="1"/>
          <p:nvPr/>
        </p:nvSpPr>
        <p:spPr>
          <a:xfrm>
            <a:off x="548640" y="1051560"/>
            <a:ext cx="7680960" cy="365760"/>
          </a:xfrm>
          <a:prstGeom prst="rect">
            <a:avLst/>
          </a:prstGeom>
          <a:noFill/>
        </p:spPr>
        <p:txBody>
          <a:bodyPr wrap="none">
            <a:spAutoFit/>
          </a:bodyPr>
          <a:lstStyle/>
          <a:p>
            <a:pPr>
              <a:defRPr sz="1300" i="1">
                <a:solidFill>
                  <a:srgbClr val="2D5C88"/>
                </a:solidFill>
                <a:latin typeface="Aptos"/>
              </a:defRPr>
            </a:pPr>
            <a:r>
              <a:t>Matthew 6, Psalm 103, Isaiah 49</a:t>
            </a:r>
          </a:p>
        </p:txBody>
      </p:sp>
      <p:sp>
        <p:nvSpPr>
          <p:cNvPr id="6" name="TextBox 5"/>
          <p:cNvSpPr txBox="1"/>
          <p:nvPr/>
        </p:nvSpPr>
        <p:spPr>
          <a:xfrm>
            <a:off x="777240" y="1691640"/>
            <a:ext cx="6537960" cy="4206240"/>
          </a:xfrm>
          <a:prstGeom prst="rect">
            <a:avLst/>
          </a:prstGeom>
          <a:noFill/>
        </p:spPr>
        <p:txBody>
          <a:bodyPr wrap="square">
            <a:spAutoFit/>
          </a:bodyPr>
          <a:lstStyle/>
          <a:p>
            <a:pPr>
              <a:spcAft>
                <a:spcPts val="800"/>
              </a:spcAft>
              <a:defRPr sz="1800">
                <a:solidFill>
                  <a:srgbClr val="162033"/>
                </a:solidFill>
                <a:latin typeface="Aptos"/>
              </a:defRPr>
            </a:pPr>
            <a:r>
              <a:t>Matthew 6: the Father feeds the birds and values His children.</a:t>
            </a:r>
          </a:p>
          <a:p>
            <a:pPr>
              <a:spcAft>
                <a:spcPts val="800"/>
              </a:spcAft>
              <a:defRPr sz="1800">
                <a:solidFill>
                  <a:srgbClr val="162033"/>
                </a:solidFill>
                <a:latin typeface="Aptos"/>
              </a:defRPr>
            </a:pPr>
            <a:r>
              <a:t>Psalm 103: the Lord has compassion and remembers our frailty.</a:t>
            </a:r>
          </a:p>
          <a:p>
            <a:pPr>
              <a:spcAft>
                <a:spcPts val="800"/>
              </a:spcAft>
              <a:defRPr sz="1800">
                <a:solidFill>
                  <a:srgbClr val="162033"/>
                </a:solidFill>
                <a:latin typeface="Aptos"/>
              </a:defRPr>
            </a:pPr>
            <a:r>
              <a:t>Isaiah 49: God will not forget His people.</a:t>
            </a:r>
          </a:p>
          <a:p>
            <a:pPr>
              <a:spcAft>
                <a:spcPts val="800"/>
              </a:spcAft>
              <a:defRPr sz="1800">
                <a:solidFill>
                  <a:srgbClr val="162033"/>
                </a:solidFill>
                <a:latin typeface="Aptos"/>
              </a:defRPr>
            </a:pPr>
            <a:r>
              <a:t>The hymn’s comfort begins with God’s character, not our circumstances.</a:t>
            </a:r>
          </a:p>
        </p:txBody>
      </p:sp>
      <p:sp>
        <p:nvSpPr>
          <p:cNvPr id="7" name="Rounded Rectangle 6"/>
          <p:cNvSpPr/>
          <p:nvPr/>
        </p:nvSpPr>
        <p:spPr>
          <a:xfrm>
            <a:off x="7653527" y="886968"/>
            <a:ext cx="4123944" cy="5221224"/>
          </a:xfrm>
          <a:prstGeom prst="roundRect">
            <a:avLst/>
          </a:prstGeom>
          <a:solidFill>
            <a:srgbClr val="FFFFFF"/>
          </a:solidFill>
          <a:ln>
            <a:solidFill>
              <a:srgbClr val="E8DDC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sset_1.jpg"/>
          <p:cNvPicPr>
            <a:picLocks noChangeAspect="1"/>
          </p:cNvPicPr>
          <p:nvPr/>
        </p:nvPicPr>
        <p:blipFill>
          <a:blip r:embed="rId2"/>
          <a:stretch>
            <a:fillRect/>
          </a:stretch>
        </p:blipFill>
        <p:spPr>
          <a:xfrm>
            <a:off x="7726679" y="960120"/>
            <a:ext cx="3977639" cy="5074920"/>
          </a:xfrm>
          <a:prstGeom prst="rect">
            <a:avLst/>
          </a:prstGeom>
        </p:spPr>
      </p:pic>
      <p:sp>
        <p:nvSpPr>
          <p:cNvPr id="9" name="TextBox 8"/>
          <p:cNvSpPr txBox="1"/>
          <p:nvPr/>
        </p:nvSpPr>
        <p:spPr>
          <a:xfrm>
            <a:off x="502920" y="6519672"/>
            <a:ext cx="11155680" cy="228600"/>
          </a:xfrm>
          <a:prstGeom prst="rect">
            <a:avLst/>
          </a:prstGeom>
          <a:noFill/>
        </p:spPr>
        <p:txBody>
          <a:bodyPr wrap="none">
            <a:spAutoFit/>
          </a:bodyPr>
          <a:lstStyle/>
          <a:p>
            <a:pPr>
              <a:defRPr sz="800">
                <a:solidFill>
                  <a:srgbClr val="646464"/>
                </a:solidFill>
              </a:defRPr>
            </a:pPr>
            <a:r>
              <a:t>Children of the Heavenly Father • Hymn Teaching Guide • 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46304"/>
          </a:xfrm>
          <a:prstGeom prst="rect">
            <a:avLst/>
          </a:prstGeom>
          <a:solidFill>
            <a:srgbClr val="C89B4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411480"/>
            <a:ext cx="7406640" cy="685800"/>
          </a:xfrm>
          <a:prstGeom prst="rect">
            <a:avLst/>
          </a:prstGeom>
          <a:noFill/>
        </p:spPr>
        <p:txBody>
          <a:bodyPr wrap="none">
            <a:spAutoFit/>
          </a:bodyPr>
          <a:lstStyle/>
          <a:p>
            <a:pPr>
              <a:defRPr sz="2700" b="1">
                <a:solidFill>
                  <a:srgbClr val="1D3557"/>
                </a:solidFill>
                <a:latin typeface="Georgia"/>
              </a:defRPr>
            </a:pPr>
            <a:r>
              <a:t>Biblical Foundation: Kept in Love</a:t>
            </a:r>
          </a:p>
        </p:txBody>
      </p:sp>
      <p:sp>
        <p:nvSpPr>
          <p:cNvPr id="5" name="TextBox 4"/>
          <p:cNvSpPr txBox="1"/>
          <p:nvPr/>
        </p:nvSpPr>
        <p:spPr>
          <a:xfrm>
            <a:off x="548640" y="1051560"/>
            <a:ext cx="7680960" cy="365760"/>
          </a:xfrm>
          <a:prstGeom prst="rect">
            <a:avLst/>
          </a:prstGeom>
          <a:noFill/>
        </p:spPr>
        <p:txBody>
          <a:bodyPr wrap="none">
            <a:spAutoFit/>
          </a:bodyPr>
          <a:lstStyle/>
          <a:p>
            <a:pPr>
              <a:defRPr sz="1300" i="1">
                <a:solidFill>
                  <a:srgbClr val="2D5C88"/>
                </a:solidFill>
                <a:latin typeface="Aptos"/>
              </a:defRPr>
            </a:pPr>
            <a:r>
              <a:t>John 10 and Romans 8</a:t>
            </a:r>
          </a:p>
        </p:txBody>
      </p:sp>
      <p:sp>
        <p:nvSpPr>
          <p:cNvPr id="6" name="TextBox 5"/>
          <p:cNvSpPr txBox="1"/>
          <p:nvPr/>
        </p:nvSpPr>
        <p:spPr>
          <a:xfrm>
            <a:off x="777240" y="1691640"/>
            <a:ext cx="6537960" cy="4206240"/>
          </a:xfrm>
          <a:prstGeom prst="rect">
            <a:avLst/>
          </a:prstGeom>
          <a:noFill/>
        </p:spPr>
        <p:txBody>
          <a:bodyPr wrap="square">
            <a:spAutoFit/>
          </a:bodyPr>
          <a:lstStyle/>
          <a:p>
            <a:pPr>
              <a:spcAft>
                <a:spcPts val="800"/>
              </a:spcAft>
              <a:defRPr sz="1800">
                <a:solidFill>
                  <a:srgbClr val="162033"/>
                </a:solidFill>
                <a:latin typeface="Aptos"/>
              </a:defRPr>
            </a:pPr>
            <a:r>
              <a:t>John 10: Christ’s sheep are held by the Father’s hand.</a:t>
            </a:r>
          </a:p>
          <a:p>
            <a:pPr>
              <a:spcAft>
                <a:spcPts val="800"/>
              </a:spcAft>
              <a:defRPr sz="1800">
                <a:solidFill>
                  <a:srgbClr val="162033"/>
                </a:solidFill>
                <a:latin typeface="Aptos"/>
              </a:defRPr>
            </a:pPr>
            <a:r>
              <a:t>Romans 8: nothing can separate believers from God’s love in Christ.</a:t>
            </a:r>
          </a:p>
          <a:p>
            <a:pPr>
              <a:spcAft>
                <a:spcPts val="800"/>
              </a:spcAft>
              <a:defRPr sz="1800">
                <a:solidFill>
                  <a:srgbClr val="162033"/>
                </a:solidFill>
                <a:latin typeface="Aptos"/>
              </a:defRPr>
            </a:pPr>
            <a:r>
              <a:t>Psalm 91: God is refuge, fortress, shield, and shelter.</a:t>
            </a:r>
          </a:p>
          <a:p>
            <a:pPr>
              <a:spcAft>
                <a:spcPts val="800"/>
              </a:spcAft>
              <a:defRPr sz="1800">
                <a:solidFill>
                  <a:srgbClr val="162033"/>
                </a:solidFill>
                <a:latin typeface="Aptos"/>
              </a:defRPr>
            </a:pPr>
            <a:r>
              <a:t>Assurance is stronger than fear because God’s keeping is stronger than death.</a:t>
            </a:r>
          </a:p>
        </p:txBody>
      </p:sp>
      <p:sp>
        <p:nvSpPr>
          <p:cNvPr id="7" name="TextBox 6"/>
          <p:cNvSpPr txBox="1"/>
          <p:nvPr/>
        </p:nvSpPr>
        <p:spPr>
          <a:xfrm>
            <a:off x="502920" y="6519672"/>
            <a:ext cx="11155680" cy="228600"/>
          </a:xfrm>
          <a:prstGeom prst="rect">
            <a:avLst/>
          </a:prstGeom>
          <a:noFill/>
        </p:spPr>
        <p:txBody>
          <a:bodyPr wrap="none">
            <a:spAutoFit/>
          </a:bodyPr>
          <a:lstStyle/>
          <a:p>
            <a:pPr>
              <a:defRPr sz="800">
                <a:solidFill>
                  <a:srgbClr val="646464"/>
                </a:solidFill>
              </a:defRPr>
            </a:pPr>
            <a:r>
              <a:t>Children of the Heavenly Father • Hymn Teaching Guide • 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46304"/>
          </a:xfrm>
          <a:prstGeom prst="rect">
            <a:avLst/>
          </a:prstGeom>
          <a:solidFill>
            <a:srgbClr val="C89B4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411480"/>
            <a:ext cx="7406640" cy="685800"/>
          </a:xfrm>
          <a:prstGeom prst="rect">
            <a:avLst/>
          </a:prstGeom>
          <a:noFill/>
        </p:spPr>
        <p:txBody>
          <a:bodyPr wrap="none">
            <a:spAutoFit/>
          </a:bodyPr>
          <a:lstStyle/>
          <a:p>
            <a:pPr>
              <a:defRPr sz="3100" b="1">
                <a:solidFill>
                  <a:srgbClr val="1D3557"/>
                </a:solidFill>
                <a:latin typeface="Georgia"/>
              </a:defRPr>
            </a:pPr>
            <a:r>
              <a:t>Stanza 1</a:t>
            </a:r>
          </a:p>
        </p:txBody>
      </p:sp>
      <p:sp>
        <p:nvSpPr>
          <p:cNvPr id="5" name="TextBox 4"/>
          <p:cNvSpPr txBox="1"/>
          <p:nvPr/>
        </p:nvSpPr>
        <p:spPr>
          <a:xfrm>
            <a:off x="548640" y="1051560"/>
            <a:ext cx="7680960" cy="365760"/>
          </a:xfrm>
          <a:prstGeom prst="rect">
            <a:avLst/>
          </a:prstGeom>
          <a:noFill/>
        </p:spPr>
        <p:txBody>
          <a:bodyPr wrap="none">
            <a:spAutoFit/>
          </a:bodyPr>
          <a:lstStyle/>
          <a:p>
            <a:pPr>
              <a:defRPr sz="1300" i="1">
                <a:solidFill>
                  <a:srgbClr val="2D5C88"/>
                </a:solidFill>
                <a:latin typeface="Aptos"/>
              </a:defRPr>
            </a:pPr>
            <a:r>
              <a:t>Gathered safely into the Father’s care</a:t>
            </a:r>
          </a:p>
        </p:txBody>
      </p:sp>
      <p:sp>
        <p:nvSpPr>
          <p:cNvPr id="6" name="TextBox 5"/>
          <p:cNvSpPr txBox="1"/>
          <p:nvPr/>
        </p:nvSpPr>
        <p:spPr>
          <a:xfrm>
            <a:off x="777240" y="1691640"/>
            <a:ext cx="6537960" cy="4206240"/>
          </a:xfrm>
          <a:prstGeom prst="rect">
            <a:avLst/>
          </a:prstGeom>
          <a:noFill/>
        </p:spPr>
        <p:txBody>
          <a:bodyPr wrap="square">
            <a:spAutoFit/>
          </a:bodyPr>
          <a:lstStyle/>
          <a:p>
            <a:pPr>
              <a:spcAft>
                <a:spcPts val="800"/>
              </a:spcAft>
              <a:defRPr sz="1800">
                <a:solidFill>
                  <a:srgbClr val="162033"/>
                </a:solidFill>
                <a:latin typeface="Aptos"/>
              </a:defRPr>
            </a:pPr>
            <a:r>
              <a:t>The opening image is family and refuge: children gathered by a heavenly Father.</a:t>
            </a:r>
          </a:p>
          <a:p>
            <a:pPr>
              <a:spcAft>
                <a:spcPts val="800"/>
              </a:spcAft>
              <a:defRPr sz="1800">
                <a:solidFill>
                  <a:srgbClr val="162033"/>
                </a:solidFill>
                <a:latin typeface="Aptos"/>
              </a:defRPr>
            </a:pPr>
            <a:r>
              <a:t>The hymn teaches belonging before it teaches endurance.</a:t>
            </a:r>
          </a:p>
          <a:p>
            <a:pPr>
              <a:spcAft>
                <a:spcPts val="800"/>
              </a:spcAft>
              <a:defRPr sz="1800">
                <a:solidFill>
                  <a:srgbClr val="162033"/>
                </a:solidFill>
                <a:latin typeface="Aptos"/>
              </a:defRPr>
            </a:pPr>
            <a:r>
              <a:t>Pastoral use: speak identity before instruction to those who are afraid.</a:t>
            </a:r>
          </a:p>
        </p:txBody>
      </p:sp>
      <p:sp>
        <p:nvSpPr>
          <p:cNvPr id="7" name="Rounded Rectangle 6"/>
          <p:cNvSpPr/>
          <p:nvPr/>
        </p:nvSpPr>
        <p:spPr>
          <a:xfrm>
            <a:off x="7653527" y="886968"/>
            <a:ext cx="4123944" cy="5221224"/>
          </a:xfrm>
          <a:prstGeom prst="roundRect">
            <a:avLst/>
          </a:prstGeom>
          <a:solidFill>
            <a:srgbClr val="FFFFFF"/>
          </a:solidFill>
          <a:ln>
            <a:solidFill>
              <a:srgbClr val="E8DDC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sset_2.jpg"/>
          <p:cNvPicPr>
            <a:picLocks noChangeAspect="1"/>
          </p:cNvPicPr>
          <p:nvPr/>
        </p:nvPicPr>
        <p:blipFill>
          <a:blip r:embed="rId2"/>
          <a:stretch>
            <a:fillRect/>
          </a:stretch>
        </p:blipFill>
        <p:spPr>
          <a:xfrm>
            <a:off x="7726679" y="960120"/>
            <a:ext cx="3977639" cy="5074920"/>
          </a:xfrm>
          <a:prstGeom prst="rect">
            <a:avLst/>
          </a:prstGeom>
        </p:spPr>
      </p:pic>
      <p:sp>
        <p:nvSpPr>
          <p:cNvPr id="9" name="TextBox 8"/>
          <p:cNvSpPr txBox="1"/>
          <p:nvPr/>
        </p:nvSpPr>
        <p:spPr>
          <a:xfrm>
            <a:off x="502920" y="6519672"/>
            <a:ext cx="11155680" cy="228600"/>
          </a:xfrm>
          <a:prstGeom prst="rect">
            <a:avLst/>
          </a:prstGeom>
          <a:noFill/>
        </p:spPr>
        <p:txBody>
          <a:bodyPr wrap="none">
            <a:spAutoFit/>
          </a:bodyPr>
          <a:lstStyle/>
          <a:p>
            <a:pPr>
              <a:defRPr sz="800">
                <a:solidFill>
                  <a:srgbClr val="646464"/>
                </a:solidFill>
              </a:defRPr>
            </a:pPr>
            <a:r>
              <a:t>Children of the Heavenly Father • Hymn Teaching Guide • 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46304"/>
          </a:xfrm>
          <a:prstGeom prst="rect">
            <a:avLst/>
          </a:prstGeom>
          <a:solidFill>
            <a:srgbClr val="C89B4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411480"/>
            <a:ext cx="7406640" cy="685800"/>
          </a:xfrm>
          <a:prstGeom prst="rect">
            <a:avLst/>
          </a:prstGeom>
          <a:noFill/>
        </p:spPr>
        <p:txBody>
          <a:bodyPr wrap="none">
            <a:spAutoFit/>
          </a:bodyPr>
          <a:lstStyle/>
          <a:p>
            <a:pPr>
              <a:defRPr sz="3100" b="1">
                <a:solidFill>
                  <a:srgbClr val="1D3557"/>
                </a:solidFill>
                <a:latin typeface="Georgia"/>
              </a:defRPr>
            </a:pPr>
            <a:r>
              <a:t>Stanza 2</a:t>
            </a:r>
          </a:p>
        </p:txBody>
      </p:sp>
      <p:sp>
        <p:nvSpPr>
          <p:cNvPr id="5" name="TextBox 4"/>
          <p:cNvSpPr txBox="1"/>
          <p:nvPr/>
        </p:nvSpPr>
        <p:spPr>
          <a:xfrm>
            <a:off x="548640" y="1051560"/>
            <a:ext cx="7680960" cy="365760"/>
          </a:xfrm>
          <a:prstGeom prst="rect">
            <a:avLst/>
          </a:prstGeom>
          <a:noFill/>
        </p:spPr>
        <p:txBody>
          <a:bodyPr wrap="none">
            <a:spAutoFit/>
          </a:bodyPr>
          <a:lstStyle/>
          <a:p>
            <a:pPr>
              <a:defRPr sz="1300" i="1">
                <a:solidFill>
                  <a:srgbClr val="2D5C88"/>
                </a:solidFill>
                <a:latin typeface="Aptos"/>
              </a:defRPr>
            </a:pPr>
            <a:r>
              <a:t>Nourished and protected by mighty arms</a:t>
            </a:r>
          </a:p>
        </p:txBody>
      </p:sp>
      <p:sp>
        <p:nvSpPr>
          <p:cNvPr id="6" name="TextBox 5"/>
          <p:cNvSpPr txBox="1"/>
          <p:nvPr/>
        </p:nvSpPr>
        <p:spPr>
          <a:xfrm>
            <a:off x="777240" y="1691640"/>
            <a:ext cx="6537960" cy="4206240"/>
          </a:xfrm>
          <a:prstGeom prst="rect">
            <a:avLst/>
          </a:prstGeom>
          <a:noFill/>
        </p:spPr>
        <p:txBody>
          <a:bodyPr wrap="square">
            <a:spAutoFit/>
          </a:bodyPr>
          <a:lstStyle/>
          <a:p>
            <a:pPr>
              <a:spcAft>
                <a:spcPts val="800"/>
              </a:spcAft>
              <a:defRPr sz="1800">
                <a:solidFill>
                  <a:srgbClr val="162033"/>
                </a:solidFill>
                <a:latin typeface="Aptos"/>
              </a:defRPr>
            </a:pPr>
            <a:r>
              <a:t>God does not leave His children to defend themselves.</a:t>
            </a:r>
          </a:p>
          <a:p>
            <a:pPr>
              <a:spcAft>
                <a:spcPts val="800"/>
              </a:spcAft>
              <a:defRPr sz="1800">
                <a:solidFill>
                  <a:srgbClr val="162033"/>
                </a:solidFill>
                <a:latin typeface="Aptos"/>
              </a:defRPr>
            </a:pPr>
            <a:r>
              <a:t>The hymn’s protection language is tender, not triumphalist.</a:t>
            </a:r>
          </a:p>
          <a:p>
            <a:pPr>
              <a:spcAft>
                <a:spcPts val="800"/>
              </a:spcAft>
              <a:defRPr sz="1800">
                <a:solidFill>
                  <a:srgbClr val="162033"/>
                </a:solidFill>
                <a:latin typeface="Aptos"/>
              </a:defRPr>
            </a:pPr>
            <a:r>
              <a:t>Use this stanza to lead people from self-reliance into prayerful trust.</a:t>
            </a:r>
          </a:p>
        </p:txBody>
      </p:sp>
      <p:sp>
        <p:nvSpPr>
          <p:cNvPr id="7" name="TextBox 6"/>
          <p:cNvSpPr txBox="1"/>
          <p:nvPr/>
        </p:nvSpPr>
        <p:spPr>
          <a:xfrm>
            <a:off x="502920" y="6519672"/>
            <a:ext cx="11155680" cy="228600"/>
          </a:xfrm>
          <a:prstGeom prst="rect">
            <a:avLst/>
          </a:prstGeom>
          <a:noFill/>
        </p:spPr>
        <p:txBody>
          <a:bodyPr wrap="none">
            <a:spAutoFit/>
          </a:bodyPr>
          <a:lstStyle/>
          <a:p>
            <a:pPr>
              <a:defRPr sz="800">
                <a:solidFill>
                  <a:srgbClr val="646464"/>
                </a:solidFill>
              </a:defRPr>
            </a:pPr>
            <a:r>
              <a:t>Children of the Heavenly Father • Hymn Teaching Guide • 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