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presProps" Target="presProps.xml"/>
  <Relationship Id="rId9" Type="http://schemas.openxmlformats.org/officeDocument/2006/relationships/viewProps" Target="viewProps.xml"/>
  <Relationship Id="rId1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4489"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1E3A5F">
              <a:alpha val="100000"/>
            </a:srgbClr>
          </a:solidFill>
          <a:ln w="9525">
            <a:noFill/>
          </a:ln>
        </p:spPr>
        <p:txBody>
          <a:bodyPr vertOverflow="clip" rtlCol="0" anchor="ctr"/>
          <a:lstStyle/>
          <a:p>
            <a:pPr algn="ctr"/>
            <a:r>
              <a:t/>
            </a:r>
          </a:p>
        </p:txBody>
      </p:sp>
      <p:sp>
        <p:nvSpPr>
          <p:cNvPr id="3" name="" descr=""/>
          <p:cNvSpPr/>
          <p:nvPr/>
        </p:nvSpPr>
        <p:spPr>
          <a:xfrm>
            <a:off x="447675" y="495300"/>
            <a:ext cx="57150" cy="3943350"/>
          </a:xfrm>
          <a:prstGeom prst="rect">
            <a:avLst/>
          </a:prstGeom>
          <a:solidFill>
            <a:srgbClr val="C8A951">
              <a:alpha val="100000"/>
            </a:srgbClr>
          </a:solidFill>
          <a:ln w="9525">
            <a:noFill/>
          </a:ln>
        </p:spPr>
        <p:txBody>
          <a:bodyPr vertOverflow="clip" rtlCol="0" anchor="ctr"/>
          <a:lstStyle/>
          <a:p>
            <a:pPr algn="ctr"/>
            <a:r>
              <a:t/>
            </a:r>
          </a:p>
        </p:txBody>
      </p:sp>
      <p:sp>
        <p:nvSpPr>
          <p:cNvPr id="4" name="" descr=""/>
          <p:cNvSpPr/>
          <p:nvPr/>
        </p:nvSpPr>
        <p:spPr>
          <a:xfrm>
            <a:off x="7391400" y="723900"/>
            <a:ext cx="161925" cy="3190875"/>
          </a:xfrm>
          <a:prstGeom prst="rect">
            <a:avLst/>
          </a:prstGeom>
          <a:solidFill>
            <a:srgbClr val="C8A951">
              <a:alpha val="100000"/>
            </a:srgbClr>
          </a:solidFill>
          <a:ln w="9525">
            <a:noFill/>
          </a:ln>
        </p:spPr>
        <p:txBody>
          <a:bodyPr vertOverflow="clip" rtlCol="0" anchor="ctr"/>
          <a:lstStyle/>
          <a:p>
            <a:pPr algn="ctr"/>
            <a:r>
              <a:t/>
            </a:r>
          </a:p>
        </p:txBody>
      </p:sp>
      <p:sp>
        <p:nvSpPr>
          <p:cNvPr id="5" name="" descr=""/>
          <p:cNvSpPr/>
          <p:nvPr/>
        </p:nvSpPr>
        <p:spPr>
          <a:xfrm>
            <a:off x="6619875" y="1504950"/>
            <a:ext cx="1714500" cy="161925"/>
          </a:xfrm>
          <a:prstGeom prst="rect">
            <a:avLst/>
          </a:prstGeom>
          <a:solidFill>
            <a:srgbClr val="C8A951">
              <a:alpha val="100000"/>
            </a:srgbClr>
          </a:solidFill>
          <a:ln w="9525">
            <a:noFill/>
          </a:ln>
        </p:spPr>
        <p:txBody>
          <a:bodyPr vertOverflow="clip" rtlCol="0" anchor="ctr"/>
          <a:lstStyle/>
          <a:p>
            <a:pPr algn="ctr"/>
            <a:r>
              <a:t/>
            </a:r>
          </a:p>
        </p:txBody>
      </p:sp>
      <p:sp>
        <p:nvSpPr>
          <p:cNvPr id="6" name=""/>
          <p:cNvSpPr txBox="1"/>
          <p:nvPr/>
        </p:nvSpPr>
        <p:spPr>
          <a:xfrm>
            <a:off x="685800" y="1133475"/>
            <a:ext cx="5553075" cy="1028700"/>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Christ Is Risen]]></a:t>
            </a:r>
          </a:p>
        </p:txBody>
      </p:sp>
      <p:sp>
        <p:nvSpPr>
          <p:cNvPr id="7" name=""/>
          <p:cNvSpPr txBox="1"/>
          <p:nvPr/>
        </p:nvSpPr>
        <p:spPr>
          <a:xfrm>
            <a:off x="685800" y="2228850"/>
            <a:ext cx="5276850" cy="409575"/>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i="1" strike="noStrike" sz="2000" spc="0" u="none" cap="none">
                <a:solidFill>
                  <a:srgbClr val="C8A951">
                    <a:alpha val="100000"/>
                  </a:srgbClr>
                </a:solidFill>
                <a:latin typeface="Calibri"/>
              </a:rPr>
              <a:t><![CDATA[Teaching Guide]]></a:t>
            </a:r>
          </a:p>
        </p:txBody>
      </p:sp>
      <p:sp>
        <p:nvSpPr>
          <p:cNvPr id="8" name=""/>
          <p:cNvSpPr txBox="1"/>
          <p:nvPr/>
        </p:nvSpPr>
        <p:spPr>
          <a:xfrm>
            <a:off x="685800" y="2914650"/>
            <a:ext cx="5419725" cy="923925"/>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strike="noStrike" sz="1000" spc="0" u="none" cap="none">
                <a:solidFill>
                  <a:srgbClr val="FFFFFF">
                    <a:alpha val="100000"/>
                  </a:srgbClr>
                </a:solidFill>
                <a:latin typeface="Calibri"/>
              </a:rPr>
              <a:t><![CDATA[Full lyrics and sheet music are not included because this hymn is not currently marked as public domain in the HymnInfo database. Please consult a licensed hymnal or authorized publisher for the complete text and music.]]></a:t>
            </a:r>
          </a:p>
        </p:txBody>
      </p:sp>
      <p:sp>
        <p:nvSpPr>
          <p:cNvPr id="9"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10"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EEF3FA">
              <a:alpha val="100000"/>
            </a:srgbClr>
          </a:solidFill>
          <a:ln w="9525">
            <a:noFill/>
          </a:ln>
        </p:spPr>
        <p:txBody>
          <a:bodyPr vertOverflow="clip" rtlCol="0" anchor="ctr"/>
          <a:lstStyle/>
          <a:p>
            <a:pPr algn="ctr"/>
            <a:r>
              <a:t/>
            </a:r>
          </a:p>
        </p:txBody>
      </p:sp>
      <p:sp>
        <p:nvSpPr>
          <p:cNvPr id="3" name="" descr=""/>
          <p:cNvSpPr/>
          <p:nvPr/>
        </p:nvSpPr>
        <p:spPr>
          <a:xfrm>
            <a:off x="0" y="0"/>
            <a:ext cx="9144000" cy="771525"/>
          </a:xfrm>
          <a:prstGeom prst="rect">
            <a:avLst/>
          </a:prstGeom>
          <a:solidFill>
            <a:srgbClr val="1E3A5F">
              <a:alpha val="100000"/>
            </a:srgbClr>
          </a:solidFill>
          <a:ln w="9525">
            <a:noFill/>
          </a:ln>
        </p:spPr>
        <p:txBody>
          <a:bodyPr vertOverflow="clip" rtlCol="0" anchor="ctr"/>
          <a:lstStyle/>
          <a:p>
            <a:pPr algn="ctr"/>
            <a:r>
              <a:t/>
            </a:r>
          </a:p>
        </p:txBody>
      </p:sp>
      <p:sp>
        <p:nvSpPr>
          <p:cNvPr id="4" name=""/>
          <p:cNvSpPr txBox="1"/>
          <p:nvPr/>
        </p:nvSpPr>
        <p:spPr>
          <a:xfrm>
            <a:off x="495300" y="57150"/>
            <a:ext cx="8162925" cy="628650"/>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2200" spc="0" u="none" cap="none">
                <a:solidFill>
                  <a:srgbClr val="FFFFFF">
                    <a:alpha val="100000"/>
                  </a:srgbClr>
                </a:solidFill>
                <a:latin typeface="Calibri"/>
              </a:rPr>
              <a:t><![CDATA[Overview]]></a:t>
            </a:r>
          </a:p>
        </p:txBody>
      </p:sp>
      <p:sp>
        <p:nvSpPr>
          <p:cNvPr id="5" name="" descr=""/>
          <p:cNvSpPr/>
          <p:nvPr/>
        </p:nvSpPr>
        <p:spPr>
          <a:xfrm>
            <a:off x="533400" y="1019175"/>
            <a:ext cx="8077200" cy="3514725"/>
          </a:xfrm>
          <a:prstGeom prst="rect">
            <a:avLst/>
          </a:prstGeom>
          <a:solidFill>
            <a:srgbClr val="FFFFFF">
              <a:alpha val="100000"/>
            </a:srgbClr>
          </a:solidFill>
          <a:ln w="9525">
            <a:noFill/>
          </a:ln>
        </p:spPr>
        <p:txBody>
          <a:bodyPr vertOverflow="clip" rtlCol="0" anchor="ctr"/>
          <a:lstStyle/>
          <a:p>
            <a:pPr algn="ctr"/>
            <a:r>
              <a:t/>
            </a:r>
          </a:p>
        </p:txBody>
      </p:sp>
      <p:sp>
        <p:nvSpPr>
          <p:cNvPr id="6" name="" descr=""/>
          <p:cNvSpPr/>
          <p:nvPr/>
        </p:nvSpPr>
        <p:spPr>
          <a:xfrm>
            <a:off x="533400" y="1019175"/>
            <a:ext cx="85725" cy="3514725"/>
          </a:xfrm>
          <a:prstGeom prst="rect">
            <a:avLst/>
          </a:prstGeom>
          <a:solidFill>
            <a:srgbClr val="C8A951">
              <a:alpha val="100000"/>
            </a:srgbClr>
          </a:solidFill>
          <a:ln w="9525">
            <a:noFill/>
          </a:ln>
        </p:spPr>
        <p:txBody>
          <a:bodyPr vertOverflow="clip" rtlCol="0" anchor="ctr"/>
          <a:lstStyle/>
          <a:p>
            <a:pPr algn="ctr"/>
            <a:r>
              <a:t/>
            </a:r>
          </a:p>
        </p:txBody>
      </p:sp>
      <p:sp>
        <p:nvSpPr>
          <p:cNvPr id="7" name=""/>
          <p:cNvSpPr txBox="1"/>
          <p:nvPr/>
        </p:nvSpPr>
        <p:spPr>
          <a:xfrm>
            <a:off x="790575" y="1200150"/>
            <a:ext cx="7439025" cy="3124200"/>
          </a:xfrm>
          <a:prstGeom prst="rect">
            <a:avLst/>
          </a:prstGeom>
          <a:noFill/>
        </p:spPr>
        <p:txBody>
          <a:bodyPr anchorCtr="0" rtlCol="0" vertOverflow="clip" vert="horz" bIns="38100" lIns="57150" rIns="57150" tIns="38100">
            <a:spAutoFit/>
          </a:bodyPr>
          <a:lstStyle/>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Christ Is Risen is Brian Wren’s 1984 Easter hymn, more fully known by its opening phrase “Christ is risen!]]></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Shout hosanna!]]></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 The text proclaims the resurrection as an event that changes the whole creation, not merely as a private source of comfort.]]></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Its imagery moves through wonder, healing, friendship with Christ, new creation, bread and wine, resistance to evil, and the assurance that the risen Lord remains with the world he has redeemed.]]></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Wren’s distinctive contribution is to connect Easter joy with Christian action.]]></a:t>
            </a:r>
          </a:p>
        </p:txBody>
      </p:sp>
      <p:sp>
        <p:nvSpPr>
          <p:cNvPr id="8"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9"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EEF3FA">
              <a:alpha val="100000"/>
            </a:srgbClr>
          </a:solidFill>
          <a:ln w="9525">
            <a:noFill/>
          </a:ln>
        </p:spPr>
        <p:txBody>
          <a:bodyPr vertOverflow="clip" rtlCol="0" anchor="ctr"/>
          <a:lstStyle/>
          <a:p>
            <a:pPr algn="ctr"/>
            <a:r>
              <a:t/>
            </a:r>
          </a:p>
        </p:txBody>
      </p:sp>
      <p:sp>
        <p:nvSpPr>
          <p:cNvPr id="3" name="" descr=""/>
          <p:cNvSpPr/>
          <p:nvPr/>
        </p:nvSpPr>
        <p:spPr>
          <a:xfrm>
            <a:off x="0" y="0"/>
            <a:ext cx="9144000" cy="771525"/>
          </a:xfrm>
          <a:prstGeom prst="rect">
            <a:avLst/>
          </a:prstGeom>
          <a:solidFill>
            <a:srgbClr val="1E3A5F">
              <a:alpha val="100000"/>
            </a:srgbClr>
          </a:solidFill>
          <a:ln w="9525">
            <a:noFill/>
          </a:ln>
        </p:spPr>
        <p:txBody>
          <a:bodyPr vertOverflow="clip" rtlCol="0" anchor="ctr"/>
          <a:lstStyle/>
          <a:p>
            <a:pPr algn="ctr"/>
            <a:r>
              <a:t/>
            </a:r>
          </a:p>
        </p:txBody>
      </p:sp>
      <p:sp>
        <p:nvSpPr>
          <p:cNvPr id="4" name=""/>
          <p:cNvSpPr txBox="1"/>
          <p:nvPr/>
        </p:nvSpPr>
        <p:spPr>
          <a:xfrm>
            <a:off x="495300" y="57150"/>
            <a:ext cx="8162925" cy="628650"/>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2200" spc="0" u="none" cap="none">
                <a:solidFill>
                  <a:srgbClr val="FFFFFF">
                    <a:alpha val="100000"/>
                  </a:srgbClr>
                </a:solidFill>
                <a:latin typeface="Calibri"/>
              </a:rPr>
              <a:t><![CDATA[Theological Reflection]]></a:t>
            </a:r>
          </a:p>
        </p:txBody>
      </p:sp>
      <p:sp>
        <p:nvSpPr>
          <p:cNvPr id="5" name="" descr=""/>
          <p:cNvSpPr/>
          <p:nvPr/>
        </p:nvSpPr>
        <p:spPr>
          <a:xfrm>
            <a:off x="533400" y="1019175"/>
            <a:ext cx="8077200" cy="3514725"/>
          </a:xfrm>
          <a:prstGeom prst="rect">
            <a:avLst/>
          </a:prstGeom>
          <a:solidFill>
            <a:srgbClr val="FFFFFF">
              <a:alpha val="100000"/>
            </a:srgbClr>
          </a:solidFill>
          <a:ln w="9525">
            <a:noFill/>
          </a:ln>
        </p:spPr>
        <p:txBody>
          <a:bodyPr vertOverflow="clip" rtlCol="0" anchor="ctr"/>
          <a:lstStyle/>
          <a:p>
            <a:pPr algn="ctr"/>
            <a:r>
              <a:t/>
            </a:r>
          </a:p>
        </p:txBody>
      </p:sp>
      <p:sp>
        <p:nvSpPr>
          <p:cNvPr id="6" name="" descr=""/>
          <p:cNvSpPr/>
          <p:nvPr/>
        </p:nvSpPr>
        <p:spPr>
          <a:xfrm>
            <a:off x="533400" y="1019175"/>
            <a:ext cx="85725" cy="3514725"/>
          </a:xfrm>
          <a:prstGeom prst="rect">
            <a:avLst/>
          </a:prstGeom>
          <a:solidFill>
            <a:srgbClr val="C8A951">
              <a:alpha val="100000"/>
            </a:srgbClr>
          </a:solidFill>
          <a:ln w="9525">
            <a:noFill/>
          </a:ln>
        </p:spPr>
        <p:txBody>
          <a:bodyPr vertOverflow="clip" rtlCol="0" anchor="ctr"/>
          <a:lstStyle/>
          <a:p>
            <a:pPr algn="ctr"/>
            <a:r>
              <a:t/>
            </a:r>
          </a:p>
        </p:txBody>
      </p:sp>
      <p:sp>
        <p:nvSpPr>
          <p:cNvPr id="7" name=""/>
          <p:cNvSpPr txBox="1"/>
          <p:nvPr/>
        </p:nvSpPr>
        <p:spPr>
          <a:xfrm>
            <a:off x="790575" y="1200150"/>
            <a:ext cx="7439025" cy="3124200"/>
          </a:xfrm>
          <a:prstGeom prst="rect">
            <a:avLst/>
          </a:prstGeom>
          <a:noFill/>
        </p:spPr>
        <p:txBody>
          <a:bodyPr anchorCtr="0" rtlCol="0" vertOverflow="clip" vert="horz" bIns="38100" lIns="57150" rIns="57150" tIns="38100">
            <a:spAutoFit/>
          </a:bodyPr>
          <a:lstStyle/>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The hymn presents resurrection as cosmic renewal.]]></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Easter does not simply prove that Jesus survived death; it announces that creation itself has been opened toward God’s future.]]></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The images of healing leaves, new creation, transformed earth and heaven, and God as the First and Last place the resurrection within the Bible’s larger promise that God will renew what sin, violence, and death have damaged.]]></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At the same time, Wren refuses an easy triumphalism.]]></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The world remains in pain, so resurrection faith must be practiced amid suffering rather than used to deny it.]]></a:t>
            </a:r>
          </a:p>
        </p:txBody>
      </p:sp>
      <p:sp>
        <p:nvSpPr>
          <p:cNvPr id="8"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9"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EEF3FA">
              <a:alpha val="100000"/>
            </a:srgbClr>
          </a:solidFill>
          <a:ln w="9525">
            <a:noFill/>
          </a:ln>
        </p:spPr>
        <p:txBody>
          <a:bodyPr vertOverflow="clip" rtlCol="0" anchor="ctr"/>
          <a:lstStyle/>
          <a:p>
            <a:pPr algn="ctr"/>
            <a:r>
              <a:t/>
            </a:r>
          </a:p>
        </p:txBody>
      </p:sp>
      <p:sp>
        <p:nvSpPr>
          <p:cNvPr id="3" name="" descr=""/>
          <p:cNvSpPr/>
          <p:nvPr/>
        </p:nvSpPr>
        <p:spPr>
          <a:xfrm>
            <a:off x="0" y="0"/>
            <a:ext cx="9144000" cy="771525"/>
          </a:xfrm>
          <a:prstGeom prst="rect">
            <a:avLst/>
          </a:prstGeom>
          <a:solidFill>
            <a:srgbClr val="1E3A5F">
              <a:alpha val="100000"/>
            </a:srgbClr>
          </a:solidFill>
          <a:ln w="9525">
            <a:noFill/>
          </a:ln>
        </p:spPr>
        <p:txBody>
          <a:bodyPr vertOverflow="clip" rtlCol="0" anchor="ctr"/>
          <a:lstStyle/>
          <a:p>
            <a:pPr algn="ctr"/>
            <a:r>
              <a:t/>
            </a:r>
          </a:p>
        </p:txBody>
      </p:sp>
      <p:sp>
        <p:nvSpPr>
          <p:cNvPr id="4" name=""/>
          <p:cNvSpPr txBox="1"/>
          <p:nvPr/>
        </p:nvSpPr>
        <p:spPr>
          <a:xfrm>
            <a:off x="495300" y="57150"/>
            <a:ext cx="8162925" cy="628650"/>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2200" spc="0" u="none" cap="none">
                <a:solidFill>
                  <a:srgbClr val="FFFFFF">
                    <a:alpha val="100000"/>
                  </a:srgbClr>
                </a:solidFill>
                <a:latin typeface="Calibri"/>
              </a:rPr>
              <a:t><![CDATA[Application]]></a:t>
            </a:r>
          </a:p>
        </p:txBody>
      </p:sp>
      <p:sp>
        <p:nvSpPr>
          <p:cNvPr id="5" name="" descr=""/>
          <p:cNvSpPr/>
          <p:nvPr/>
        </p:nvSpPr>
        <p:spPr>
          <a:xfrm>
            <a:off x="533400" y="1019175"/>
            <a:ext cx="8077200" cy="3514725"/>
          </a:xfrm>
          <a:prstGeom prst="rect">
            <a:avLst/>
          </a:prstGeom>
          <a:solidFill>
            <a:srgbClr val="FFFFFF">
              <a:alpha val="100000"/>
            </a:srgbClr>
          </a:solidFill>
          <a:ln w="9525">
            <a:noFill/>
          </a:ln>
        </p:spPr>
        <p:txBody>
          <a:bodyPr vertOverflow="clip" rtlCol="0" anchor="ctr"/>
          <a:lstStyle/>
          <a:p>
            <a:pPr algn="ctr"/>
            <a:r>
              <a:t/>
            </a:r>
          </a:p>
        </p:txBody>
      </p:sp>
      <p:sp>
        <p:nvSpPr>
          <p:cNvPr id="6" name="" descr=""/>
          <p:cNvSpPr/>
          <p:nvPr/>
        </p:nvSpPr>
        <p:spPr>
          <a:xfrm>
            <a:off x="533400" y="1019175"/>
            <a:ext cx="85725" cy="3514725"/>
          </a:xfrm>
          <a:prstGeom prst="rect">
            <a:avLst/>
          </a:prstGeom>
          <a:solidFill>
            <a:srgbClr val="C8A951">
              <a:alpha val="100000"/>
            </a:srgbClr>
          </a:solidFill>
          <a:ln w="9525">
            <a:noFill/>
          </a:ln>
        </p:spPr>
        <p:txBody>
          <a:bodyPr vertOverflow="clip" rtlCol="0" anchor="ctr"/>
          <a:lstStyle/>
          <a:p>
            <a:pPr algn="ctr"/>
            <a:r>
              <a:t/>
            </a:r>
          </a:p>
        </p:txBody>
      </p:sp>
      <p:sp>
        <p:nvSpPr>
          <p:cNvPr id="7" name=""/>
          <p:cNvSpPr txBox="1"/>
          <p:nvPr/>
        </p:nvSpPr>
        <p:spPr>
          <a:xfrm>
            <a:off x="790575" y="1200150"/>
            <a:ext cx="7439025" cy="3124200"/>
          </a:xfrm>
          <a:prstGeom prst="rect">
            <a:avLst/>
          </a:prstGeom>
          <a:noFill/>
        </p:spPr>
        <p:txBody>
          <a:bodyPr anchorCtr="0" rtlCol="0" vertOverflow="clip" vert="horz" bIns="38100" lIns="57150" rIns="57150" tIns="38100">
            <a:spAutoFit/>
          </a:bodyPr>
          <a:lstStyle/>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Use the hymn during Eastertide to connect resurrection celebration with the continuing needs of a wounded world.]]></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Pair it with Revelation 22:1–5 to explore how healing, creation, and the nations belong within Christian Easter hope.]]></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Let the hymn’s friendship imagery encourage discipleship rooted in Christ’s companionship rather than fear or self-reliance.]]></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Use its bread-and-wine imagery around Communion to connect the risen Christ with shared life, reconciliation, and new creation.]]></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Invite worshipers to ask how resurrection faith can generate concrete practices of peace, justice, healing, and resistance to evil.]]></a:t>
            </a:r>
          </a:p>
        </p:txBody>
      </p:sp>
      <p:sp>
        <p:nvSpPr>
          <p:cNvPr id="8"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9"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1E3A5F">
              <a:alpha val="100000"/>
            </a:srgbClr>
          </a:solidFill>
          <a:ln w="9525">
            <a:noFill/>
          </a:ln>
        </p:spPr>
        <p:txBody>
          <a:bodyPr vertOverflow="clip" rtlCol="0" anchor="ctr"/>
          <a:lstStyle/>
          <a:p>
            <a:pPr algn="ctr"/>
            <a:r>
              <a:t/>
            </a:r>
          </a:p>
        </p:txBody>
      </p:sp>
      <p:sp>
        <p:nvSpPr>
          <p:cNvPr id="3" name="" descr=""/>
          <p:cNvSpPr/>
          <p:nvPr/>
        </p:nvSpPr>
        <p:spPr>
          <a:xfrm>
            <a:off x="723900" y="723900"/>
            <a:ext cx="7705725" cy="3733800"/>
          </a:xfrm>
          <a:prstGeom prst="rect">
            <a:avLst/>
          </a:prstGeom>
          <a:solidFill>
            <a:srgbClr val="1E3A5F">
              <a:alpha val="100000"/>
            </a:srgbClr>
          </a:solidFill>
          <a:ln w="9525">
            <a:noFill/>
          </a:ln>
        </p:spPr>
        <p:txBody>
          <a:bodyPr vertOverflow="clip" rtlCol="0" anchor="ctr"/>
          <a:lstStyle/>
          <a:p>
            <a:pPr algn="ctr"/>
            <a:r>
              <a:t/>
            </a:r>
          </a:p>
        </p:txBody>
      </p:sp>
      <p:sp>
        <p:nvSpPr>
          <p:cNvPr id="4" name="" descr=""/>
          <p:cNvSpPr/>
          <p:nvPr/>
        </p:nvSpPr>
        <p:spPr>
          <a:xfrm>
            <a:off x="1409700" y="1181100"/>
            <a:ext cx="57150" cy="2676525"/>
          </a:xfrm>
          <a:prstGeom prst="rect">
            <a:avLst/>
          </a:prstGeom>
          <a:solidFill>
            <a:srgbClr val="C8A951">
              <a:alpha val="100000"/>
            </a:srgbClr>
          </a:solidFill>
          <a:ln w="9525">
            <a:noFill/>
          </a:ln>
        </p:spPr>
        <p:txBody>
          <a:bodyPr vertOverflow="clip" rtlCol="0" anchor="ctr"/>
          <a:lstStyle/>
          <a:p>
            <a:pPr algn="ctr"/>
            <a:r>
              <a:t/>
            </a:r>
          </a:p>
        </p:txBody>
      </p:sp>
      <p:sp>
        <p:nvSpPr>
          <p:cNvPr id="5" name=""/>
          <p:cNvSpPr txBox="1"/>
          <p:nvPr/>
        </p:nvSpPr>
        <p:spPr>
          <a:xfrm>
            <a:off x="1752600" y="1181100"/>
            <a:ext cx="5619750" cy="619125"/>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2800" spc="0" u="none" cap="none">
                <a:solidFill>
                  <a:srgbClr val="C8A951">
                    <a:alpha val="100000"/>
                  </a:srgbClr>
                </a:solidFill>
                <a:latin typeface="Calibri"/>
              </a:rPr>
              <a:t><![CDATA[Use & Share with Care]]></a:t>
            </a:r>
          </a:p>
        </p:txBody>
      </p:sp>
      <p:sp>
        <p:nvSpPr>
          <p:cNvPr id="6" name=""/>
          <p:cNvSpPr txBox="1"/>
          <p:nvPr/>
        </p:nvSpPr>
        <p:spPr>
          <a:xfrm>
            <a:off x="1752600" y="1933575"/>
            <a:ext cx="5619750" cy="1609725"/>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strike="noStrike" sz="1800" spc="0" u="none" cap="none">
                <a:solidFill>
                  <a:srgbClr val="FFFFFF">
                    <a:alpha val="100000"/>
                  </a:srgbClr>
                </a:solidFill>
                <a:latin typeface="Calibri"/>
              </a:rPr>
              <a:t><![CDATA[© HymnInfo.com. Free for personal, church, classroom, and small-group teaching use. Please do not sell, repost, or redistribute as downloadable files without permission.]]></a:t>
            </a:r>
          </a:p>
        </p:txBody>
      </p:sp>
      <p:sp>
        <p:nvSpPr>
          <p:cNvPr id="7"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8"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theme/theme1.xml><?xml version="1.0" encoding="utf-8"?>
<a:theme xmlns:a="http://schemas.openxmlformats.org/drawingml/2006/main" name="Theme4">
  <a:themeElements>
    <a:clrScheme name="Theme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HymnInfo.com</Company>
  <LinksUpToDate>false</LinksUpToDate>
  <SharedDoc>false</SharedDoc>
  <HyperlinksChanged>false</HyperlinksChanged>
  <AppVersion>12.0000</AppVersion>
  <Manager/>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HymnInfo.com</dc:creator>
  <cp:lastModifiedBy>HymnInfo.com</cp:lastModifiedBy>
  <dcterms:created xsi:type="dcterms:W3CDTF">2026-10-12T06:56:56Z</dcterms:created>
  <dcterms:modified xsi:type="dcterms:W3CDTF">2026-10-12T06:56:56Z</dcterms:modified>
  <dc:title>Christ Is Risen Teaching Guide</dc:title>
  <dc:description>Hymn study resource prepared by HymnInfo.com.</dc:description>
  <dc:subject>Hymn study resource</dc:subject>
  <cp:keywords>hymn study, Christian worship, church teaching, HymnInfo</cp:keywords>
  <cp:category/>
  <cp:revision/>
  <cp:contentStatus/>
</cp:coreProperties>
</file>