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1_dark.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463040"/>
            <a:ext cx="8046720" cy="685800"/>
          </a:xfrm>
          <a:prstGeom prst="rect">
            <a:avLst/>
          </a:prstGeom>
          <a:noFill/>
        </p:spPr>
        <p:txBody>
          <a:bodyPr wrap="square" lIns="45720" rIns="45720" tIns="18288" bIns="18288">
            <a:normAutofit/>
          </a:bodyPr>
          <a:lstStyle/>
          <a:p>
            <a:pPr algn="l"/>
            <a:r>
              <a:rPr sz="3700" b="1">
                <a:solidFill>
                  <a:srgbClr val="FFFFFF"/>
                </a:solidFill>
                <a:latin typeface="Georgia"/>
              </a:rPr>
              <a:t>God of Grace and God of Glory</a:t>
            </a:r>
          </a:p>
        </p:txBody>
      </p:sp>
      <p:sp>
        <p:nvSpPr>
          <p:cNvPr id="5" name="TextBox 4"/>
          <p:cNvSpPr txBox="1"/>
          <p:nvPr/>
        </p:nvSpPr>
        <p:spPr>
          <a:xfrm>
            <a:off x="822960" y="2304288"/>
            <a:ext cx="6858000" cy="411480"/>
          </a:xfrm>
          <a:prstGeom prst="rect">
            <a:avLst/>
          </a:prstGeom>
          <a:noFill/>
        </p:spPr>
        <p:txBody>
          <a:bodyPr wrap="square" lIns="45720" rIns="45720" tIns="18288" bIns="18288">
            <a:normAutofit/>
          </a:bodyPr>
          <a:lstStyle/>
          <a:p>
            <a:pPr algn="l"/>
            <a:r>
              <a:rPr sz="1700" b="0">
                <a:solidFill>
                  <a:srgbClr val="EFBF6F"/>
                </a:solidFill>
                <a:latin typeface="Aptos"/>
              </a:rPr>
              <a:t>First line: God of grace and God of glory</a:t>
            </a:r>
          </a:p>
        </p:txBody>
      </p:sp>
      <p:sp>
        <p:nvSpPr>
          <p:cNvPr id="6" name="TextBox 5"/>
          <p:cNvSpPr txBox="1"/>
          <p:nvPr/>
        </p:nvSpPr>
        <p:spPr>
          <a:xfrm>
            <a:off x="822960" y="2834640"/>
            <a:ext cx="7498079" cy="960120"/>
          </a:xfrm>
          <a:prstGeom prst="rect">
            <a:avLst/>
          </a:prstGeom>
          <a:noFill/>
        </p:spPr>
        <p:txBody>
          <a:bodyPr wrap="square" lIns="45720" rIns="45720" tIns="18288" bIns="18288">
            <a:normAutofit/>
          </a:bodyPr>
          <a:lstStyle/>
          <a:p>
            <a:pPr algn="l"/>
            <a:r>
              <a:rPr sz="1550" b="0">
                <a:solidFill>
                  <a:srgbClr val="FFFAF1"/>
                </a:solidFill>
                <a:latin typeface="Aptos"/>
              </a:rPr>
              <a:t>Words: Harry Emerson Fosdick (1930)
Tune commonly used: CWM RHONDDA by John Hughes (1907)
Primary Scripture: James 1:5; 2 Timothy 1:7</a:t>
            </a:r>
          </a:p>
        </p:txBody>
      </p:sp>
      <p:sp>
        <p:nvSpPr>
          <p:cNvPr id="7" name="TextBox 6"/>
          <p:cNvSpPr txBox="1"/>
          <p:nvPr/>
        </p:nvSpPr>
        <p:spPr>
          <a:xfrm>
            <a:off x="502920" y="6510528"/>
            <a:ext cx="5212080" cy="201168"/>
          </a:xfrm>
          <a:prstGeom prst="rect">
            <a:avLst/>
          </a:prstGeom>
          <a:noFill/>
        </p:spPr>
        <p:txBody>
          <a:bodyPr wrap="square" lIns="45720" rIns="45720" tIns="18288" bIns="18288">
            <a:normAutofit/>
          </a:bodyPr>
          <a:lstStyle/>
          <a:p>
            <a:pPr algn="l"/>
            <a:r>
              <a:rPr sz="750" b="0">
                <a:solidFill>
                  <a:srgbClr val="E1E1E1"/>
                </a:solidFill>
                <a:latin typeface="Aptos"/>
              </a:rPr>
              <a:t>Prepared for teaching and small group use - hymninfo.com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101F36"/>
        </a:solidFill>
        <a:effectLst/>
      </p:bgPr>
    </p:bg>
    <p:spTree>
      <p:nvGrpSpPr>
        <p:cNvPr id="1" name=""/>
        <p:cNvGrpSpPr/>
        <p:nvPr/>
      </p:nvGrpSpPr>
      <p:grpSpPr/>
      <p:sp>
        <p:nvSpPr>
          <p:cNvPr id="2" name="Parallelogram 1"/>
          <p:cNvSpPr/>
          <p:nvPr/>
        </p:nvSpPr>
        <p:spPr>
          <a:xfrm>
            <a:off x="-640080" y="0"/>
            <a:ext cx="2011680" cy="6858000"/>
          </a:xfrm>
          <a:prstGeom prst="parallelogram">
            <a:avLst/>
          </a:prstGeom>
          <a:solidFill>
            <a:srgbClr val="162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Parallelogram 2"/>
          <p:cNvSpPr/>
          <p:nvPr/>
        </p:nvSpPr>
        <p:spPr>
          <a:xfrm>
            <a:off x="2103120" y="0"/>
            <a:ext cx="2011680" cy="6858000"/>
          </a:xfrm>
          <a:prstGeom prst="parallelogram">
            <a:avLst/>
          </a:prstGeom>
          <a:solidFill>
            <a:srgbClr val="1B2E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Parallelogram 3"/>
          <p:cNvSpPr/>
          <p:nvPr/>
        </p:nvSpPr>
        <p:spPr>
          <a:xfrm>
            <a:off x="4846320" y="0"/>
            <a:ext cx="2011680" cy="6858000"/>
          </a:xfrm>
          <a:prstGeom prst="parallelogram">
            <a:avLst/>
          </a:prstGeom>
          <a:solidFill>
            <a:srgbClr val="2032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Parallelogram 4"/>
          <p:cNvSpPr/>
          <p:nvPr/>
        </p:nvSpPr>
        <p:spPr>
          <a:xfrm>
            <a:off x="7589520" y="0"/>
            <a:ext cx="2011680" cy="6858000"/>
          </a:xfrm>
          <a:prstGeom prst="parallelogram">
            <a:avLst/>
          </a:prstGeom>
          <a:solidFill>
            <a:srgbClr val="2536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Parallelogram 5"/>
          <p:cNvSpPr/>
          <p:nvPr/>
        </p:nvSpPr>
        <p:spPr>
          <a:xfrm>
            <a:off x="10332720" y="0"/>
            <a:ext cx="2011680" cy="6858000"/>
          </a:xfrm>
          <a:prstGeom prst="parallelogram">
            <a:avLst/>
          </a:prstGeom>
          <a:solidFill>
            <a:srgbClr val="2A3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7" name="Connector 6"/>
          <p:cNvCxnSpPr/>
          <p:nvPr/>
        </p:nvCxnSpPr>
        <p:spPr>
          <a:xfrm flipV="1">
            <a:off x="2743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flipV="1">
            <a:off x="201167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flipV="1">
            <a:off x="3749039" y="274320"/>
            <a:ext cx="1828801"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0" name="Connector 9"/>
          <p:cNvCxnSpPr/>
          <p:nvPr/>
        </p:nvCxnSpPr>
        <p:spPr>
          <a:xfrm flipV="1">
            <a:off x="548639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1" name="Connector 10"/>
          <p:cNvCxnSpPr/>
          <p:nvPr/>
        </p:nvCxnSpPr>
        <p:spPr>
          <a:xfrm flipV="1">
            <a:off x="722375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flipV="1">
            <a:off x="89611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1069848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594360" y="384048"/>
            <a:ext cx="10789920" cy="502920"/>
          </a:xfrm>
          <a:prstGeom prst="rect">
            <a:avLst/>
          </a:prstGeom>
          <a:noFill/>
        </p:spPr>
        <p:txBody>
          <a:bodyPr wrap="square" lIns="45720" rIns="45720" tIns="18288" bIns="18288">
            <a:normAutofit/>
          </a:bodyPr>
          <a:lstStyle/>
          <a:p>
            <a:pPr algn="l"/>
            <a:r>
              <a:rPr sz="2700" b="1">
                <a:solidFill>
                  <a:srgbClr val="FFFFFF"/>
                </a:solidFill>
                <a:latin typeface="Georgia"/>
              </a:rPr>
              <a:t>Stanza 3: Pride Brought Low</a:t>
            </a:r>
          </a:p>
        </p:txBody>
      </p:sp>
      <p:sp>
        <p:nvSpPr>
          <p:cNvPr id="15" name="Rectangle 14"/>
          <p:cNvSpPr/>
          <p:nvPr/>
        </p:nvSpPr>
        <p:spPr>
          <a:xfrm>
            <a:off x="594360" y="987552"/>
            <a:ext cx="1097280" cy="45720"/>
          </a:xfrm>
          <a:prstGeom prst="rect">
            <a:avLst/>
          </a:prstGeom>
          <a:solidFill>
            <a:srgbClr val="CD9A48"/>
          </a:solidFill>
          <a:ln>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6" name="Picture 15" descr="visual_3.jpg"/>
          <p:cNvPicPr>
            <a:picLocks noChangeAspect="1"/>
          </p:cNvPicPr>
          <p:nvPr/>
        </p:nvPicPr>
        <p:blipFill>
          <a:blip r:embed="rId2"/>
          <a:stretch>
            <a:fillRect/>
          </a:stretch>
        </p:blipFill>
        <p:spPr>
          <a:xfrm>
            <a:off x="7909560" y="1234440"/>
            <a:ext cx="3657600" cy="2743200"/>
          </a:xfrm>
          <a:prstGeom prst="rect">
            <a:avLst/>
          </a:prstGeom>
        </p:spPr>
      </p:pic>
      <p:sp>
        <p:nvSpPr>
          <p:cNvPr id="17" name="Rounded Rectangle 16"/>
          <p:cNvSpPr/>
          <p:nvPr/>
        </p:nvSpPr>
        <p:spPr>
          <a:xfrm>
            <a:off x="7726679" y="1069848"/>
            <a:ext cx="4023360" cy="3063240"/>
          </a:xfrm>
          <a:prstGeom prst="roundRect">
            <a:avLst/>
          </a:prstGeom>
          <a:noFill/>
          <a:ln w="15240">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ounded Rectangle 17"/>
          <p:cNvSpPr/>
          <p:nvPr/>
        </p:nvSpPr>
        <p:spPr>
          <a:xfrm>
            <a:off x="594360" y="1325880"/>
            <a:ext cx="6995160" cy="4434840"/>
          </a:xfrm>
          <a:prstGeom prst="roundRect">
            <a:avLst/>
          </a:prstGeom>
          <a:solidFill>
            <a:srgbClr val="0F1F36"/>
          </a:solidFill>
          <a:ln w="12700">
            <a:solidFill>
              <a:srgbClr val="445D7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77240" y="1554480"/>
            <a:ext cx="6629400" cy="3931920"/>
          </a:xfrm>
          <a:prstGeom prst="rect">
            <a:avLst/>
          </a:prstGeom>
          <a:noFill/>
        </p:spPr>
        <p:txBody>
          <a:bodyPr wrap="square">
            <a:spAutoFit/>
          </a:bodyPr>
          <a:lstStyle/>
          <a:p>
            <a:pPr>
              <a:lnSpc>
                <a:spcPct val="108000"/>
              </a:lnSpc>
              <a:spcAft>
                <a:spcPts val="600"/>
              </a:spcAft>
              <a:defRPr sz="1800">
                <a:solidFill>
                  <a:srgbClr val="FFFAF1"/>
                </a:solidFill>
                <a:latin typeface="Aptos"/>
              </a:defRPr>
            </a:pPr>
            <a:r>
              <a:t>The hymn asks God to cure warring madness and bend pride to divine control.</a:t>
            </a:r>
          </a:p>
          <a:p>
            <a:pPr>
              <a:lnSpc>
                <a:spcPct val="108000"/>
              </a:lnSpc>
              <a:spcAft>
                <a:spcPts val="600"/>
              </a:spcAft>
              <a:defRPr sz="1800">
                <a:solidFill>
                  <a:srgbClr val="FFFAF1"/>
                </a:solidFill>
                <a:latin typeface="Aptos"/>
              </a:defRPr>
            </a:pPr>
            <a:r>
              <a:t>It warns against a life rich in possessions but poor in soul.</a:t>
            </a:r>
          </a:p>
          <a:p>
            <a:pPr>
              <a:lnSpc>
                <a:spcPct val="108000"/>
              </a:lnSpc>
              <a:spcAft>
                <a:spcPts val="600"/>
              </a:spcAft>
              <a:defRPr sz="1800">
                <a:solidFill>
                  <a:srgbClr val="FFFAF1"/>
                </a:solidFill>
                <a:latin typeface="Aptos"/>
              </a:defRPr>
            </a:pPr>
            <a:r>
              <a:t>The stanza calls the church to repent of comfort that ignores righteousness.</a:t>
            </a:r>
          </a:p>
        </p:txBody>
      </p:sp>
      <p:sp>
        <p:nvSpPr>
          <p:cNvPr id="20" name="TextBox 19"/>
          <p:cNvSpPr txBox="1"/>
          <p:nvPr/>
        </p:nvSpPr>
        <p:spPr>
          <a:xfrm>
            <a:off x="502920" y="6510528"/>
            <a:ext cx="5212080" cy="201168"/>
          </a:xfrm>
          <a:prstGeom prst="rect">
            <a:avLst/>
          </a:prstGeom>
          <a:noFill/>
        </p:spPr>
        <p:txBody>
          <a:bodyPr wrap="square" lIns="45720" rIns="45720" tIns="18288" bIns="18288">
            <a:normAutofit/>
          </a:bodyPr>
          <a:lstStyle/>
          <a:p>
            <a:pPr algn="l"/>
            <a:r>
              <a:rPr sz="750" b="0">
                <a:solidFill>
                  <a:srgbClr val="E1E1E1"/>
                </a:solidFill>
                <a:latin typeface="Aptos"/>
              </a:rPr>
              <a:t>Prepared for teaching and small group use - hymninfo.com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101F36"/>
        </a:solidFill>
        <a:effectLst/>
      </p:bgPr>
    </p:bg>
    <p:spTree>
      <p:nvGrpSpPr>
        <p:cNvPr id="1" name=""/>
        <p:cNvGrpSpPr/>
        <p:nvPr/>
      </p:nvGrpSpPr>
      <p:grpSpPr/>
      <p:sp>
        <p:nvSpPr>
          <p:cNvPr id="2" name="Parallelogram 1"/>
          <p:cNvSpPr/>
          <p:nvPr/>
        </p:nvSpPr>
        <p:spPr>
          <a:xfrm>
            <a:off x="-640080" y="0"/>
            <a:ext cx="2011680" cy="6858000"/>
          </a:xfrm>
          <a:prstGeom prst="parallelogram">
            <a:avLst/>
          </a:prstGeom>
          <a:solidFill>
            <a:srgbClr val="162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Parallelogram 2"/>
          <p:cNvSpPr/>
          <p:nvPr/>
        </p:nvSpPr>
        <p:spPr>
          <a:xfrm>
            <a:off x="2103120" y="0"/>
            <a:ext cx="2011680" cy="6858000"/>
          </a:xfrm>
          <a:prstGeom prst="parallelogram">
            <a:avLst/>
          </a:prstGeom>
          <a:solidFill>
            <a:srgbClr val="1B2E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Parallelogram 3"/>
          <p:cNvSpPr/>
          <p:nvPr/>
        </p:nvSpPr>
        <p:spPr>
          <a:xfrm>
            <a:off x="4846320" y="0"/>
            <a:ext cx="2011680" cy="6858000"/>
          </a:xfrm>
          <a:prstGeom prst="parallelogram">
            <a:avLst/>
          </a:prstGeom>
          <a:solidFill>
            <a:srgbClr val="2032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Parallelogram 4"/>
          <p:cNvSpPr/>
          <p:nvPr/>
        </p:nvSpPr>
        <p:spPr>
          <a:xfrm>
            <a:off x="7589520" y="0"/>
            <a:ext cx="2011680" cy="6858000"/>
          </a:xfrm>
          <a:prstGeom prst="parallelogram">
            <a:avLst/>
          </a:prstGeom>
          <a:solidFill>
            <a:srgbClr val="2536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Parallelogram 5"/>
          <p:cNvSpPr/>
          <p:nvPr/>
        </p:nvSpPr>
        <p:spPr>
          <a:xfrm>
            <a:off x="10332720" y="0"/>
            <a:ext cx="2011680" cy="6858000"/>
          </a:xfrm>
          <a:prstGeom prst="parallelogram">
            <a:avLst/>
          </a:prstGeom>
          <a:solidFill>
            <a:srgbClr val="2A3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7" name="Connector 6"/>
          <p:cNvCxnSpPr/>
          <p:nvPr/>
        </p:nvCxnSpPr>
        <p:spPr>
          <a:xfrm flipV="1">
            <a:off x="2743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flipV="1">
            <a:off x="201167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flipV="1">
            <a:off x="3749039" y="274320"/>
            <a:ext cx="1828801"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0" name="Connector 9"/>
          <p:cNvCxnSpPr/>
          <p:nvPr/>
        </p:nvCxnSpPr>
        <p:spPr>
          <a:xfrm flipV="1">
            <a:off x="548639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1" name="Connector 10"/>
          <p:cNvCxnSpPr/>
          <p:nvPr/>
        </p:nvCxnSpPr>
        <p:spPr>
          <a:xfrm flipV="1">
            <a:off x="722375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flipV="1">
            <a:off x="89611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1069848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594360" y="384048"/>
            <a:ext cx="10789920" cy="502920"/>
          </a:xfrm>
          <a:prstGeom prst="rect">
            <a:avLst/>
          </a:prstGeom>
          <a:noFill/>
        </p:spPr>
        <p:txBody>
          <a:bodyPr wrap="square" lIns="45720" rIns="45720" tIns="18288" bIns="18288">
            <a:normAutofit/>
          </a:bodyPr>
          <a:lstStyle/>
          <a:p>
            <a:pPr algn="l"/>
            <a:r>
              <a:rPr sz="2700" b="1">
                <a:solidFill>
                  <a:srgbClr val="FFFFFF"/>
                </a:solidFill>
                <a:latin typeface="Georgia"/>
              </a:rPr>
              <a:t>Stanza 4: Christlike Graces</a:t>
            </a:r>
          </a:p>
        </p:txBody>
      </p:sp>
      <p:sp>
        <p:nvSpPr>
          <p:cNvPr id="15" name="Rectangle 14"/>
          <p:cNvSpPr/>
          <p:nvPr/>
        </p:nvSpPr>
        <p:spPr>
          <a:xfrm>
            <a:off x="594360" y="987552"/>
            <a:ext cx="1097280" cy="45720"/>
          </a:xfrm>
          <a:prstGeom prst="rect">
            <a:avLst/>
          </a:prstGeom>
          <a:solidFill>
            <a:srgbClr val="CD9A48"/>
          </a:solidFill>
          <a:ln>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6" name="Picture 15" descr="visual_5.jpg"/>
          <p:cNvPicPr>
            <a:picLocks noChangeAspect="1"/>
          </p:cNvPicPr>
          <p:nvPr/>
        </p:nvPicPr>
        <p:blipFill>
          <a:blip r:embed="rId2"/>
          <a:stretch>
            <a:fillRect/>
          </a:stretch>
        </p:blipFill>
        <p:spPr>
          <a:xfrm>
            <a:off x="7909560" y="1234440"/>
            <a:ext cx="3657600" cy="2743200"/>
          </a:xfrm>
          <a:prstGeom prst="rect">
            <a:avLst/>
          </a:prstGeom>
        </p:spPr>
      </p:pic>
      <p:sp>
        <p:nvSpPr>
          <p:cNvPr id="17" name="Rounded Rectangle 16"/>
          <p:cNvSpPr/>
          <p:nvPr/>
        </p:nvSpPr>
        <p:spPr>
          <a:xfrm>
            <a:off x="7726679" y="1069848"/>
            <a:ext cx="4023360" cy="3063240"/>
          </a:xfrm>
          <a:prstGeom prst="roundRect">
            <a:avLst/>
          </a:prstGeom>
          <a:noFill/>
          <a:ln w="15240">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ounded Rectangle 17"/>
          <p:cNvSpPr/>
          <p:nvPr/>
        </p:nvSpPr>
        <p:spPr>
          <a:xfrm>
            <a:off x="594360" y="1325880"/>
            <a:ext cx="6995160" cy="4434840"/>
          </a:xfrm>
          <a:prstGeom prst="roundRect">
            <a:avLst/>
          </a:prstGeom>
          <a:solidFill>
            <a:srgbClr val="0F1F36"/>
          </a:solidFill>
          <a:ln w="12700">
            <a:solidFill>
              <a:srgbClr val="445D7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77240" y="1554480"/>
            <a:ext cx="6629400" cy="3931920"/>
          </a:xfrm>
          <a:prstGeom prst="rect">
            <a:avLst/>
          </a:prstGeom>
          <a:noFill/>
        </p:spPr>
        <p:txBody>
          <a:bodyPr wrap="square">
            <a:spAutoFit/>
          </a:bodyPr>
          <a:lstStyle/>
          <a:p>
            <a:pPr>
              <a:lnSpc>
                <a:spcPct val="108000"/>
              </a:lnSpc>
              <a:spcAft>
                <a:spcPts val="600"/>
              </a:spcAft>
              <a:defRPr sz="1800">
                <a:solidFill>
                  <a:srgbClr val="FFFAF1"/>
                </a:solidFill>
                <a:latin typeface="Aptos"/>
              </a:defRPr>
            </a:pPr>
            <a:r>
              <a:t>The prayer turns from correction to formation.</a:t>
            </a:r>
          </a:p>
          <a:p>
            <a:pPr>
              <a:lnSpc>
                <a:spcPct val="108000"/>
              </a:lnSpc>
              <a:spcAft>
                <a:spcPts val="600"/>
              </a:spcAft>
              <a:defRPr sz="1800">
                <a:solidFill>
                  <a:srgbClr val="FFFAF1"/>
                </a:solidFill>
                <a:latin typeface="Aptos"/>
              </a:defRPr>
            </a:pPr>
            <a:r>
              <a:t>The church asks to be strengthened with Christlike graces for liberating service.</a:t>
            </a:r>
          </a:p>
          <a:p>
            <a:pPr>
              <a:lnSpc>
                <a:spcPct val="108000"/>
              </a:lnSpc>
              <a:spcAft>
                <a:spcPts val="600"/>
              </a:spcAft>
              <a:defRPr sz="1800">
                <a:solidFill>
                  <a:srgbClr val="FFFAF1"/>
                </a:solidFill>
                <a:latin typeface="Aptos"/>
              </a:defRPr>
            </a:pPr>
            <a:r>
              <a:t>Luke 4 helps frame this stanza as mission under the Spirit of the Lord.</a:t>
            </a:r>
          </a:p>
        </p:txBody>
      </p:sp>
      <p:sp>
        <p:nvSpPr>
          <p:cNvPr id="20" name="TextBox 19"/>
          <p:cNvSpPr txBox="1"/>
          <p:nvPr/>
        </p:nvSpPr>
        <p:spPr>
          <a:xfrm>
            <a:off x="502920" y="6510528"/>
            <a:ext cx="5212080" cy="201168"/>
          </a:xfrm>
          <a:prstGeom prst="rect">
            <a:avLst/>
          </a:prstGeom>
          <a:noFill/>
        </p:spPr>
        <p:txBody>
          <a:bodyPr wrap="square" lIns="45720" rIns="45720" tIns="18288" bIns="18288">
            <a:normAutofit/>
          </a:bodyPr>
          <a:lstStyle/>
          <a:p>
            <a:pPr algn="l"/>
            <a:r>
              <a:rPr sz="750" b="0">
                <a:solidFill>
                  <a:srgbClr val="E1E1E1"/>
                </a:solidFill>
                <a:latin typeface="Aptos"/>
              </a:rPr>
              <a:t>Prepared for teaching and small group use - hymninfo.com</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101F36"/>
        </a:solidFill>
        <a:effectLst/>
      </p:bgPr>
    </p:bg>
    <p:spTree>
      <p:nvGrpSpPr>
        <p:cNvPr id="1" name=""/>
        <p:cNvGrpSpPr/>
        <p:nvPr/>
      </p:nvGrpSpPr>
      <p:grpSpPr/>
      <p:sp>
        <p:nvSpPr>
          <p:cNvPr id="2" name="Parallelogram 1"/>
          <p:cNvSpPr/>
          <p:nvPr/>
        </p:nvSpPr>
        <p:spPr>
          <a:xfrm>
            <a:off x="-640080" y="0"/>
            <a:ext cx="2011680" cy="6858000"/>
          </a:xfrm>
          <a:prstGeom prst="parallelogram">
            <a:avLst/>
          </a:prstGeom>
          <a:solidFill>
            <a:srgbClr val="162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Parallelogram 2"/>
          <p:cNvSpPr/>
          <p:nvPr/>
        </p:nvSpPr>
        <p:spPr>
          <a:xfrm>
            <a:off x="2103120" y="0"/>
            <a:ext cx="2011680" cy="6858000"/>
          </a:xfrm>
          <a:prstGeom prst="parallelogram">
            <a:avLst/>
          </a:prstGeom>
          <a:solidFill>
            <a:srgbClr val="1B2E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Parallelogram 3"/>
          <p:cNvSpPr/>
          <p:nvPr/>
        </p:nvSpPr>
        <p:spPr>
          <a:xfrm>
            <a:off x="4846320" y="0"/>
            <a:ext cx="2011680" cy="6858000"/>
          </a:xfrm>
          <a:prstGeom prst="parallelogram">
            <a:avLst/>
          </a:prstGeom>
          <a:solidFill>
            <a:srgbClr val="2032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Parallelogram 4"/>
          <p:cNvSpPr/>
          <p:nvPr/>
        </p:nvSpPr>
        <p:spPr>
          <a:xfrm>
            <a:off x="7589520" y="0"/>
            <a:ext cx="2011680" cy="6858000"/>
          </a:xfrm>
          <a:prstGeom prst="parallelogram">
            <a:avLst/>
          </a:prstGeom>
          <a:solidFill>
            <a:srgbClr val="2536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Parallelogram 5"/>
          <p:cNvSpPr/>
          <p:nvPr/>
        </p:nvSpPr>
        <p:spPr>
          <a:xfrm>
            <a:off x="10332720" y="0"/>
            <a:ext cx="2011680" cy="6858000"/>
          </a:xfrm>
          <a:prstGeom prst="parallelogram">
            <a:avLst/>
          </a:prstGeom>
          <a:solidFill>
            <a:srgbClr val="2A3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7" name="Connector 6"/>
          <p:cNvCxnSpPr/>
          <p:nvPr/>
        </p:nvCxnSpPr>
        <p:spPr>
          <a:xfrm flipV="1">
            <a:off x="2743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flipV="1">
            <a:off x="201167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flipV="1">
            <a:off x="3749039" y="274320"/>
            <a:ext cx="1828801"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0" name="Connector 9"/>
          <p:cNvCxnSpPr/>
          <p:nvPr/>
        </p:nvCxnSpPr>
        <p:spPr>
          <a:xfrm flipV="1">
            <a:off x="548639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1" name="Connector 10"/>
          <p:cNvCxnSpPr/>
          <p:nvPr/>
        </p:nvCxnSpPr>
        <p:spPr>
          <a:xfrm flipV="1">
            <a:off x="722375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flipV="1">
            <a:off x="89611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1069848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594360" y="384048"/>
            <a:ext cx="10789920" cy="502920"/>
          </a:xfrm>
          <a:prstGeom prst="rect">
            <a:avLst/>
          </a:prstGeom>
          <a:noFill/>
        </p:spPr>
        <p:txBody>
          <a:bodyPr wrap="square" lIns="45720" rIns="45720" tIns="18288" bIns="18288">
            <a:normAutofit/>
          </a:bodyPr>
          <a:lstStyle/>
          <a:p>
            <a:pPr algn="l"/>
            <a:r>
              <a:rPr sz="2700" b="1">
                <a:solidFill>
                  <a:srgbClr val="FFFFFF"/>
                </a:solidFill>
                <a:latin typeface="Georgia"/>
              </a:rPr>
              <a:t>Stanza 5: Against Weak Resignation</a:t>
            </a:r>
          </a:p>
        </p:txBody>
      </p:sp>
      <p:sp>
        <p:nvSpPr>
          <p:cNvPr id="15" name="Rectangle 14"/>
          <p:cNvSpPr/>
          <p:nvPr/>
        </p:nvSpPr>
        <p:spPr>
          <a:xfrm>
            <a:off x="594360" y="987552"/>
            <a:ext cx="1097280" cy="45720"/>
          </a:xfrm>
          <a:prstGeom prst="rect">
            <a:avLst/>
          </a:prstGeom>
          <a:solidFill>
            <a:srgbClr val="CD9A48"/>
          </a:solidFill>
          <a:ln>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6" name="Picture 15" descr="visual_4.jpg"/>
          <p:cNvPicPr>
            <a:picLocks noChangeAspect="1"/>
          </p:cNvPicPr>
          <p:nvPr/>
        </p:nvPicPr>
        <p:blipFill>
          <a:blip r:embed="rId2"/>
          <a:stretch>
            <a:fillRect/>
          </a:stretch>
        </p:blipFill>
        <p:spPr>
          <a:xfrm>
            <a:off x="7909560" y="1234440"/>
            <a:ext cx="3657600" cy="2743200"/>
          </a:xfrm>
          <a:prstGeom prst="rect">
            <a:avLst/>
          </a:prstGeom>
        </p:spPr>
      </p:pic>
      <p:sp>
        <p:nvSpPr>
          <p:cNvPr id="17" name="Rounded Rectangle 16"/>
          <p:cNvSpPr/>
          <p:nvPr/>
        </p:nvSpPr>
        <p:spPr>
          <a:xfrm>
            <a:off x="7726679" y="1069848"/>
            <a:ext cx="4023360" cy="3063240"/>
          </a:xfrm>
          <a:prstGeom prst="roundRect">
            <a:avLst/>
          </a:prstGeom>
          <a:noFill/>
          <a:ln w="15240">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ounded Rectangle 17"/>
          <p:cNvSpPr/>
          <p:nvPr/>
        </p:nvSpPr>
        <p:spPr>
          <a:xfrm>
            <a:off x="594360" y="1325880"/>
            <a:ext cx="6995160" cy="4434840"/>
          </a:xfrm>
          <a:prstGeom prst="roundRect">
            <a:avLst/>
          </a:prstGeom>
          <a:solidFill>
            <a:srgbClr val="0F1F36"/>
          </a:solidFill>
          <a:ln w="12700">
            <a:solidFill>
              <a:srgbClr val="445D7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77240" y="1554480"/>
            <a:ext cx="6629400" cy="3931920"/>
          </a:xfrm>
          <a:prstGeom prst="rect">
            <a:avLst/>
          </a:prstGeom>
          <a:noFill/>
        </p:spPr>
        <p:txBody>
          <a:bodyPr wrap="square">
            <a:spAutoFit/>
          </a:bodyPr>
          <a:lstStyle/>
          <a:p>
            <a:pPr>
              <a:lnSpc>
                <a:spcPct val="108000"/>
              </a:lnSpc>
              <a:spcAft>
                <a:spcPts val="600"/>
              </a:spcAft>
              <a:defRPr sz="1800">
                <a:solidFill>
                  <a:srgbClr val="FFFAF1"/>
                </a:solidFill>
                <a:latin typeface="Aptos"/>
              </a:defRPr>
            </a:pPr>
            <a:r>
              <a:t>The final stanza refuses passive acceptance of evils the church deplores.</a:t>
            </a:r>
          </a:p>
          <a:p>
            <a:pPr>
              <a:lnSpc>
                <a:spcPct val="108000"/>
              </a:lnSpc>
              <a:spcAft>
                <a:spcPts val="600"/>
              </a:spcAft>
              <a:defRPr sz="1800">
                <a:solidFill>
                  <a:srgbClr val="FFFAF1"/>
                </a:solidFill>
                <a:latin typeface="Aptos"/>
              </a:defRPr>
            </a:pPr>
            <a:r>
              <a:t>It asks that the search for God’s salvation become the church’s lasting glory.</a:t>
            </a:r>
          </a:p>
          <a:p>
            <a:pPr>
              <a:lnSpc>
                <a:spcPct val="108000"/>
              </a:lnSpc>
              <a:spcAft>
                <a:spcPts val="600"/>
              </a:spcAft>
              <a:defRPr sz="1800">
                <a:solidFill>
                  <a:srgbClr val="FFFAF1"/>
                </a:solidFill>
                <a:latin typeface="Aptos"/>
              </a:defRPr>
            </a:pPr>
            <a:r>
              <a:t>Worship ends in service to the God the church adores.</a:t>
            </a:r>
          </a:p>
        </p:txBody>
      </p:sp>
      <p:sp>
        <p:nvSpPr>
          <p:cNvPr id="20" name="TextBox 19"/>
          <p:cNvSpPr txBox="1"/>
          <p:nvPr/>
        </p:nvSpPr>
        <p:spPr>
          <a:xfrm>
            <a:off x="502920" y="6510528"/>
            <a:ext cx="5212080" cy="201168"/>
          </a:xfrm>
          <a:prstGeom prst="rect">
            <a:avLst/>
          </a:prstGeom>
          <a:noFill/>
        </p:spPr>
        <p:txBody>
          <a:bodyPr wrap="square" lIns="45720" rIns="45720" tIns="18288" bIns="18288">
            <a:normAutofit/>
          </a:bodyPr>
          <a:lstStyle/>
          <a:p>
            <a:pPr algn="l"/>
            <a:r>
              <a:rPr sz="750" b="0">
                <a:solidFill>
                  <a:srgbClr val="E1E1E1"/>
                </a:solidFill>
                <a:latin typeface="Aptos"/>
              </a:rPr>
              <a:t>Prepared for teaching and small group use - hymninfo.com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63272B"/>
        </a:solidFill>
        <a:effectLst/>
      </p:bgPr>
    </p:bg>
    <p:spTree>
      <p:nvGrpSpPr>
        <p:cNvPr id="1" name=""/>
        <p:cNvGrpSpPr/>
        <p:nvPr/>
      </p:nvGrpSpPr>
      <p:grpSpPr/>
      <p:sp>
        <p:nvSpPr>
          <p:cNvPr id="2" name="Parallelogram 1"/>
          <p:cNvSpPr/>
          <p:nvPr/>
        </p:nvSpPr>
        <p:spPr>
          <a:xfrm>
            <a:off x="-640080" y="0"/>
            <a:ext cx="2011680" cy="6858000"/>
          </a:xfrm>
          <a:prstGeom prst="parallelogram">
            <a:avLst/>
          </a:prstGeom>
          <a:solidFill>
            <a:srgbClr val="162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Parallelogram 2"/>
          <p:cNvSpPr/>
          <p:nvPr/>
        </p:nvSpPr>
        <p:spPr>
          <a:xfrm>
            <a:off x="2103120" y="0"/>
            <a:ext cx="2011680" cy="6858000"/>
          </a:xfrm>
          <a:prstGeom prst="parallelogram">
            <a:avLst/>
          </a:prstGeom>
          <a:solidFill>
            <a:srgbClr val="1B2E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Parallelogram 3"/>
          <p:cNvSpPr/>
          <p:nvPr/>
        </p:nvSpPr>
        <p:spPr>
          <a:xfrm>
            <a:off x="4846320" y="0"/>
            <a:ext cx="2011680" cy="6858000"/>
          </a:xfrm>
          <a:prstGeom prst="parallelogram">
            <a:avLst/>
          </a:prstGeom>
          <a:solidFill>
            <a:srgbClr val="2032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Parallelogram 4"/>
          <p:cNvSpPr/>
          <p:nvPr/>
        </p:nvSpPr>
        <p:spPr>
          <a:xfrm>
            <a:off x="7589520" y="0"/>
            <a:ext cx="2011680" cy="6858000"/>
          </a:xfrm>
          <a:prstGeom prst="parallelogram">
            <a:avLst/>
          </a:prstGeom>
          <a:solidFill>
            <a:srgbClr val="2536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Parallelogram 5"/>
          <p:cNvSpPr/>
          <p:nvPr/>
        </p:nvSpPr>
        <p:spPr>
          <a:xfrm>
            <a:off x="10332720" y="0"/>
            <a:ext cx="2011680" cy="6858000"/>
          </a:xfrm>
          <a:prstGeom prst="parallelogram">
            <a:avLst/>
          </a:prstGeom>
          <a:solidFill>
            <a:srgbClr val="2A3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7" name="Connector 6"/>
          <p:cNvCxnSpPr/>
          <p:nvPr/>
        </p:nvCxnSpPr>
        <p:spPr>
          <a:xfrm flipV="1">
            <a:off x="2743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flipV="1">
            <a:off x="201167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flipV="1">
            <a:off x="3749039" y="274320"/>
            <a:ext cx="1828801"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0" name="Connector 9"/>
          <p:cNvCxnSpPr/>
          <p:nvPr/>
        </p:nvCxnSpPr>
        <p:spPr>
          <a:xfrm flipV="1">
            <a:off x="548639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1" name="Connector 10"/>
          <p:cNvCxnSpPr/>
          <p:nvPr/>
        </p:nvCxnSpPr>
        <p:spPr>
          <a:xfrm flipV="1">
            <a:off x="722375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flipV="1">
            <a:off x="89611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1069848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594360" y="384048"/>
            <a:ext cx="10789920" cy="502920"/>
          </a:xfrm>
          <a:prstGeom prst="rect">
            <a:avLst/>
          </a:prstGeom>
          <a:noFill/>
        </p:spPr>
        <p:txBody>
          <a:bodyPr wrap="square" lIns="45720" rIns="45720" tIns="18288" bIns="18288">
            <a:normAutofit/>
          </a:bodyPr>
          <a:lstStyle/>
          <a:p>
            <a:pPr algn="l"/>
            <a:r>
              <a:rPr sz="2700" b="1">
                <a:solidFill>
                  <a:srgbClr val="FFFFFF"/>
                </a:solidFill>
                <a:latin typeface="Georgia"/>
              </a:rPr>
              <a:t>Central Petition</a:t>
            </a:r>
          </a:p>
        </p:txBody>
      </p:sp>
      <p:sp>
        <p:nvSpPr>
          <p:cNvPr id="15" name="Rectangle 14"/>
          <p:cNvSpPr/>
          <p:nvPr/>
        </p:nvSpPr>
        <p:spPr>
          <a:xfrm>
            <a:off x="594360" y="987552"/>
            <a:ext cx="1097280" cy="45720"/>
          </a:xfrm>
          <a:prstGeom prst="rect">
            <a:avLst/>
          </a:prstGeom>
          <a:solidFill>
            <a:srgbClr val="CD9A48"/>
          </a:solidFill>
          <a:ln>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Chevron 15"/>
          <p:cNvSpPr/>
          <p:nvPr/>
        </p:nvSpPr>
        <p:spPr>
          <a:xfrm>
            <a:off x="8275320" y="1417320"/>
            <a:ext cx="1920240" cy="411480"/>
          </a:xfrm>
          <a:prstGeom prst="chevron">
            <a:avLst/>
          </a:prstGeom>
          <a:solidFill>
            <a:srgbClr val="CD9A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Chevron 16"/>
          <p:cNvSpPr/>
          <p:nvPr/>
        </p:nvSpPr>
        <p:spPr>
          <a:xfrm>
            <a:off x="8823960" y="2075688"/>
            <a:ext cx="1920240" cy="411480"/>
          </a:xfrm>
          <a:prstGeom prst="chevron">
            <a:avLst/>
          </a:prstGeom>
          <a:solidFill>
            <a:srgbClr val="30616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Chevron 17"/>
          <p:cNvSpPr/>
          <p:nvPr/>
        </p:nvSpPr>
        <p:spPr>
          <a:xfrm>
            <a:off x="9372600" y="2734056"/>
            <a:ext cx="1920240" cy="411480"/>
          </a:xfrm>
          <a:prstGeom prst="chevron">
            <a:avLst/>
          </a:prstGeom>
          <a:solidFill>
            <a:srgbClr val="CD9A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Chevron 18"/>
          <p:cNvSpPr/>
          <p:nvPr/>
        </p:nvSpPr>
        <p:spPr>
          <a:xfrm>
            <a:off x="9921240" y="3392424"/>
            <a:ext cx="1920240" cy="411480"/>
          </a:xfrm>
          <a:prstGeom prst="chevron">
            <a:avLst/>
          </a:prstGeom>
          <a:solidFill>
            <a:srgbClr val="30616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ounded Rectangle 19"/>
          <p:cNvSpPr/>
          <p:nvPr/>
        </p:nvSpPr>
        <p:spPr>
          <a:xfrm>
            <a:off x="685800" y="1325880"/>
            <a:ext cx="7909560" cy="4434840"/>
          </a:xfrm>
          <a:prstGeom prst="roundRect">
            <a:avLst/>
          </a:prstGeom>
          <a:solidFill>
            <a:srgbClr val="0F1F36"/>
          </a:solidFill>
          <a:ln w="12700">
            <a:solidFill>
              <a:srgbClr val="445D7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68680" y="1554480"/>
            <a:ext cx="7543800" cy="3931920"/>
          </a:xfrm>
          <a:prstGeom prst="rect">
            <a:avLst/>
          </a:prstGeom>
          <a:noFill/>
        </p:spPr>
        <p:txBody>
          <a:bodyPr wrap="square">
            <a:spAutoFit/>
          </a:bodyPr>
          <a:lstStyle/>
          <a:p>
            <a:pPr>
              <a:lnSpc>
                <a:spcPct val="108000"/>
              </a:lnSpc>
              <a:spcAft>
                <a:spcPts val="600"/>
              </a:spcAft>
              <a:defRPr sz="1800">
                <a:solidFill>
                  <a:srgbClr val="FFFAF1"/>
                </a:solidFill>
                <a:latin typeface="Aptos"/>
              </a:defRPr>
            </a:pPr>
            <a:r>
              <a:t>“Grant us wisdom, grant us courage” is more than a repeated line.</a:t>
            </a:r>
          </a:p>
          <a:p>
            <a:pPr>
              <a:lnSpc>
                <a:spcPct val="108000"/>
              </a:lnSpc>
              <a:spcAft>
                <a:spcPts val="600"/>
              </a:spcAft>
              <a:defRPr sz="1800">
                <a:solidFill>
                  <a:srgbClr val="FFFAF1"/>
                </a:solidFill>
                <a:latin typeface="Aptos"/>
              </a:defRPr>
            </a:pPr>
            <a:r>
              <a:t>Wisdom keeps courage from becoming recklessness.</a:t>
            </a:r>
          </a:p>
          <a:p>
            <a:pPr>
              <a:lnSpc>
                <a:spcPct val="108000"/>
              </a:lnSpc>
              <a:spcAft>
                <a:spcPts val="600"/>
              </a:spcAft>
              <a:defRPr sz="1800">
                <a:solidFill>
                  <a:srgbClr val="FFFAF1"/>
                </a:solidFill>
                <a:latin typeface="Aptos"/>
              </a:defRPr>
            </a:pPr>
            <a:r>
              <a:t>Courage keeps wisdom from becoming caution without obedience.</a:t>
            </a:r>
          </a:p>
          <a:p>
            <a:pPr>
              <a:lnSpc>
                <a:spcPct val="108000"/>
              </a:lnSpc>
              <a:spcAft>
                <a:spcPts val="600"/>
              </a:spcAft>
              <a:defRPr sz="1800">
                <a:solidFill>
                  <a:srgbClr val="FFFAF1"/>
                </a:solidFill>
                <a:latin typeface="Aptos"/>
              </a:defRPr>
            </a:pPr>
            <a:r>
              <a:t>Together they form a prayer for faithful discipleship in the present hour.</a:t>
            </a:r>
          </a:p>
        </p:txBody>
      </p:sp>
      <p:sp>
        <p:nvSpPr>
          <p:cNvPr id="22" name="TextBox 21"/>
          <p:cNvSpPr txBox="1"/>
          <p:nvPr/>
        </p:nvSpPr>
        <p:spPr>
          <a:xfrm>
            <a:off x="502920" y="6510528"/>
            <a:ext cx="5212080" cy="201168"/>
          </a:xfrm>
          <a:prstGeom prst="rect">
            <a:avLst/>
          </a:prstGeom>
          <a:noFill/>
        </p:spPr>
        <p:txBody>
          <a:bodyPr wrap="square" lIns="45720" rIns="45720" tIns="18288" bIns="18288">
            <a:normAutofit/>
          </a:bodyPr>
          <a:lstStyle/>
          <a:p>
            <a:pPr algn="l"/>
            <a:r>
              <a:rPr sz="750" b="0">
                <a:solidFill>
                  <a:srgbClr val="E1E1E1"/>
                </a:solidFill>
                <a:latin typeface="Aptos"/>
              </a:rPr>
              <a:t>Prepared for teaching and small group use - hymninfo.com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101F36"/>
        </a:solidFill>
        <a:effectLst/>
      </p:bgPr>
    </p:bg>
    <p:spTree>
      <p:nvGrpSpPr>
        <p:cNvPr id="1" name=""/>
        <p:cNvGrpSpPr/>
        <p:nvPr/>
      </p:nvGrpSpPr>
      <p:grpSpPr/>
      <p:sp>
        <p:nvSpPr>
          <p:cNvPr id="2" name="Parallelogram 1"/>
          <p:cNvSpPr/>
          <p:nvPr/>
        </p:nvSpPr>
        <p:spPr>
          <a:xfrm>
            <a:off x="-640080" y="0"/>
            <a:ext cx="2011680" cy="6858000"/>
          </a:xfrm>
          <a:prstGeom prst="parallelogram">
            <a:avLst/>
          </a:prstGeom>
          <a:solidFill>
            <a:srgbClr val="162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Parallelogram 2"/>
          <p:cNvSpPr/>
          <p:nvPr/>
        </p:nvSpPr>
        <p:spPr>
          <a:xfrm>
            <a:off x="2103120" y="0"/>
            <a:ext cx="2011680" cy="6858000"/>
          </a:xfrm>
          <a:prstGeom prst="parallelogram">
            <a:avLst/>
          </a:prstGeom>
          <a:solidFill>
            <a:srgbClr val="1B2E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Parallelogram 3"/>
          <p:cNvSpPr/>
          <p:nvPr/>
        </p:nvSpPr>
        <p:spPr>
          <a:xfrm>
            <a:off x="4846320" y="0"/>
            <a:ext cx="2011680" cy="6858000"/>
          </a:xfrm>
          <a:prstGeom prst="parallelogram">
            <a:avLst/>
          </a:prstGeom>
          <a:solidFill>
            <a:srgbClr val="2032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Parallelogram 4"/>
          <p:cNvSpPr/>
          <p:nvPr/>
        </p:nvSpPr>
        <p:spPr>
          <a:xfrm>
            <a:off x="7589520" y="0"/>
            <a:ext cx="2011680" cy="6858000"/>
          </a:xfrm>
          <a:prstGeom prst="parallelogram">
            <a:avLst/>
          </a:prstGeom>
          <a:solidFill>
            <a:srgbClr val="2536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Parallelogram 5"/>
          <p:cNvSpPr/>
          <p:nvPr/>
        </p:nvSpPr>
        <p:spPr>
          <a:xfrm>
            <a:off x="10332720" y="0"/>
            <a:ext cx="2011680" cy="6858000"/>
          </a:xfrm>
          <a:prstGeom prst="parallelogram">
            <a:avLst/>
          </a:prstGeom>
          <a:solidFill>
            <a:srgbClr val="2A3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7" name="Connector 6"/>
          <p:cNvCxnSpPr/>
          <p:nvPr/>
        </p:nvCxnSpPr>
        <p:spPr>
          <a:xfrm flipV="1">
            <a:off x="2743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flipV="1">
            <a:off x="201167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flipV="1">
            <a:off x="3749039" y="274320"/>
            <a:ext cx="1828801"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0" name="Connector 9"/>
          <p:cNvCxnSpPr/>
          <p:nvPr/>
        </p:nvCxnSpPr>
        <p:spPr>
          <a:xfrm flipV="1">
            <a:off x="548639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1" name="Connector 10"/>
          <p:cNvCxnSpPr/>
          <p:nvPr/>
        </p:nvCxnSpPr>
        <p:spPr>
          <a:xfrm flipV="1">
            <a:off x="722375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flipV="1">
            <a:off x="89611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1069848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594360" y="384048"/>
            <a:ext cx="10789920" cy="502920"/>
          </a:xfrm>
          <a:prstGeom prst="rect">
            <a:avLst/>
          </a:prstGeom>
          <a:noFill/>
        </p:spPr>
        <p:txBody>
          <a:bodyPr wrap="square" lIns="45720" rIns="45720" tIns="18288" bIns="18288">
            <a:normAutofit/>
          </a:bodyPr>
          <a:lstStyle/>
          <a:p>
            <a:pPr algn="l"/>
            <a:r>
              <a:rPr sz="2700" b="1">
                <a:solidFill>
                  <a:srgbClr val="FFFFFF"/>
                </a:solidFill>
                <a:latin typeface="Georgia"/>
              </a:rPr>
              <a:t>Theological Themes</a:t>
            </a:r>
          </a:p>
        </p:txBody>
      </p:sp>
      <p:sp>
        <p:nvSpPr>
          <p:cNvPr id="15" name="Rectangle 14"/>
          <p:cNvSpPr/>
          <p:nvPr/>
        </p:nvSpPr>
        <p:spPr>
          <a:xfrm>
            <a:off x="594360" y="987552"/>
            <a:ext cx="1097280" cy="45720"/>
          </a:xfrm>
          <a:prstGeom prst="rect">
            <a:avLst/>
          </a:prstGeom>
          <a:solidFill>
            <a:srgbClr val="CD9A48"/>
          </a:solidFill>
          <a:ln>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594360" y="1078992"/>
            <a:ext cx="9601200" cy="320040"/>
          </a:xfrm>
          <a:prstGeom prst="rect">
            <a:avLst/>
          </a:prstGeom>
          <a:noFill/>
        </p:spPr>
        <p:txBody>
          <a:bodyPr wrap="square" lIns="45720" rIns="45720" tIns="18288" bIns="18288">
            <a:normAutofit/>
          </a:bodyPr>
          <a:lstStyle/>
          <a:p>
            <a:pPr algn="l"/>
            <a:r>
              <a:rPr sz="1350" b="0">
                <a:solidFill>
                  <a:srgbClr val="EFBF6F"/>
                </a:solidFill>
                <a:latin typeface="Aptos"/>
              </a:rPr>
              <a:t>A hymn-shaped prayer for the church</a:t>
            </a:r>
          </a:p>
        </p:txBody>
      </p:sp>
      <p:sp>
        <p:nvSpPr>
          <p:cNvPr id="17" name="Rounded Rectangle 16"/>
          <p:cNvSpPr/>
          <p:nvPr/>
        </p:nvSpPr>
        <p:spPr>
          <a:xfrm>
            <a:off x="777240" y="1417320"/>
            <a:ext cx="2971800" cy="1572768"/>
          </a:xfrm>
          <a:prstGeom prst="roundRect">
            <a:avLst/>
          </a:prstGeom>
          <a:solidFill>
            <a:srgbClr val="FFFFFF"/>
          </a:solidFill>
          <a:ln w="12700">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978408" y="1581912"/>
            <a:ext cx="2560320" cy="274320"/>
          </a:xfrm>
          <a:prstGeom prst="rect">
            <a:avLst/>
          </a:prstGeom>
          <a:noFill/>
        </p:spPr>
        <p:txBody>
          <a:bodyPr wrap="square" lIns="45720" rIns="45720" tIns="18288" bIns="18288">
            <a:normAutofit/>
          </a:bodyPr>
          <a:lstStyle/>
          <a:p>
            <a:pPr algn="l"/>
            <a:r>
              <a:rPr sz="1600" b="1">
                <a:solidFill>
                  <a:srgbClr val="101F36"/>
                </a:solidFill>
                <a:latin typeface="Georgia"/>
              </a:rPr>
              <a:t>Grace that empowers</a:t>
            </a:r>
          </a:p>
        </p:txBody>
      </p:sp>
      <p:sp>
        <p:nvSpPr>
          <p:cNvPr id="19" name="TextBox 18"/>
          <p:cNvSpPr txBox="1"/>
          <p:nvPr/>
        </p:nvSpPr>
        <p:spPr>
          <a:xfrm>
            <a:off x="978408" y="1984248"/>
            <a:ext cx="2487168" cy="685800"/>
          </a:xfrm>
          <a:prstGeom prst="rect">
            <a:avLst/>
          </a:prstGeom>
          <a:noFill/>
        </p:spPr>
        <p:txBody>
          <a:bodyPr wrap="square" lIns="45720" rIns="45720" tIns="18288" bIns="18288">
            <a:normAutofit/>
          </a:bodyPr>
          <a:lstStyle/>
          <a:p>
            <a:pPr algn="l"/>
            <a:r>
              <a:rPr sz="1220" b="0">
                <a:solidFill>
                  <a:srgbClr val="475264"/>
                </a:solidFill>
                <a:latin typeface="Aptos"/>
              </a:rPr>
              <a:t>God renews the church for more than comfort.</a:t>
            </a:r>
          </a:p>
        </p:txBody>
      </p:sp>
      <p:sp>
        <p:nvSpPr>
          <p:cNvPr id="20" name="Oval 19"/>
          <p:cNvSpPr/>
          <p:nvPr/>
        </p:nvSpPr>
        <p:spPr>
          <a:xfrm>
            <a:off x="3108960" y="2404872"/>
            <a:ext cx="384048" cy="384048"/>
          </a:xfrm>
          <a:prstGeom prst="ellipse">
            <a:avLst/>
          </a:prstGeom>
          <a:solidFill>
            <a:srgbClr val="CD9A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ounded Rectangle 20"/>
          <p:cNvSpPr/>
          <p:nvPr/>
        </p:nvSpPr>
        <p:spPr>
          <a:xfrm>
            <a:off x="4251960" y="1417320"/>
            <a:ext cx="2971800" cy="1572768"/>
          </a:xfrm>
          <a:prstGeom prst="roundRect">
            <a:avLst/>
          </a:prstGeom>
          <a:solidFill>
            <a:srgbClr val="FFFFFF"/>
          </a:solidFill>
          <a:ln w="12700">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4453128" y="1581912"/>
            <a:ext cx="2560320" cy="274320"/>
          </a:xfrm>
          <a:prstGeom prst="rect">
            <a:avLst/>
          </a:prstGeom>
          <a:noFill/>
        </p:spPr>
        <p:txBody>
          <a:bodyPr wrap="square" lIns="45720" rIns="45720" tIns="18288" bIns="18288">
            <a:normAutofit/>
          </a:bodyPr>
          <a:lstStyle/>
          <a:p>
            <a:pPr algn="l"/>
            <a:r>
              <a:rPr sz="1600" b="1">
                <a:solidFill>
                  <a:srgbClr val="101F36"/>
                </a:solidFill>
                <a:latin typeface="Georgia"/>
              </a:rPr>
              <a:t>Wisdom for decisions</a:t>
            </a:r>
          </a:p>
        </p:txBody>
      </p:sp>
      <p:sp>
        <p:nvSpPr>
          <p:cNvPr id="23" name="TextBox 22"/>
          <p:cNvSpPr txBox="1"/>
          <p:nvPr/>
        </p:nvSpPr>
        <p:spPr>
          <a:xfrm>
            <a:off x="4453128" y="1984248"/>
            <a:ext cx="2487168" cy="685800"/>
          </a:xfrm>
          <a:prstGeom prst="rect">
            <a:avLst/>
          </a:prstGeom>
          <a:noFill/>
        </p:spPr>
        <p:txBody>
          <a:bodyPr wrap="square" lIns="45720" rIns="45720" tIns="18288" bIns="18288">
            <a:normAutofit/>
          </a:bodyPr>
          <a:lstStyle/>
          <a:p>
            <a:pPr algn="l"/>
            <a:r>
              <a:rPr sz="1220" b="0">
                <a:solidFill>
                  <a:srgbClr val="475264"/>
                </a:solidFill>
                <a:latin typeface="Aptos"/>
              </a:rPr>
              <a:t>Faithful action begins with discernment.</a:t>
            </a:r>
          </a:p>
        </p:txBody>
      </p:sp>
      <p:sp>
        <p:nvSpPr>
          <p:cNvPr id="24" name="Oval 23"/>
          <p:cNvSpPr/>
          <p:nvPr/>
        </p:nvSpPr>
        <p:spPr>
          <a:xfrm>
            <a:off x="6583680" y="2404872"/>
            <a:ext cx="384048" cy="384048"/>
          </a:xfrm>
          <a:prstGeom prst="ellipse">
            <a:avLst/>
          </a:prstGeom>
          <a:solidFill>
            <a:srgbClr val="CD9A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ounded Rectangle 24"/>
          <p:cNvSpPr/>
          <p:nvPr/>
        </p:nvSpPr>
        <p:spPr>
          <a:xfrm>
            <a:off x="7726679" y="1417320"/>
            <a:ext cx="2971800" cy="1572768"/>
          </a:xfrm>
          <a:prstGeom prst="roundRect">
            <a:avLst/>
          </a:prstGeom>
          <a:solidFill>
            <a:srgbClr val="FFFFFF"/>
          </a:solidFill>
          <a:ln w="12700">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927848" y="1581912"/>
            <a:ext cx="2560320" cy="274320"/>
          </a:xfrm>
          <a:prstGeom prst="rect">
            <a:avLst/>
          </a:prstGeom>
          <a:noFill/>
        </p:spPr>
        <p:txBody>
          <a:bodyPr wrap="square" lIns="45720" rIns="45720" tIns="18288" bIns="18288">
            <a:normAutofit/>
          </a:bodyPr>
          <a:lstStyle/>
          <a:p>
            <a:pPr algn="l"/>
            <a:r>
              <a:rPr sz="1600" b="1">
                <a:solidFill>
                  <a:srgbClr val="101F36"/>
                </a:solidFill>
                <a:latin typeface="Georgia"/>
              </a:rPr>
              <a:t>Courage over fear</a:t>
            </a:r>
          </a:p>
        </p:txBody>
      </p:sp>
      <p:sp>
        <p:nvSpPr>
          <p:cNvPr id="27" name="TextBox 26"/>
          <p:cNvSpPr txBox="1"/>
          <p:nvPr/>
        </p:nvSpPr>
        <p:spPr>
          <a:xfrm>
            <a:off x="7927848" y="1984248"/>
            <a:ext cx="2487168" cy="685800"/>
          </a:xfrm>
          <a:prstGeom prst="rect">
            <a:avLst/>
          </a:prstGeom>
          <a:noFill/>
        </p:spPr>
        <p:txBody>
          <a:bodyPr wrap="square" lIns="45720" rIns="45720" tIns="18288" bIns="18288">
            <a:normAutofit/>
          </a:bodyPr>
          <a:lstStyle/>
          <a:p>
            <a:pPr algn="l"/>
            <a:r>
              <a:rPr sz="1220" b="0">
                <a:solidFill>
                  <a:srgbClr val="475264"/>
                </a:solidFill>
                <a:latin typeface="Aptos"/>
              </a:rPr>
              <a:t>The Spirit forms holy boldness.</a:t>
            </a:r>
          </a:p>
        </p:txBody>
      </p:sp>
      <p:sp>
        <p:nvSpPr>
          <p:cNvPr id="28" name="Oval 27"/>
          <p:cNvSpPr/>
          <p:nvPr/>
        </p:nvSpPr>
        <p:spPr>
          <a:xfrm>
            <a:off x="10058400" y="2404872"/>
            <a:ext cx="384048" cy="384048"/>
          </a:xfrm>
          <a:prstGeom prst="ellipse">
            <a:avLst/>
          </a:prstGeom>
          <a:solidFill>
            <a:srgbClr val="CD9A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Rounded Rectangle 28"/>
          <p:cNvSpPr/>
          <p:nvPr/>
        </p:nvSpPr>
        <p:spPr>
          <a:xfrm>
            <a:off x="777240" y="3657600"/>
            <a:ext cx="2971800" cy="1572768"/>
          </a:xfrm>
          <a:prstGeom prst="roundRect">
            <a:avLst/>
          </a:prstGeom>
          <a:solidFill>
            <a:srgbClr val="FFFFFF"/>
          </a:solidFill>
          <a:ln w="12700">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978408" y="3822191"/>
            <a:ext cx="2560320" cy="274320"/>
          </a:xfrm>
          <a:prstGeom prst="rect">
            <a:avLst/>
          </a:prstGeom>
          <a:noFill/>
        </p:spPr>
        <p:txBody>
          <a:bodyPr wrap="square" lIns="45720" rIns="45720" tIns="18288" bIns="18288">
            <a:normAutofit/>
          </a:bodyPr>
          <a:lstStyle/>
          <a:p>
            <a:pPr algn="l"/>
            <a:r>
              <a:rPr sz="1600" b="1">
                <a:solidFill>
                  <a:srgbClr val="101F36"/>
                </a:solidFill>
                <a:latin typeface="Georgia"/>
              </a:rPr>
              <a:t>Holiness with justice</a:t>
            </a:r>
          </a:p>
        </p:txBody>
      </p:sp>
      <p:sp>
        <p:nvSpPr>
          <p:cNvPr id="31" name="TextBox 30"/>
          <p:cNvSpPr txBox="1"/>
          <p:nvPr/>
        </p:nvSpPr>
        <p:spPr>
          <a:xfrm>
            <a:off x="978408" y="4224528"/>
            <a:ext cx="2487168" cy="685800"/>
          </a:xfrm>
          <a:prstGeom prst="rect">
            <a:avLst/>
          </a:prstGeom>
          <a:noFill/>
        </p:spPr>
        <p:txBody>
          <a:bodyPr wrap="square" lIns="45720" rIns="45720" tIns="18288" bIns="18288">
            <a:normAutofit/>
          </a:bodyPr>
          <a:lstStyle/>
          <a:p>
            <a:pPr algn="l"/>
            <a:r>
              <a:rPr sz="1220" b="0">
                <a:solidFill>
                  <a:srgbClr val="475264"/>
                </a:solidFill>
                <a:latin typeface="Aptos"/>
              </a:rPr>
              <a:t>The hymn names pride, violence, and apathy.</a:t>
            </a:r>
          </a:p>
        </p:txBody>
      </p:sp>
      <p:sp>
        <p:nvSpPr>
          <p:cNvPr id="32" name="Oval 31"/>
          <p:cNvSpPr/>
          <p:nvPr/>
        </p:nvSpPr>
        <p:spPr>
          <a:xfrm>
            <a:off x="3108960" y="4645152"/>
            <a:ext cx="384048" cy="384048"/>
          </a:xfrm>
          <a:prstGeom prst="ellipse">
            <a:avLst/>
          </a:prstGeom>
          <a:solidFill>
            <a:srgbClr val="CD9A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Rounded Rectangle 32"/>
          <p:cNvSpPr/>
          <p:nvPr/>
        </p:nvSpPr>
        <p:spPr>
          <a:xfrm>
            <a:off x="4251960" y="3657600"/>
            <a:ext cx="2971800" cy="1572768"/>
          </a:xfrm>
          <a:prstGeom prst="roundRect">
            <a:avLst/>
          </a:prstGeom>
          <a:solidFill>
            <a:srgbClr val="FFFFFF"/>
          </a:solidFill>
          <a:ln w="12700">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4453128" y="3822191"/>
            <a:ext cx="2560320" cy="274320"/>
          </a:xfrm>
          <a:prstGeom prst="rect">
            <a:avLst/>
          </a:prstGeom>
          <a:noFill/>
        </p:spPr>
        <p:txBody>
          <a:bodyPr wrap="square" lIns="45720" rIns="45720" tIns="18288" bIns="18288">
            <a:normAutofit/>
          </a:bodyPr>
          <a:lstStyle/>
          <a:p>
            <a:pPr algn="l"/>
            <a:r>
              <a:rPr sz="1600" b="1">
                <a:solidFill>
                  <a:srgbClr val="101F36"/>
                </a:solidFill>
                <a:latin typeface="Georgia"/>
              </a:rPr>
              <a:t>Mission under Christ</a:t>
            </a:r>
          </a:p>
        </p:txBody>
      </p:sp>
      <p:sp>
        <p:nvSpPr>
          <p:cNvPr id="35" name="TextBox 34"/>
          <p:cNvSpPr txBox="1"/>
          <p:nvPr/>
        </p:nvSpPr>
        <p:spPr>
          <a:xfrm>
            <a:off x="4453128" y="4224528"/>
            <a:ext cx="2487168" cy="685800"/>
          </a:xfrm>
          <a:prstGeom prst="rect">
            <a:avLst/>
          </a:prstGeom>
          <a:noFill/>
        </p:spPr>
        <p:txBody>
          <a:bodyPr wrap="square" lIns="45720" rIns="45720" tIns="18288" bIns="18288">
            <a:normAutofit/>
          </a:bodyPr>
          <a:lstStyle/>
          <a:p>
            <a:pPr algn="l"/>
            <a:r>
              <a:rPr sz="1220" b="0">
                <a:solidFill>
                  <a:srgbClr val="475264"/>
                </a:solidFill>
                <a:latin typeface="Aptos"/>
              </a:rPr>
              <a:t>Grace sends the church into costly service.</a:t>
            </a:r>
          </a:p>
        </p:txBody>
      </p:sp>
      <p:sp>
        <p:nvSpPr>
          <p:cNvPr id="36" name="Oval 35"/>
          <p:cNvSpPr/>
          <p:nvPr/>
        </p:nvSpPr>
        <p:spPr>
          <a:xfrm>
            <a:off x="6583680" y="4645152"/>
            <a:ext cx="384048" cy="384048"/>
          </a:xfrm>
          <a:prstGeom prst="ellipse">
            <a:avLst/>
          </a:prstGeom>
          <a:solidFill>
            <a:srgbClr val="CD9A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Rounded Rectangle 36"/>
          <p:cNvSpPr/>
          <p:nvPr/>
        </p:nvSpPr>
        <p:spPr>
          <a:xfrm>
            <a:off x="7726679" y="3657600"/>
            <a:ext cx="2971800" cy="1572768"/>
          </a:xfrm>
          <a:prstGeom prst="roundRect">
            <a:avLst/>
          </a:prstGeom>
          <a:solidFill>
            <a:srgbClr val="FFFFFF"/>
          </a:solidFill>
          <a:ln w="12700">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TextBox 37"/>
          <p:cNvSpPr txBox="1"/>
          <p:nvPr/>
        </p:nvSpPr>
        <p:spPr>
          <a:xfrm>
            <a:off x="7927848" y="3822191"/>
            <a:ext cx="2560320" cy="274320"/>
          </a:xfrm>
          <a:prstGeom prst="rect">
            <a:avLst/>
          </a:prstGeom>
          <a:noFill/>
        </p:spPr>
        <p:txBody>
          <a:bodyPr wrap="square" lIns="45720" rIns="45720" tIns="18288" bIns="18288">
            <a:normAutofit/>
          </a:bodyPr>
          <a:lstStyle/>
          <a:p>
            <a:pPr algn="l"/>
            <a:r>
              <a:rPr sz="1600" b="1">
                <a:solidFill>
                  <a:srgbClr val="101F36"/>
                </a:solidFill>
                <a:latin typeface="Georgia"/>
              </a:rPr>
              <a:t>Prayerful dependence</a:t>
            </a:r>
          </a:p>
        </p:txBody>
      </p:sp>
      <p:sp>
        <p:nvSpPr>
          <p:cNvPr id="39" name="TextBox 38"/>
          <p:cNvSpPr txBox="1"/>
          <p:nvPr/>
        </p:nvSpPr>
        <p:spPr>
          <a:xfrm>
            <a:off x="7927848" y="4224528"/>
            <a:ext cx="2487168" cy="685800"/>
          </a:xfrm>
          <a:prstGeom prst="rect">
            <a:avLst/>
          </a:prstGeom>
          <a:noFill/>
        </p:spPr>
        <p:txBody>
          <a:bodyPr wrap="square" lIns="45720" rIns="45720" tIns="18288" bIns="18288">
            <a:normAutofit/>
          </a:bodyPr>
          <a:lstStyle/>
          <a:p>
            <a:pPr algn="l"/>
            <a:r>
              <a:rPr sz="1220" b="0">
                <a:solidFill>
                  <a:srgbClr val="475264"/>
                </a:solidFill>
                <a:latin typeface="Aptos"/>
              </a:rPr>
              <a:t>The church cannot serve well in its own strength.</a:t>
            </a:r>
          </a:p>
        </p:txBody>
      </p:sp>
      <p:sp>
        <p:nvSpPr>
          <p:cNvPr id="40" name="Oval 39"/>
          <p:cNvSpPr/>
          <p:nvPr/>
        </p:nvSpPr>
        <p:spPr>
          <a:xfrm>
            <a:off x="10058400" y="4645152"/>
            <a:ext cx="384048" cy="384048"/>
          </a:xfrm>
          <a:prstGeom prst="ellipse">
            <a:avLst/>
          </a:prstGeom>
          <a:solidFill>
            <a:srgbClr val="CD9A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TextBox 40"/>
          <p:cNvSpPr txBox="1"/>
          <p:nvPr/>
        </p:nvSpPr>
        <p:spPr>
          <a:xfrm>
            <a:off x="502920" y="6510528"/>
            <a:ext cx="5212080" cy="201168"/>
          </a:xfrm>
          <a:prstGeom prst="rect">
            <a:avLst/>
          </a:prstGeom>
          <a:noFill/>
        </p:spPr>
        <p:txBody>
          <a:bodyPr wrap="square" lIns="45720" rIns="45720" tIns="18288" bIns="18288">
            <a:normAutofit/>
          </a:bodyPr>
          <a:lstStyle/>
          <a:p>
            <a:pPr algn="l"/>
            <a:r>
              <a:rPr sz="750" b="0">
                <a:solidFill>
                  <a:srgbClr val="E1E1E1"/>
                </a:solidFill>
                <a:latin typeface="Aptos"/>
              </a:rPr>
              <a:t>Prepared for teaching and small group use - hymninfo.com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101F36"/>
        </a:solidFill>
        <a:effectLst/>
      </p:bgPr>
    </p:bg>
    <p:spTree>
      <p:nvGrpSpPr>
        <p:cNvPr id="1" name=""/>
        <p:cNvGrpSpPr/>
        <p:nvPr/>
      </p:nvGrpSpPr>
      <p:grpSpPr/>
      <p:sp>
        <p:nvSpPr>
          <p:cNvPr id="2" name="Parallelogram 1"/>
          <p:cNvSpPr/>
          <p:nvPr/>
        </p:nvSpPr>
        <p:spPr>
          <a:xfrm>
            <a:off x="-640080" y="0"/>
            <a:ext cx="2011680" cy="6858000"/>
          </a:xfrm>
          <a:prstGeom prst="parallelogram">
            <a:avLst/>
          </a:prstGeom>
          <a:solidFill>
            <a:srgbClr val="162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Parallelogram 2"/>
          <p:cNvSpPr/>
          <p:nvPr/>
        </p:nvSpPr>
        <p:spPr>
          <a:xfrm>
            <a:off x="2103120" y="0"/>
            <a:ext cx="2011680" cy="6858000"/>
          </a:xfrm>
          <a:prstGeom prst="parallelogram">
            <a:avLst/>
          </a:prstGeom>
          <a:solidFill>
            <a:srgbClr val="1B2E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Parallelogram 3"/>
          <p:cNvSpPr/>
          <p:nvPr/>
        </p:nvSpPr>
        <p:spPr>
          <a:xfrm>
            <a:off x="4846320" y="0"/>
            <a:ext cx="2011680" cy="6858000"/>
          </a:xfrm>
          <a:prstGeom prst="parallelogram">
            <a:avLst/>
          </a:prstGeom>
          <a:solidFill>
            <a:srgbClr val="2032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Parallelogram 4"/>
          <p:cNvSpPr/>
          <p:nvPr/>
        </p:nvSpPr>
        <p:spPr>
          <a:xfrm>
            <a:off x="7589520" y="0"/>
            <a:ext cx="2011680" cy="6858000"/>
          </a:xfrm>
          <a:prstGeom prst="parallelogram">
            <a:avLst/>
          </a:prstGeom>
          <a:solidFill>
            <a:srgbClr val="2536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Parallelogram 5"/>
          <p:cNvSpPr/>
          <p:nvPr/>
        </p:nvSpPr>
        <p:spPr>
          <a:xfrm>
            <a:off x="10332720" y="0"/>
            <a:ext cx="2011680" cy="6858000"/>
          </a:xfrm>
          <a:prstGeom prst="parallelogram">
            <a:avLst/>
          </a:prstGeom>
          <a:solidFill>
            <a:srgbClr val="2A3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7" name="Connector 6"/>
          <p:cNvCxnSpPr/>
          <p:nvPr/>
        </p:nvCxnSpPr>
        <p:spPr>
          <a:xfrm flipV="1">
            <a:off x="2743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flipV="1">
            <a:off x="201167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flipV="1">
            <a:off x="3749039" y="274320"/>
            <a:ext cx="1828801"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0" name="Connector 9"/>
          <p:cNvCxnSpPr/>
          <p:nvPr/>
        </p:nvCxnSpPr>
        <p:spPr>
          <a:xfrm flipV="1">
            <a:off x="548639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1" name="Connector 10"/>
          <p:cNvCxnSpPr/>
          <p:nvPr/>
        </p:nvCxnSpPr>
        <p:spPr>
          <a:xfrm flipV="1">
            <a:off x="722375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flipV="1">
            <a:off x="89611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1069848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594360" y="384048"/>
            <a:ext cx="10789920" cy="502920"/>
          </a:xfrm>
          <a:prstGeom prst="rect">
            <a:avLst/>
          </a:prstGeom>
          <a:noFill/>
        </p:spPr>
        <p:txBody>
          <a:bodyPr wrap="square" lIns="45720" rIns="45720" tIns="18288" bIns="18288">
            <a:normAutofit/>
          </a:bodyPr>
          <a:lstStyle/>
          <a:p>
            <a:pPr algn="l"/>
            <a:r>
              <a:rPr sz="2700" b="1">
                <a:solidFill>
                  <a:srgbClr val="FFFFFF"/>
                </a:solidFill>
                <a:latin typeface="Georgia"/>
              </a:rPr>
              <a:t>Literary Movement</a:t>
            </a:r>
          </a:p>
        </p:txBody>
      </p:sp>
      <p:sp>
        <p:nvSpPr>
          <p:cNvPr id="15" name="Rectangle 14"/>
          <p:cNvSpPr/>
          <p:nvPr/>
        </p:nvSpPr>
        <p:spPr>
          <a:xfrm>
            <a:off x="594360" y="987552"/>
            <a:ext cx="1097280" cy="45720"/>
          </a:xfrm>
          <a:prstGeom prst="rect">
            <a:avLst/>
          </a:prstGeom>
          <a:solidFill>
            <a:srgbClr val="CD9A48"/>
          </a:solidFill>
          <a:ln>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Chevron 15"/>
          <p:cNvSpPr/>
          <p:nvPr/>
        </p:nvSpPr>
        <p:spPr>
          <a:xfrm>
            <a:off x="8275320" y="1417320"/>
            <a:ext cx="1920240" cy="411480"/>
          </a:xfrm>
          <a:prstGeom prst="chevron">
            <a:avLst/>
          </a:prstGeom>
          <a:solidFill>
            <a:srgbClr val="CD9A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Chevron 16"/>
          <p:cNvSpPr/>
          <p:nvPr/>
        </p:nvSpPr>
        <p:spPr>
          <a:xfrm>
            <a:off x="8823960" y="2075688"/>
            <a:ext cx="1920240" cy="411480"/>
          </a:xfrm>
          <a:prstGeom prst="chevron">
            <a:avLst/>
          </a:prstGeom>
          <a:solidFill>
            <a:srgbClr val="30616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Chevron 17"/>
          <p:cNvSpPr/>
          <p:nvPr/>
        </p:nvSpPr>
        <p:spPr>
          <a:xfrm>
            <a:off x="9372600" y="2734056"/>
            <a:ext cx="1920240" cy="411480"/>
          </a:xfrm>
          <a:prstGeom prst="chevron">
            <a:avLst/>
          </a:prstGeom>
          <a:solidFill>
            <a:srgbClr val="CD9A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Chevron 18"/>
          <p:cNvSpPr/>
          <p:nvPr/>
        </p:nvSpPr>
        <p:spPr>
          <a:xfrm>
            <a:off x="9921240" y="3392424"/>
            <a:ext cx="1920240" cy="411480"/>
          </a:xfrm>
          <a:prstGeom prst="chevron">
            <a:avLst/>
          </a:prstGeom>
          <a:solidFill>
            <a:srgbClr val="30616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ounded Rectangle 19"/>
          <p:cNvSpPr/>
          <p:nvPr/>
        </p:nvSpPr>
        <p:spPr>
          <a:xfrm>
            <a:off x="685800" y="1325880"/>
            <a:ext cx="7909560" cy="4434840"/>
          </a:xfrm>
          <a:prstGeom prst="roundRect">
            <a:avLst/>
          </a:prstGeom>
          <a:solidFill>
            <a:srgbClr val="0F1F36"/>
          </a:solidFill>
          <a:ln w="12700">
            <a:solidFill>
              <a:srgbClr val="445D7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68680" y="1554480"/>
            <a:ext cx="7543800" cy="3931920"/>
          </a:xfrm>
          <a:prstGeom prst="rect">
            <a:avLst/>
          </a:prstGeom>
          <a:noFill/>
        </p:spPr>
        <p:txBody>
          <a:bodyPr wrap="square">
            <a:spAutoFit/>
          </a:bodyPr>
          <a:lstStyle/>
          <a:p>
            <a:pPr>
              <a:lnSpc>
                <a:spcPct val="108000"/>
              </a:lnSpc>
              <a:spcAft>
                <a:spcPts val="600"/>
              </a:spcAft>
              <a:defRPr sz="1800">
                <a:solidFill>
                  <a:srgbClr val="FFFAF1"/>
                </a:solidFill>
                <a:latin typeface="Aptos"/>
              </a:defRPr>
            </a:pPr>
            <a:r>
              <a:t>The hymn moves from praise to confession to renewed commitment.</a:t>
            </a:r>
          </a:p>
          <a:p>
            <a:pPr>
              <a:lnSpc>
                <a:spcPct val="108000"/>
              </a:lnSpc>
              <a:spcAft>
                <a:spcPts val="600"/>
              </a:spcAft>
              <a:defRPr sz="1800">
                <a:solidFill>
                  <a:srgbClr val="FFFAF1"/>
                </a:solidFill>
                <a:latin typeface="Aptos"/>
              </a:defRPr>
            </a:pPr>
            <a:r>
              <a:t>Its language is corporate: the church prays as one body.</a:t>
            </a:r>
          </a:p>
          <a:p>
            <a:pPr>
              <a:lnSpc>
                <a:spcPct val="108000"/>
              </a:lnSpc>
              <a:spcAft>
                <a:spcPts val="600"/>
              </a:spcAft>
              <a:defRPr sz="1800">
                <a:solidFill>
                  <a:srgbClr val="FFFAF1"/>
                </a:solidFill>
                <a:latin typeface="Aptos"/>
              </a:defRPr>
            </a:pPr>
            <a:r>
              <a:t>The text names concrete dangers: fear, pride, selfishness, violence, and resignation.</a:t>
            </a:r>
          </a:p>
          <a:p>
            <a:pPr>
              <a:lnSpc>
                <a:spcPct val="108000"/>
              </a:lnSpc>
              <a:spcAft>
                <a:spcPts val="600"/>
              </a:spcAft>
              <a:defRPr sz="1800">
                <a:solidFill>
                  <a:srgbClr val="FFFAF1"/>
                </a:solidFill>
                <a:latin typeface="Aptos"/>
              </a:defRPr>
            </a:pPr>
            <a:r>
              <a:t>The repeated closing petition makes each stanza a direct prayer.</a:t>
            </a:r>
          </a:p>
        </p:txBody>
      </p:sp>
      <p:sp>
        <p:nvSpPr>
          <p:cNvPr id="22" name="TextBox 21"/>
          <p:cNvSpPr txBox="1"/>
          <p:nvPr/>
        </p:nvSpPr>
        <p:spPr>
          <a:xfrm>
            <a:off x="502920" y="6510528"/>
            <a:ext cx="5212080" cy="201168"/>
          </a:xfrm>
          <a:prstGeom prst="rect">
            <a:avLst/>
          </a:prstGeom>
          <a:noFill/>
        </p:spPr>
        <p:txBody>
          <a:bodyPr wrap="square" lIns="45720" rIns="45720" tIns="18288" bIns="18288">
            <a:normAutofit/>
          </a:bodyPr>
          <a:lstStyle/>
          <a:p>
            <a:pPr algn="l"/>
            <a:r>
              <a:rPr sz="750" b="0">
                <a:solidFill>
                  <a:srgbClr val="E1E1E1"/>
                </a:solidFill>
                <a:latin typeface="Aptos"/>
              </a:rPr>
              <a:t>Prepared for teaching and small group use - hymninfo.com</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101F36"/>
        </a:solidFill>
        <a:effectLst/>
      </p:bgPr>
    </p:bg>
    <p:spTree>
      <p:nvGrpSpPr>
        <p:cNvPr id="1" name=""/>
        <p:cNvGrpSpPr/>
        <p:nvPr/>
      </p:nvGrpSpPr>
      <p:grpSpPr/>
      <p:sp>
        <p:nvSpPr>
          <p:cNvPr id="2" name="Parallelogram 1"/>
          <p:cNvSpPr/>
          <p:nvPr/>
        </p:nvSpPr>
        <p:spPr>
          <a:xfrm>
            <a:off x="-640080" y="0"/>
            <a:ext cx="2011680" cy="6858000"/>
          </a:xfrm>
          <a:prstGeom prst="parallelogram">
            <a:avLst/>
          </a:prstGeom>
          <a:solidFill>
            <a:srgbClr val="162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Parallelogram 2"/>
          <p:cNvSpPr/>
          <p:nvPr/>
        </p:nvSpPr>
        <p:spPr>
          <a:xfrm>
            <a:off x="2103120" y="0"/>
            <a:ext cx="2011680" cy="6858000"/>
          </a:xfrm>
          <a:prstGeom prst="parallelogram">
            <a:avLst/>
          </a:prstGeom>
          <a:solidFill>
            <a:srgbClr val="1B2E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Parallelogram 3"/>
          <p:cNvSpPr/>
          <p:nvPr/>
        </p:nvSpPr>
        <p:spPr>
          <a:xfrm>
            <a:off x="4846320" y="0"/>
            <a:ext cx="2011680" cy="6858000"/>
          </a:xfrm>
          <a:prstGeom prst="parallelogram">
            <a:avLst/>
          </a:prstGeom>
          <a:solidFill>
            <a:srgbClr val="2032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Parallelogram 4"/>
          <p:cNvSpPr/>
          <p:nvPr/>
        </p:nvSpPr>
        <p:spPr>
          <a:xfrm>
            <a:off x="7589520" y="0"/>
            <a:ext cx="2011680" cy="6858000"/>
          </a:xfrm>
          <a:prstGeom prst="parallelogram">
            <a:avLst/>
          </a:prstGeom>
          <a:solidFill>
            <a:srgbClr val="2536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Parallelogram 5"/>
          <p:cNvSpPr/>
          <p:nvPr/>
        </p:nvSpPr>
        <p:spPr>
          <a:xfrm>
            <a:off x="10332720" y="0"/>
            <a:ext cx="2011680" cy="6858000"/>
          </a:xfrm>
          <a:prstGeom prst="parallelogram">
            <a:avLst/>
          </a:prstGeom>
          <a:solidFill>
            <a:srgbClr val="2A3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7" name="Connector 6"/>
          <p:cNvCxnSpPr/>
          <p:nvPr/>
        </p:nvCxnSpPr>
        <p:spPr>
          <a:xfrm flipV="1">
            <a:off x="2743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flipV="1">
            <a:off x="201167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flipV="1">
            <a:off x="3749039" y="274320"/>
            <a:ext cx="1828801"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0" name="Connector 9"/>
          <p:cNvCxnSpPr/>
          <p:nvPr/>
        </p:nvCxnSpPr>
        <p:spPr>
          <a:xfrm flipV="1">
            <a:off x="548639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1" name="Connector 10"/>
          <p:cNvCxnSpPr/>
          <p:nvPr/>
        </p:nvCxnSpPr>
        <p:spPr>
          <a:xfrm flipV="1">
            <a:off x="722375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flipV="1">
            <a:off x="89611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1069848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594360" y="384048"/>
            <a:ext cx="10789920" cy="502920"/>
          </a:xfrm>
          <a:prstGeom prst="rect">
            <a:avLst/>
          </a:prstGeom>
          <a:noFill/>
        </p:spPr>
        <p:txBody>
          <a:bodyPr wrap="square" lIns="45720" rIns="45720" tIns="18288" bIns="18288">
            <a:normAutofit/>
          </a:bodyPr>
          <a:lstStyle/>
          <a:p>
            <a:pPr algn="l"/>
            <a:r>
              <a:rPr sz="2700" b="1">
                <a:solidFill>
                  <a:srgbClr val="FFFFFF"/>
                </a:solidFill>
                <a:latin typeface="Georgia"/>
              </a:rPr>
              <a:t>Musical Observations</a:t>
            </a:r>
          </a:p>
        </p:txBody>
      </p:sp>
      <p:sp>
        <p:nvSpPr>
          <p:cNvPr id="15" name="Rectangle 14"/>
          <p:cNvSpPr/>
          <p:nvPr/>
        </p:nvSpPr>
        <p:spPr>
          <a:xfrm>
            <a:off x="594360" y="987552"/>
            <a:ext cx="1097280" cy="45720"/>
          </a:xfrm>
          <a:prstGeom prst="rect">
            <a:avLst/>
          </a:prstGeom>
          <a:solidFill>
            <a:srgbClr val="CD9A48"/>
          </a:solidFill>
          <a:ln>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6" name="Picture 15" descr="visual_2.jpg"/>
          <p:cNvPicPr>
            <a:picLocks noChangeAspect="1"/>
          </p:cNvPicPr>
          <p:nvPr/>
        </p:nvPicPr>
        <p:blipFill>
          <a:blip r:embed="rId2"/>
          <a:stretch>
            <a:fillRect/>
          </a:stretch>
        </p:blipFill>
        <p:spPr>
          <a:xfrm>
            <a:off x="7909560" y="1234440"/>
            <a:ext cx="3657600" cy="2743200"/>
          </a:xfrm>
          <a:prstGeom prst="rect">
            <a:avLst/>
          </a:prstGeom>
        </p:spPr>
      </p:pic>
      <p:sp>
        <p:nvSpPr>
          <p:cNvPr id="17" name="Rounded Rectangle 16"/>
          <p:cNvSpPr/>
          <p:nvPr/>
        </p:nvSpPr>
        <p:spPr>
          <a:xfrm>
            <a:off x="7726679" y="1069848"/>
            <a:ext cx="4023360" cy="3063240"/>
          </a:xfrm>
          <a:prstGeom prst="roundRect">
            <a:avLst/>
          </a:prstGeom>
          <a:noFill/>
          <a:ln w="15240">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ounded Rectangle 17"/>
          <p:cNvSpPr/>
          <p:nvPr/>
        </p:nvSpPr>
        <p:spPr>
          <a:xfrm>
            <a:off x="594360" y="1325880"/>
            <a:ext cx="6995160" cy="4434840"/>
          </a:xfrm>
          <a:prstGeom prst="roundRect">
            <a:avLst/>
          </a:prstGeom>
          <a:solidFill>
            <a:srgbClr val="0F1F36"/>
          </a:solidFill>
          <a:ln w="12700">
            <a:solidFill>
              <a:srgbClr val="445D7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77240" y="1554480"/>
            <a:ext cx="6629400" cy="3931920"/>
          </a:xfrm>
          <a:prstGeom prst="rect">
            <a:avLst/>
          </a:prstGeom>
          <a:noFill/>
        </p:spPr>
        <p:txBody>
          <a:bodyPr wrap="square">
            <a:spAutoFit/>
          </a:bodyPr>
          <a:lstStyle/>
          <a:p>
            <a:pPr>
              <a:lnSpc>
                <a:spcPct val="108000"/>
              </a:lnSpc>
              <a:spcAft>
                <a:spcPts val="600"/>
              </a:spcAft>
              <a:defRPr sz="1800">
                <a:solidFill>
                  <a:srgbClr val="FFFAF1"/>
                </a:solidFill>
                <a:latin typeface="Aptos"/>
              </a:defRPr>
            </a:pPr>
            <a:r>
              <a:t>CWM RHONDDA gives the text a strong, public, congregational character.</a:t>
            </a:r>
          </a:p>
          <a:p>
            <a:pPr>
              <a:lnSpc>
                <a:spcPct val="108000"/>
              </a:lnSpc>
              <a:spcAft>
                <a:spcPts val="600"/>
              </a:spcAft>
              <a:defRPr sz="1800">
                <a:solidFill>
                  <a:srgbClr val="FFFAF1"/>
                </a:solidFill>
                <a:latin typeface="Aptos"/>
              </a:defRPr>
            </a:pPr>
            <a:r>
              <a:t>The tune’s broad arches support the hymn’s urgent petitions.</a:t>
            </a:r>
          </a:p>
          <a:p>
            <a:pPr>
              <a:lnSpc>
                <a:spcPct val="108000"/>
              </a:lnSpc>
              <a:spcAft>
                <a:spcPts val="600"/>
              </a:spcAft>
              <a:defRPr sz="1800">
                <a:solidFill>
                  <a:srgbClr val="FFFAF1"/>
                </a:solidFill>
                <a:latin typeface="Aptos"/>
              </a:defRPr>
            </a:pPr>
            <a:r>
              <a:t>Because the tune is widely known with another text, announce the first line clearly.</a:t>
            </a:r>
          </a:p>
          <a:p>
            <a:pPr>
              <a:lnSpc>
                <a:spcPct val="108000"/>
              </a:lnSpc>
              <a:spcAft>
                <a:spcPts val="600"/>
              </a:spcAft>
              <a:defRPr sz="1800">
                <a:solidFill>
                  <a:srgbClr val="FFFAF1"/>
                </a:solidFill>
                <a:latin typeface="Aptos"/>
              </a:defRPr>
            </a:pPr>
            <a:r>
              <a:t>A sturdy tempo helps the congregation sing with conviction rather than haste.</a:t>
            </a:r>
          </a:p>
        </p:txBody>
      </p:sp>
      <p:sp>
        <p:nvSpPr>
          <p:cNvPr id="20" name="TextBox 19"/>
          <p:cNvSpPr txBox="1"/>
          <p:nvPr/>
        </p:nvSpPr>
        <p:spPr>
          <a:xfrm>
            <a:off x="502920" y="6510528"/>
            <a:ext cx="5212080" cy="201168"/>
          </a:xfrm>
          <a:prstGeom prst="rect">
            <a:avLst/>
          </a:prstGeom>
          <a:noFill/>
        </p:spPr>
        <p:txBody>
          <a:bodyPr wrap="square" lIns="45720" rIns="45720" tIns="18288" bIns="18288">
            <a:normAutofit/>
          </a:bodyPr>
          <a:lstStyle/>
          <a:p>
            <a:pPr algn="l"/>
            <a:r>
              <a:rPr sz="750" b="0">
                <a:solidFill>
                  <a:srgbClr val="E1E1E1"/>
                </a:solidFill>
                <a:latin typeface="Aptos"/>
              </a:rPr>
              <a:t>Prepared for teaching and small group use - hymninfo.com</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2_dark.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2240280"/>
            <a:ext cx="8961120" cy="594360"/>
          </a:xfrm>
          <a:prstGeom prst="rect">
            <a:avLst/>
          </a:prstGeom>
          <a:noFill/>
        </p:spPr>
        <p:txBody>
          <a:bodyPr wrap="square" lIns="45720" rIns="45720" tIns="18288" bIns="18288">
            <a:normAutofit/>
          </a:bodyPr>
          <a:lstStyle/>
          <a:p>
            <a:pPr algn="l"/>
            <a:r>
              <a:rPr sz="3400" b="1">
                <a:solidFill>
                  <a:srgbClr val="FFFFFF"/>
                </a:solidFill>
                <a:latin typeface="Georgia"/>
              </a:rPr>
              <a:t>Pastoral Use</a:t>
            </a:r>
          </a:p>
        </p:txBody>
      </p:sp>
      <p:sp>
        <p:nvSpPr>
          <p:cNvPr id="5" name="TextBox 4"/>
          <p:cNvSpPr txBox="1"/>
          <p:nvPr/>
        </p:nvSpPr>
        <p:spPr>
          <a:xfrm>
            <a:off x="822960" y="2971800"/>
            <a:ext cx="7772400" cy="457200"/>
          </a:xfrm>
          <a:prstGeom prst="rect">
            <a:avLst/>
          </a:prstGeom>
          <a:noFill/>
        </p:spPr>
        <p:txBody>
          <a:bodyPr wrap="square" lIns="45720" rIns="45720" tIns="18288" bIns="18288">
            <a:normAutofit/>
          </a:bodyPr>
          <a:lstStyle/>
          <a:p>
            <a:pPr algn="l"/>
            <a:r>
              <a:rPr sz="1700" b="0">
                <a:solidFill>
                  <a:srgbClr val="EFBF6F"/>
                </a:solidFill>
                <a:latin typeface="Aptos"/>
              </a:rPr>
              <a:t>When the church needs courage for the hour</a:t>
            </a:r>
          </a:p>
        </p:txBody>
      </p:sp>
      <p:sp>
        <p:nvSpPr>
          <p:cNvPr id="6" name="TextBox 5"/>
          <p:cNvSpPr txBox="1"/>
          <p:nvPr/>
        </p:nvSpPr>
        <p:spPr>
          <a:xfrm>
            <a:off x="502920" y="6510528"/>
            <a:ext cx="5212080" cy="201168"/>
          </a:xfrm>
          <a:prstGeom prst="rect">
            <a:avLst/>
          </a:prstGeom>
          <a:noFill/>
        </p:spPr>
        <p:txBody>
          <a:bodyPr wrap="square" lIns="45720" rIns="45720" tIns="18288" bIns="18288">
            <a:normAutofit/>
          </a:bodyPr>
          <a:lstStyle/>
          <a:p>
            <a:pPr algn="l"/>
            <a:r>
              <a:rPr sz="750" b="0">
                <a:solidFill>
                  <a:srgbClr val="E1E1E1"/>
                </a:solidFill>
                <a:latin typeface="Aptos"/>
              </a:rPr>
              <a:t>Prepared for teaching and small group use - hymninfo.com</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101F36"/>
        </a:solidFill>
        <a:effectLst/>
      </p:bgPr>
    </p:bg>
    <p:spTree>
      <p:nvGrpSpPr>
        <p:cNvPr id="1" name=""/>
        <p:cNvGrpSpPr/>
        <p:nvPr/>
      </p:nvGrpSpPr>
      <p:grpSpPr/>
      <p:sp>
        <p:nvSpPr>
          <p:cNvPr id="2" name="Parallelogram 1"/>
          <p:cNvSpPr/>
          <p:nvPr/>
        </p:nvSpPr>
        <p:spPr>
          <a:xfrm>
            <a:off x="-640080" y="0"/>
            <a:ext cx="2011680" cy="6858000"/>
          </a:xfrm>
          <a:prstGeom prst="parallelogram">
            <a:avLst/>
          </a:prstGeom>
          <a:solidFill>
            <a:srgbClr val="162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Parallelogram 2"/>
          <p:cNvSpPr/>
          <p:nvPr/>
        </p:nvSpPr>
        <p:spPr>
          <a:xfrm>
            <a:off x="2103120" y="0"/>
            <a:ext cx="2011680" cy="6858000"/>
          </a:xfrm>
          <a:prstGeom prst="parallelogram">
            <a:avLst/>
          </a:prstGeom>
          <a:solidFill>
            <a:srgbClr val="1B2E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Parallelogram 3"/>
          <p:cNvSpPr/>
          <p:nvPr/>
        </p:nvSpPr>
        <p:spPr>
          <a:xfrm>
            <a:off x="4846320" y="0"/>
            <a:ext cx="2011680" cy="6858000"/>
          </a:xfrm>
          <a:prstGeom prst="parallelogram">
            <a:avLst/>
          </a:prstGeom>
          <a:solidFill>
            <a:srgbClr val="2032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Parallelogram 4"/>
          <p:cNvSpPr/>
          <p:nvPr/>
        </p:nvSpPr>
        <p:spPr>
          <a:xfrm>
            <a:off x="7589520" y="0"/>
            <a:ext cx="2011680" cy="6858000"/>
          </a:xfrm>
          <a:prstGeom prst="parallelogram">
            <a:avLst/>
          </a:prstGeom>
          <a:solidFill>
            <a:srgbClr val="2536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Parallelogram 5"/>
          <p:cNvSpPr/>
          <p:nvPr/>
        </p:nvSpPr>
        <p:spPr>
          <a:xfrm>
            <a:off x="10332720" y="0"/>
            <a:ext cx="2011680" cy="6858000"/>
          </a:xfrm>
          <a:prstGeom prst="parallelogram">
            <a:avLst/>
          </a:prstGeom>
          <a:solidFill>
            <a:srgbClr val="2A3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7" name="Connector 6"/>
          <p:cNvCxnSpPr/>
          <p:nvPr/>
        </p:nvCxnSpPr>
        <p:spPr>
          <a:xfrm flipV="1">
            <a:off x="2743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flipV="1">
            <a:off x="201167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flipV="1">
            <a:off x="3749039" y="274320"/>
            <a:ext cx="1828801"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0" name="Connector 9"/>
          <p:cNvCxnSpPr/>
          <p:nvPr/>
        </p:nvCxnSpPr>
        <p:spPr>
          <a:xfrm flipV="1">
            <a:off x="548639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1" name="Connector 10"/>
          <p:cNvCxnSpPr/>
          <p:nvPr/>
        </p:nvCxnSpPr>
        <p:spPr>
          <a:xfrm flipV="1">
            <a:off x="722375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flipV="1">
            <a:off x="89611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1069848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594360" y="384048"/>
            <a:ext cx="10789920" cy="502920"/>
          </a:xfrm>
          <a:prstGeom prst="rect">
            <a:avLst/>
          </a:prstGeom>
          <a:noFill/>
        </p:spPr>
        <p:txBody>
          <a:bodyPr wrap="square" lIns="45720" rIns="45720" tIns="18288" bIns="18288">
            <a:normAutofit/>
          </a:bodyPr>
          <a:lstStyle/>
          <a:p>
            <a:pPr algn="l"/>
            <a:r>
              <a:rPr sz="2700" b="1">
                <a:solidFill>
                  <a:srgbClr val="FFFFFF"/>
                </a:solidFill>
                <a:latin typeface="Georgia"/>
              </a:rPr>
              <a:t>Worship and Ministry Settings</a:t>
            </a:r>
          </a:p>
        </p:txBody>
      </p:sp>
      <p:sp>
        <p:nvSpPr>
          <p:cNvPr id="15" name="Rectangle 14"/>
          <p:cNvSpPr/>
          <p:nvPr/>
        </p:nvSpPr>
        <p:spPr>
          <a:xfrm>
            <a:off x="594360" y="987552"/>
            <a:ext cx="1097280" cy="45720"/>
          </a:xfrm>
          <a:prstGeom prst="rect">
            <a:avLst/>
          </a:prstGeom>
          <a:solidFill>
            <a:srgbClr val="CD9A48"/>
          </a:solidFill>
          <a:ln>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6" name="Picture 15" descr="visual_5.jpg"/>
          <p:cNvPicPr>
            <a:picLocks noChangeAspect="1"/>
          </p:cNvPicPr>
          <p:nvPr/>
        </p:nvPicPr>
        <p:blipFill>
          <a:blip r:embed="rId2"/>
          <a:stretch>
            <a:fillRect/>
          </a:stretch>
        </p:blipFill>
        <p:spPr>
          <a:xfrm>
            <a:off x="7909560" y="1234440"/>
            <a:ext cx="3657600" cy="2743200"/>
          </a:xfrm>
          <a:prstGeom prst="rect">
            <a:avLst/>
          </a:prstGeom>
        </p:spPr>
      </p:pic>
      <p:sp>
        <p:nvSpPr>
          <p:cNvPr id="17" name="Rounded Rectangle 16"/>
          <p:cNvSpPr/>
          <p:nvPr/>
        </p:nvSpPr>
        <p:spPr>
          <a:xfrm>
            <a:off x="7726679" y="1069848"/>
            <a:ext cx="4023360" cy="3063240"/>
          </a:xfrm>
          <a:prstGeom prst="roundRect">
            <a:avLst/>
          </a:prstGeom>
          <a:noFill/>
          <a:ln w="15240">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ounded Rectangle 17"/>
          <p:cNvSpPr/>
          <p:nvPr/>
        </p:nvSpPr>
        <p:spPr>
          <a:xfrm>
            <a:off x="594360" y="1325880"/>
            <a:ext cx="6995160" cy="4434840"/>
          </a:xfrm>
          <a:prstGeom prst="roundRect">
            <a:avLst/>
          </a:prstGeom>
          <a:solidFill>
            <a:srgbClr val="0F1F36"/>
          </a:solidFill>
          <a:ln w="12700">
            <a:solidFill>
              <a:srgbClr val="445D7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77240" y="1554480"/>
            <a:ext cx="6629400" cy="3931920"/>
          </a:xfrm>
          <a:prstGeom prst="rect">
            <a:avLst/>
          </a:prstGeom>
          <a:noFill/>
        </p:spPr>
        <p:txBody>
          <a:bodyPr wrap="square">
            <a:spAutoFit/>
          </a:bodyPr>
          <a:lstStyle/>
          <a:p>
            <a:pPr>
              <a:lnSpc>
                <a:spcPct val="108000"/>
              </a:lnSpc>
              <a:spcAft>
                <a:spcPts val="600"/>
              </a:spcAft>
              <a:defRPr sz="1800">
                <a:solidFill>
                  <a:srgbClr val="FFFAF1"/>
                </a:solidFill>
                <a:latin typeface="Aptos"/>
              </a:defRPr>
            </a:pPr>
            <a:r>
              <a:t>Church dedication, anniversary, or renewal services</a:t>
            </a:r>
          </a:p>
          <a:p>
            <a:pPr>
              <a:lnSpc>
                <a:spcPct val="108000"/>
              </a:lnSpc>
              <a:spcAft>
                <a:spcPts val="600"/>
              </a:spcAft>
              <a:defRPr sz="1800">
                <a:solidFill>
                  <a:srgbClr val="FFFAF1"/>
                </a:solidFill>
                <a:latin typeface="Aptos"/>
              </a:defRPr>
            </a:pPr>
            <a:r>
              <a:t>Ordination, commissioning, or leadership installation</a:t>
            </a:r>
          </a:p>
          <a:p>
            <a:pPr>
              <a:lnSpc>
                <a:spcPct val="108000"/>
              </a:lnSpc>
              <a:spcAft>
                <a:spcPts val="600"/>
              </a:spcAft>
              <a:defRPr sz="1800">
                <a:solidFill>
                  <a:srgbClr val="FFFAF1"/>
                </a:solidFill>
                <a:latin typeface="Aptos"/>
              </a:defRPr>
            </a:pPr>
            <a:r>
              <a:t>Mission emphasis, justice, and congregational discernment</a:t>
            </a:r>
          </a:p>
          <a:p>
            <a:pPr>
              <a:lnSpc>
                <a:spcPct val="108000"/>
              </a:lnSpc>
              <a:spcAft>
                <a:spcPts val="600"/>
              </a:spcAft>
              <a:defRPr sz="1800">
                <a:solidFill>
                  <a:srgbClr val="FFFAF1"/>
                </a:solidFill>
                <a:latin typeface="Aptos"/>
              </a:defRPr>
            </a:pPr>
            <a:r>
              <a:t>Services after crisis, conflict, or hard communal decisions</a:t>
            </a:r>
          </a:p>
          <a:p>
            <a:pPr>
              <a:lnSpc>
                <a:spcPct val="108000"/>
              </a:lnSpc>
              <a:spcAft>
                <a:spcPts val="600"/>
              </a:spcAft>
              <a:defRPr sz="1800">
                <a:solidFill>
                  <a:srgbClr val="FFFAF1"/>
                </a:solidFill>
                <a:latin typeface="Aptos"/>
              </a:defRPr>
            </a:pPr>
            <a:r>
              <a:t>Teaching on sanctification, vocation, and Christian witness</a:t>
            </a:r>
          </a:p>
        </p:txBody>
      </p:sp>
      <p:sp>
        <p:nvSpPr>
          <p:cNvPr id="20" name="TextBox 19"/>
          <p:cNvSpPr txBox="1"/>
          <p:nvPr/>
        </p:nvSpPr>
        <p:spPr>
          <a:xfrm>
            <a:off x="502920" y="6510528"/>
            <a:ext cx="5212080" cy="201168"/>
          </a:xfrm>
          <a:prstGeom prst="rect">
            <a:avLst/>
          </a:prstGeom>
          <a:noFill/>
        </p:spPr>
        <p:txBody>
          <a:bodyPr wrap="square" lIns="45720" rIns="45720" tIns="18288" bIns="18288">
            <a:normAutofit/>
          </a:bodyPr>
          <a:lstStyle/>
          <a:p>
            <a:pPr algn="l"/>
            <a:r>
              <a:rPr sz="750" b="0">
                <a:solidFill>
                  <a:srgbClr val="E1E1E1"/>
                </a:solidFill>
                <a:latin typeface="Aptos"/>
              </a:rPr>
              <a:t>Prepared for teaching and small group use - hymninfo.com</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306162"/>
        </a:solidFill>
        <a:effectLst/>
      </p:bgPr>
    </p:bg>
    <p:spTree>
      <p:nvGrpSpPr>
        <p:cNvPr id="1" name=""/>
        <p:cNvGrpSpPr/>
        <p:nvPr/>
      </p:nvGrpSpPr>
      <p:grpSpPr/>
      <p:sp>
        <p:nvSpPr>
          <p:cNvPr id="2" name="Parallelogram 1"/>
          <p:cNvSpPr/>
          <p:nvPr/>
        </p:nvSpPr>
        <p:spPr>
          <a:xfrm>
            <a:off x="-640080" y="0"/>
            <a:ext cx="2011680" cy="6858000"/>
          </a:xfrm>
          <a:prstGeom prst="parallelogram">
            <a:avLst/>
          </a:prstGeom>
          <a:solidFill>
            <a:srgbClr val="162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Parallelogram 2"/>
          <p:cNvSpPr/>
          <p:nvPr/>
        </p:nvSpPr>
        <p:spPr>
          <a:xfrm>
            <a:off x="2103120" y="0"/>
            <a:ext cx="2011680" cy="6858000"/>
          </a:xfrm>
          <a:prstGeom prst="parallelogram">
            <a:avLst/>
          </a:prstGeom>
          <a:solidFill>
            <a:srgbClr val="1B2E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Parallelogram 3"/>
          <p:cNvSpPr/>
          <p:nvPr/>
        </p:nvSpPr>
        <p:spPr>
          <a:xfrm>
            <a:off x="4846320" y="0"/>
            <a:ext cx="2011680" cy="6858000"/>
          </a:xfrm>
          <a:prstGeom prst="parallelogram">
            <a:avLst/>
          </a:prstGeom>
          <a:solidFill>
            <a:srgbClr val="2032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Parallelogram 4"/>
          <p:cNvSpPr/>
          <p:nvPr/>
        </p:nvSpPr>
        <p:spPr>
          <a:xfrm>
            <a:off x="7589520" y="0"/>
            <a:ext cx="2011680" cy="6858000"/>
          </a:xfrm>
          <a:prstGeom prst="parallelogram">
            <a:avLst/>
          </a:prstGeom>
          <a:solidFill>
            <a:srgbClr val="2536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Parallelogram 5"/>
          <p:cNvSpPr/>
          <p:nvPr/>
        </p:nvSpPr>
        <p:spPr>
          <a:xfrm>
            <a:off x="10332720" y="0"/>
            <a:ext cx="2011680" cy="6858000"/>
          </a:xfrm>
          <a:prstGeom prst="parallelogram">
            <a:avLst/>
          </a:prstGeom>
          <a:solidFill>
            <a:srgbClr val="2A3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7" name="Connector 6"/>
          <p:cNvCxnSpPr/>
          <p:nvPr/>
        </p:nvCxnSpPr>
        <p:spPr>
          <a:xfrm flipV="1">
            <a:off x="2743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flipV="1">
            <a:off x="201167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flipV="1">
            <a:off x="3749039" y="274320"/>
            <a:ext cx="1828801"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0" name="Connector 9"/>
          <p:cNvCxnSpPr/>
          <p:nvPr/>
        </p:nvCxnSpPr>
        <p:spPr>
          <a:xfrm flipV="1">
            <a:off x="548639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1" name="Connector 10"/>
          <p:cNvCxnSpPr/>
          <p:nvPr/>
        </p:nvCxnSpPr>
        <p:spPr>
          <a:xfrm flipV="1">
            <a:off x="722375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flipV="1">
            <a:off x="89611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1069848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594360" y="384048"/>
            <a:ext cx="10789920" cy="502920"/>
          </a:xfrm>
          <a:prstGeom prst="rect">
            <a:avLst/>
          </a:prstGeom>
          <a:noFill/>
        </p:spPr>
        <p:txBody>
          <a:bodyPr wrap="square" lIns="45720" rIns="45720" tIns="18288" bIns="18288">
            <a:normAutofit/>
          </a:bodyPr>
          <a:lstStyle/>
          <a:p>
            <a:pPr algn="l"/>
            <a:r>
              <a:rPr sz="2700" b="1">
                <a:solidFill>
                  <a:srgbClr val="FFFFFF"/>
                </a:solidFill>
                <a:latin typeface="Georgia"/>
              </a:rPr>
              <a:t>Teaching Questions</a:t>
            </a:r>
          </a:p>
        </p:txBody>
      </p:sp>
      <p:sp>
        <p:nvSpPr>
          <p:cNvPr id="15" name="Rectangle 14"/>
          <p:cNvSpPr/>
          <p:nvPr/>
        </p:nvSpPr>
        <p:spPr>
          <a:xfrm>
            <a:off x="594360" y="987552"/>
            <a:ext cx="1097280" cy="45720"/>
          </a:xfrm>
          <a:prstGeom prst="rect">
            <a:avLst/>
          </a:prstGeom>
          <a:solidFill>
            <a:srgbClr val="CD9A48"/>
          </a:solidFill>
          <a:ln>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Chevron 15"/>
          <p:cNvSpPr/>
          <p:nvPr/>
        </p:nvSpPr>
        <p:spPr>
          <a:xfrm>
            <a:off x="8275320" y="1417320"/>
            <a:ext cx="1920240" cy="411480"/>
          </a:xfrm>
          <a:prstGeom prst="chevron">
            <a:avLst/>
          </a:prstGeom>
          <a:solidFill>
            <a:srgbClr val="CD9A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Chevron 16"/>
          <p:cNvSpPr/>
          <p:nvPr/>
        </p:nvSpPr>
        <p:spPr>
          <a:xfrm>
            <a:off x="8823960" y="2075688"/>
            <a:ext cx="1920240" cy="411480"/>
          </a:xfrm>
          <a:prstGeom prst="chevron">
            <a:avLst/>
          </a:prstGeom>
          <a:solidFill>
            <a:srgbClr val="30616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Chevron 17"/>
          <p:cNvSpPr/>
          <p:nvPr/>
        </p:nvSpPr>
        <p:spPr>
          <a:xfrm>
            <a:off x="9372600" y="2734056"/>
            <a:ext cx="1920240" cy="411480"/>
          </a:xfrm>
          <a:prstGeom prst="chevron">
            <a:avLst/>
          </a:prstGeom>
          <a:solidFill>
            <a:srgbClr val="CD9A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Chevron 18"/>
          <p:cNvSpPr/>
          <p:nvPr/>
        </p:nvSpPr>
        <p:spPr>
          <a:xfrm>
            <a:off x="9921240" y="3392424"/>
            <a:ext cx="1920240" cy="411480"/>
          </a:xfrm>
          <a:prstGeom prst="chevron">
            <a:avLst/>
          </a:prstGeom>
          <a:solidFill>
            <a:srgbClr val="30616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ounded Rectangle 19"/>
          <p:cNvSpPr/>
          <p:nvPr/>
        </p:nvSpPr>
        <p:spPr>
          <a:xfrm>
            <a:off x="685800" y="1325880"/>
            <a:ext cx="7909560" cy="4434840"/>
          </a:xfrm>
          <a:prstGeom prst="roundRect">
            <a:avLst/>
          </a:prstGeom>
          <a:solidFill>
            <a:srgbClr val="0F1F36"/>
          </a:solidFill>
          <a:ln w="12700">
            <a:solidFill>
              <a:srgbClr val="445D7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68680" y="1554480"/>
            <a:ext cx="7543800" cy="3931920"/>
          </a:xfrm>
          <a:prstGeom prst="rect">
            <a:avLst/>
          </a:prstGeom>
          <a:noFill/>
        </p:spPr>
        <p:txBody>
          <a:bodyPr wrap="square">
            <a:spAutoFit/>
          </a:bodyPr>
          <a:lstStyle/>
          <a:p>
            <a:pPr>
              <a:lnSpc>
                <a:spcPct val="108000"/>
              </a:lnSpc>
              <a:spcAft>
                <a:spcPts val="600"/>
              </a:spcAft>
              <a:defRPr sz="1800">
                <a:solidFill>
                  <a:srgbClr val="FFFAF1"/>
                </a:solidFill>
                <a:latin typeface="Aptos"/>
              </a:defRPr>
            </a:pPr>
            <a:r>
              <a:t>Why does the hymn ask for both wisdom and courage?</a:t>
            </a:r>
          </a:p>
          <a:p>
            <a:pPr>
              <a:lnSpc>
                <a:spcPct val="108000"/>
              </a:lnSpc>
              <a:spcAft>
                <a:spcPts val="600"/>
              </a:spcAft>
              <a:defRPr sz="1800">
                <a:solidFill>
                  <a:srgbClr val="FFFAF1"/>
                </a:solidFill>
                <a:latin typeface="Aptos"/>
              </a:defRPr>
            </a:pPr>
            <a:r>
              <a:t>What fears can bind a congregation today?</a:t>
            </a:r>
          </a:p>
          <a:p>
            <a:pPr>
              <a:lnSpc>
                <a:spcPct val="108000"/>
              </a:lnSpc>
              <a:spcAft>
                <a:spcPts val="600"/>
              </a:spcAft>
              <a:defRPr sz="1800">
                <a:solidFill>
                  <a:srgbClr val="FFFAF1"/>
                </a:solidFill>
                <a:latin typeface="Aptos"/>
              </a:defRPr>
            </a:pPr>
            <a:r>
              <a:t>Where might pride or comfort weaken the church’s witness?</a:t>
            </a:r>
          </a:p>
          <a:p>
            <a:pPr>
              <a:lnSpc>
                <a:spcPct val="108000"/>
              </a:lnSpc>
              <a:spcAft>
                <a:spcPts val="600"/>
              </a:spcAft>
              <a:defRPr sz="1800">
                <a:solidFill>
                  <a:srgbClr val="FFFAF1"/>
                </a:solidFill>
                <a:latin typeface="Aptos"/>
              </a:defRPr>
            </a:pPr>
            <a:r>
              <a:t>How does Micah 6:8 clarify faithful action?</a:t>
            </a:r>
          </a:p>
          <a:p>
            <a:pPr>
              <a:lnSpc>
                <a:spcPct val="108000"/>
              </a:lnSpc>
              <a:spcAft>
                <a:spcPts val="600"/>
              </a:spcAft>
              <a:defRPr sz="1800">
                <a:solidFill>
                  <a:srgbClr val="FFFAF1"/>
                </a:solidFill>
                <a:latin typeface="Aptos"/>
              </a:defRPr>
            </a:pPr>
            <a:r>
              <a:t>What is one courageous step our church can take prayerfully?</a:t>
            </a:r>
          </a:p>
        </p:txBody>
      </p:sp>
      <p:sp>
        <p:nvSpPr>
          <p:cNvPr id="22" name="TextBox 21"/>
          <p:cNvSpPr txBox="1"/>
          <p:nvPr/>
        </p:nvSpPr>
        <p:spPr>
          <a:xfrm>
            <a:off x="502920" y="6510528"/>
            <a:ext cx="5212080" cy="201168"/>
          </a:xfrm>
          <a:prstGeom prst="rect">
            <a:avLst/>
          </a:prstGeom>
          <a:noFill/>
        </p:spPr>
        <p:txBody>
          <a:bodyPr wrap="square" lIns="45720" rIns="45720" tIns="18288" bIns="18288">
            <a:normAutofit/>
          </a:bodyPr>
          <a:lstStyle/>
          <a:p>
            <a:pPr algn="l"/>
            <a:r>
              <a:rPr sz="750" b="0">
                <a:solidFill>
                  <a:srgbClr val="E1E1E1"/>
                </a:solidFill>
                <a:latin typeface="Aptos"/>
              </a:rPr>
              <a:t>Prepared for teaching and small group use - hymninfo.com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101F36"/>
        </a:solidFill>
        <a:effectLst/>
      </p:bgPr>
    </p:bg>
    <p:spTree>
      <p:nvGrpSpPr>
        <p:cNvPr id="1" name=""/>
        <p:cNvGrpSpPr/>
        <p:nvPr/>
      </p:nvGrpSpPr>
      <p:grpSpPr/>
      <p:sp>
        <p:nvSpPr>
          <p:cNvPr id="2" name="Parallelogram 1"/>
          <p:cNvSpPr/>
          <p:nvPr/>
        </p:nvSpPr>
        <p:spPr>
          <a:xfrm>
            <a:off x="-640080" y="0"/>
            <a:ext cx="2011680" cy="6858000"/>
          </a:xfrm>
          <a:prstGeom prst="parallelogram">
            <a:avLst/>
          </a:prstGeom>
          <a:solidFill>
            <a:srgbClr val="162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Parallelogram 2"/>
          <p:cNvSpPr/>
          <p:nvPr/>
        </p:nvSpPr>
        <p:spPr>
          <a:xfrm>
            <a:off x="2103120" y="0"/>
            <a:ext cx="2011680" cy="6858000"/>
          </a:xfrm>
          <a:prstGeom prst="parallelogram">
            <a:avLst/>
          </a:prstGeom>
          <a:solidFill>
            <a:srgbClr val="1B2E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Parallelogram 3"/>
          <p:cNvSpPr/>
          <p:nvPr/>
        </p:nvSpPr>
        <p:spPr>
          <a:xfrm>
            <a:off x="4846320" y="0"/>
            <a:ext cx="2011680" cy="6858000"/>
          </a:xfrm>
          <a:prstGeom prst="parallelogram">
            <a:avLst/>
          </a:prstGeom>
          <a:solidFill>
            <a:srgbClr val="2032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Parallelogram 4"/>
          <p:cNvSpPr/>
          <p:nvPr/>
        </p:nvSpPr>
        <p:spPr>
          <a:xfrm>
            <a:off x="7589520" y="0"/>
            <a:ext cx="2011680" cy="6858000"/>
          </a:xfrm>
          <a:prstGeom prst="parallelogram">
            <a:avLst/>
          </a:prstGeom>
          <a:solidFill>
            <a:srgbClr val="2536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Parallelogram 5"/>
          <p:cNvSpPr/>
          <p:nvPr/>
        </p:nvSpPr>
        <p:spPr>
          <a:xfrm>
            <a:off x="10332720" y="0"/>
            <a:ext cx="2011680" cy="6858000"/>
          </a:xfrm>
          <a:prstGeom prst="parallelogram">
            <a:avLst/>
          </a:prstGeom>
          <a:solidFill>
            <a:srgbClr val="2A3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7" name="Connector 6"/>
          <p:cNvCxnSpPr/>
          <p:nvPr/>
        </p:nvCxnSpPr>
        <p:spPr>
          <a:xfrm flipV="1">
            <a:off x="2743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flipV="1">
            <a:off x="201167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flipV="1">
            <a:off x="3749039" y="274320"/>
            <a:ext cx="1828801"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0" name="Connector 9"/>
          <p:cNvCxnSpPr/>
          <p:nvPr/>
        </p:nvCxnSpPr>
        <p:spPr>
          <a:xfrm flipV="1">
            <a:off x="548639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1" name="Connector 10"/>
          <p:cNvCxnSpPr/>
          <p:nvPr/>
        </p:nvCxnSpPr>
        <p:spPr>
          <a:xfrm flipV="1">
            <a:off x="722375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flipV="1">
            <a:off x="89611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1069848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594360" y="384048"/>
            <a:ext cx="10789920" cy="502920"/>
          </a:xfrm>
          <a:prstGeom prst="rect">
            <a:avLst/>
          </a:prstGeom>
          <a:noFill/>
        </p:spPr>
        <p:txBody>
          <a:bodyPr wrap="square" lIns="45720" rIns="45720" tIns="18288" bIns="18288">
            <a:normAutofit/>
          </a:bodyPr>
          <a:lstStyle/>
          <a:p>
            <a:pPr algn="l"/>
            <a:r>
              <a:rPr sz="2700" b="1">
                <a:solidFill>
                  <a:srgbClr val="FFFFFF"/>
                </a:solidFill>
                <a:latin typeface="Georgia"/>
              </a:rPr>
              <a:t>Teaching Aim</a:t>
            </a:r>
          </a:p>
        </p:txBody>
      </p:sp>
      <p:sp>
        <p:nvSpPr>
          <p:cNvPr id="15" name="Rectangle 14"/>
          <p:cNvSpPr/>
          <p:nvPr/>
        </p:nvSpPr>
        <p:spPr>
          <a:xfrm>
            <a:off x="594360" y="987552"/>
            <a:ext cx="1097280" cy="45720"/>
          </a:xfrm>
          <a:prstGeom prst="rect">
            <a:avLst/>
          </a:prstGeom>
          <a:solidFill>
            <a:srgbClr val="CD9A48"/>
          </a:solidFill>
          <a:ln>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6" name="Picture 15" descr="visual_2.jpg"/>
          <p:cNvPicPr>
            <a:picLocks noChangeAspect="1"/>
          </p:cNvPicPr>
          <p:nvPr/>
        </p:nvPicPr>
        <p:blipFill>
          <a:blip r:embed="rId2"/>
          <a:stretch>
            <a:fillRect/>
          </a:stretch>
        </p:blipFill>
        <p:spPr>
          <a:xfrm>
            <a:off x="7909560" y="1234440"/>
            <a:ext cx="3657600" cy="2743200"/>
          </a:xfrm>
          <a:prstGeom prst="rect">
            <a:avLst/>
          </a:prstGeom>
        </p:spPr>
      </p:pic>
      <p:sp>
        <p:nvSpPr>
          <p:cNvPr id="17" name="Rounded Rectangle 16"/>
          <p:cNvSpPr/>
          <p:nvPr/>
        </p:nvSpPr>
        <p:spPr>
          <a:xfrm>
            <a:off x="7726679" y="1069848"/>
            <a:ext cx="4023360" cy="3063240"/>
          </a:xfrm>
          <a:prstGeom prst="roundRect">
            <a:avLst/>
          </a:prstGeom>
          <a:noFill/>
          <a:ln w="15240">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ounded Rectangle 17"/>
          <p:cNvSpPr/>
          <p:nvPr/>
        </p:nvSpPr>
        <p:spPr>
          <a:xfrm>
            <a:off x="594360" y="1325880"/>
            <a:ext cx="6995160" cy="4434840"/>
          </a:xfrm>
          <a:prstGeom prst="roundRect">
            <a:avLst/>
          </a:prstGeom>
          <a:solidFill>
            <a:srgbClr val="0F1F36"/>
          </a:solidFill>
          <a:ln w="12700">
            <a:solidFill>
              <a:srgbClr val="445D7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77240" y="1554480"/>
            <a:ext cx="6629400" cy="3931920"/>
          </a:xfrm>
          <a:prstGeom prst="rect">
            <a:avLst/>
          </a:prstGeom>
          <a:noFill/>
        </p:spPr>
        <p:txBody>
          <a:bodyPr wrap="square">
            <a:spAutoFit/>
          </a:bodyPr>
          <a:lstStyle/>
          <a:p>
            <a:pPr>
              <a:lnSpc>
                <a:spcPct val="108000"/>
              </a:lnSpc>
              <a:spcAft>
                <a:spcPts val="600"/>
              </a:spcAft>
              <a:defRPr sz="1800">
                <a:solidFill>
                  <a:srgbClr val="FFFAF1"/>
                </a:solidFill>
                <a:latin typeface="Aptos"/>
              </a:defRPr>
            </a:pPr>
            <a:r>
              <a:t>Understand the hymn as a prayer for wisdom, courage, and faithful witness.</a:t>
            </a:r>
          </a:p>
          <a:p>
            <a:pPr>
              <a:lnSpc>
                <a:spcPct val="108000"/>
              </a:lnSpc>
              <a:spcAft>
                <a:spcPts val="600"/>
              </a:spcAft>
              <a:defRPr sz="1800">
                <a:solidFill>
                  <a:srgbClr val="FFFAF1"/>
                </a:solidFill>
                <a:latin typeface="Aptos"/>
              </a:defRPr>
            </a:pPr>
            <a:r>
              <a:t>Feel the weight of the church’s calling in difficult days without despair.</a:t>
            </a:r>
          </a:p>
          <a:p>
            <a:pPr>
              <a:lnSpc>
                <a:spcPct val="108000"/>
              </a:lnSpc>
              <a:spcAft>
                <a:spcPts val="600"/>
              </a:spcAft>
              <a:defRPr sz="1800">
                <a:solidFill>
                  <a:srgbClr val="FFFAF1"/>
                </a:solidFill>
                <a:latin typeface="Aptos"/>
              </a:defRPr>
            </a:pPr>
            <a:r>
              <a:t>Practice honest prayer, moral courage, and Christ-shaped service.</a:t>
            </a:r>
          </a:p>
        </p:txBody>
      </p:sp>
      <p:sp>
        <p:nvSpPr>
          <p:cNvPr id="20" name="TextBox 19"/>
          <p:cNvSpPr txBox="1"/>
          <p:nvPr/>
        </p:nvSpPr>
        <p:spPr>
          <a:xfrm>
            <a:off x="502920" y="6510528"/>
            <a:ext cx="5212080" cy="201168"/>
          </a:xfrm>
          <a:prstGeom prst="rect">
            <a:avLst/>
          </a:prstGeom>
          <a:noFill/>
        </p:spPr>
        <p:txBody>
          <a:bodyPr wrap="square" lIns="45720" rIns="45720" tIns="18288" bIns="18288">
            <a:normAutofit/>
          </a:bodyPr>
          <a:lstStyle/>
          <a:p>
            <a:pPr algn="l"/>
            <a:r>
              <a:rPr sz="750" b="0">
                <a:solidFill>
                  <a:srgbClr val="E1E1E1"/>
                </a:solidFill>
                <a:latin typeface="Aptos"/>
              </a:rPr>
              <a:t>Prepared for teaching and small group use - hymninfo.com</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101F36"/>
        </a:solidFill>
        <a:effectLst/>
      </p:bgPr>
    </p:bg>
    <p:spTree>
      <p:nvGrpSpPr>
        <p:cNvPr id="1" name=""/>
        <p:cNvGrpSpPr/>
        <p:nvPr/>
      </p:nvGrpSpPr>
      <p:grpSpPr/>
      <p:sp>
        <p:nvSpPr>
          <p:cNvPr id="2" name="Parallelogram 1"/>
          <p:cNvSpPr/>
          <p:nvPr/>
        </p:nvSpPr>
        <p:spPr>
          <a:xfrm>
            <a:off x="-640080" y="0"/>
            <a:ext cx="2011680" cy="6858000"/>
          </a:xfrm>
          <a:prstGeom prst="parallelogram">
            <a:avLst/>
          </a:prstGeom>
          <a:solidFill>
            <a:srgbClr val="162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Parallelogram 2"/>
          <p:cNvSpPr/>
          <p:nvPr/>
        </p:nvSpPr>
        <p:spPr>
          <a:xfrm>
            <a:off x="2103120" y="0"/>
            <a:ext cx="2011680" cy="6858000"/>
          </a:xfrm>
          <a:prstGeom prst="parallelogram">
            <a:avLst/>
          </a:prstGeom>
          <a:solidFill>
            <a:srgbClr val="1B2E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Parallelogram 3"/>
          <p:cNvSpPr/>
          <p:nvPr/>
        </p:nvSpPr>
        <p:spPr>
          <a:xfrm>
            <a:off x="4846320" y="0"/>
            <a:ext cx="2011680" cy="6858000"/>
          </a:xfrm>
          <a:prstGeom prst="parallelogram">
            <a:avLst/>
          </a:prstGeom>
          <a:solidFill>
            <a:srgbClr val="2032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Parallelogram 4"/>
          <p:cNvSpPr/>
          <p:nvPr/>
        </p:nvSpPr>
        <p:spPr>
          <a:xfrm>
            <a:off x="7589520" y="0"/>
            <a:ext cx="2011680" cy="6858000"/>
          </a:xfrm>
          <a:prstGeom prst="parallelogram">
            <a:avLst/>
          </a:prstGeom>
          <a:solidFill>
            <a:srgbClr val="2536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Parallelogram 5"/>
          <p:cNvSpPr/>
          <p:nvPr/>
        </p:nvSpPr>
        <p:spPr>
          <a:xfrm>
            <a:off x="10332720" y="0"/>
            <a:ext cx="2011680" cy="6858000"/>
          </a:xfrm>
          <a:prstGeom prst="parallelogram">
            <a:avLst/>
          </a:prstGeom>
          <a:solidFill>
            <a:srgbClr val="2A3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7" name="Connector 6"/>
          <p:cNvCxnSpPr/>
          <p:nvPr/>
        </p:nvCxnSpPr>
        <p:spPr>
          <a:xfrm flipV="1">
            <a:off x="2743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flipV="1">
            <a:off x="201167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flipV="1">
            <a:off x="3749039" y="274320"/>
            <a:ext cx="1828801"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0" name="Connector 9"/>
          <p:cNvCxnSpPr/>
          <p:nvPr/>
        </p:nvCxnSpPr>
        <p:spPr>
          <a:xfrm flipV="1">
            <a:off x="548639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1" name="Connector 10"/>
          <p:cNvCxnSpPr/>
          <p:nvPr/>
        </p:nvCxnSpPr>
        <p:spPr>
          <a:xfrm flipV="1">
            <a:off x="722375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flipV="1">
            <a:off x="89611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1069848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594360" y="384048"/>
            <a:ext cx="10789920" cy="502920"/>
          </a:xfrm>
          <a:prstGeom prst="rect">
            <a:avLst/>
          </a:prstGeom>
          <a:noFill/>
        </p:spPr>
        <p:txBody>
          <a:bodyPr wrap="square" lIns="45720" rIns="45720" tIns="18288" bIns="18288">
            <a:normAutofit/>
          </a:bodyPr>
          <a:lstStyle/>
          <a:p>
            <a:pPr algn="l"/>
            <a:r>
              <a:rPr sz="2700" b="1">
                <a:solidFill>
                  <a:srgbClr val="FFFFFF"/>
                </a:solidFill>
                <a:latin typeface="Georgia"/>
              </a:rPr>
              <a:t>Application for Believers</a:t>
            </a:r>
          </a:p>
        </p:txBody>
      </p:sp>
      <p:sp>
        <p:nvSpPr>
          <p:cNvPr id="15" name="Rectangle 14"/>
          <p:cNvSpPr/>
          <p:nvPr/>
        </p:nvSpPr>
        <p:spPr>
          <a:xfrm>
            <a:off x="594360" y="987552"/>
            <a:ext cx="1097280" cy="45720"/>
          </a:xfrm>
          <a:prstGeom prst="rect">
            <a:avLst/>
          </a:prstGeom>
          <a:solidFill>
            <a:srgbClr val="CD9A48"/>
          </a:solidFill>
          <a:ln>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6" name="Picture 15" descr="visual_4.jpg"/>
          <p:cNvPicPr>
            <a:picLocks noChangeAspect="1"/>
          </p:cNvPicPr>
          <p:nvPr/>
        </p:nvPicPr>
        <p:blipFill>
          <a:blip r:embed="rId2"/>
          <a:stretch>
            <a:fillRect/>
          </a:stretch>
        </p:blipFill>
        <p:spPr>
          <a:xfrm>
            <a:off x="7909560" y="1234440"/>
            <a:ext cx="3657600" cy="2743200"/>
          </a:xfrm>
          <a:prstGeom prst="rect">
            <a:avLst/>
          </a:prstGeom>
        </p:spPr>
      </p:pic>
      <p:sp>
        <p:nvSpPr>
          <p:cNvPr id="17" name="Rounded Rectangle 16"/>
          <p:cNvSpPr/>
          <p:nvPr/>
        </p:nvSpPr>
        <p:spPr>
          <a:xfrm>
            <a:off x="7726679" y="1069848"/>
            <a:ext cx="4023360" cy="3063240"/>
          </a:xfrm>
          <a:prstGeom prst="roundRect">
            <a:avLst/>
          </a:prstGeom>
          <a:noFill/>
          <a:ln w="15240">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ounded Rectangle 17"/>
          <p:cNvSpPr/>
          <p:nvPr/>
        </p:nvSpPr>
        <p:spPr>
          <a:xfrm>
            <a:off x="594360" y="1325880"/>
            <a:ext cx="6995160" cy="4434840"/>
          </a:xfrm>
          <a:prstGeom prst="roundRect">
            <a:avLst/>
          </a:prstGeom>
          <a:solidFill>
            <a:srgbClr val="0F1F36"/>
          </a:solidFill>
          <a:ln w="12700">
            <a:solidFill>
              <a:srgbClr val="445D7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77240" y="1554480"/>
            <a:ext cx="6629400" cy="3931920"/>
          </a:xfrm>
          <a:prstGeom prst="rect">
            <a:avLst/>
          </a:prstGeom>
          <a:noFill/>
        </p:spPr>
        <p:txBody>
          <a:bodyPr wrap="square">
            <a:spAutoFit/>
          </a:bodyPr>
          <a:lstStyle/>
          <a:p>
            <a:pPr>
              <a:lnSpc>
                <a:spcPct val="108000"/>
              </a:lnSpc>
              <a:spcAft>
                <a:spcPts val="600"/>
              </a:spcAft>
              <a:defRPr sz="1800">
                <a:solidFill>
                  <a:srgbClr val="FFFAF1"/>
                </a:solidFill>
                <a:latin typeface="Aptos"/>
              </a:defRPr>
            </a:pPr>
            <a:r>
              <a:t>Pray before acting, but do not use prayer to avoid obedience.</a:t>
            </a:r>
          </a:p>
          <a:p>
            <a:pPr>
              <a:lnSpc>
                <a:spcPct val="108000"/>
              </a:lnSpc>
              <a:spcAft>
                <a:spcPts val="600"/>
              </a:spcAft>
              <a:defRPr sz="1800">
                <a:solidFill>
                  <a:srgbClr val="FFFAF1"/>
                </a:solidFill>
                <a:latin typeface="Aptos"/>
              </a:defRPr>
            </a:pPr>
            <a:r>
              <a:t>Ask God to reveal the fears that shape your decisions.</a:t>
            </a:r>
          </a:p>
          <a:p>
            <a:pPr>
              <a:lnSpc>
                <a:spcPct val="108000"/>
              </a:lnSpc>
              <a:spcAft>
                <a:spcPts val="600"/>
              </a:spcAft>
              <a:defRPr sz="1800">
                <a:solidFill>
                  <a:srgbClr val="FFFAF1"/>
                </a:solidFill>
                <a:latin typeface="Aptos"/>
              </a:defRPr>
            </a:pPr>
            <a:r>
              <a:t>Practice humility when convictions are strong.</a:t>
            </a:r>
          </a:p>
          <a:p>
            <a:pPr>
              <a:lnSpc>
                <a:spcPct val="108000"/>
              </a:lnSpc>
              <a:spcAft>
                <a:spcPts val="600"/>
              </a:spcAft>
              <a:defRPr sz="1800">
                <a:solidFill>
                  <a:srgbClr val="FFFAF1"/>
                </a:solidFill>
                <a:latin typeface="Aptos"/>
              </a:defRPr>
            </a:pPr>
            <a:r>
              <a:t>Look for one concrete act of Christlike service this week.</a:t>
            </a:r>
          </a:p>
          <a:p>
            <a:pPr>
              <a:lnSpc>
                <a:spcPct val="108000"/>
              </a:lnSpc>
              <a:spcAft>
                <a:spcPts val="600"/>
              </a:spcAft>
              <a:defRPr sz="1800">
                <a:solidFill>
                  <a:srgbClr val="FFFAF1"/>
                </a:solidFill>
                <a:latin typeface="Aptos"/>
              </a:defRPr>
            </a:pPr>
            <a:r>
              <a:t>Join courage to love, and conviction to mercy.</a:t>
            </a:r>
          </a:p>
        </p:txBody>
      </p:sp>
      <p:sp>
        <p:nvSpPr>
          <p:cNvPr id="20" name="TextBox 19"/>
          <p:cNvSpPr txBox="1"/>
          <p:nvPr/>
        </p:nvSpPr>
        <p:spPr>
          <a:xfrm>
            <a:off x="502920" y="6510528"/>
            <a:ext cx="5212080" cy="201168"/>
          </a:xfrm>
          <a:prstGeom prst="rect">
            <a:avLst/>
          </a:prstGeom>
          <a:noFill/>
        </p:spPr>
        <p:txBody>
          <a:bodyPr wrap="square" lIns="45720" rIns="45720" tIns="18288" bIns="18288">
            <a:normAutofit/>
          </a:bodyPr>
          <a:lstStyle/>
          <a:p>
            <a:pPr algn="l"/>
            <a:r>
              <a:rPr sz="750" b="0">
                <a:solidFill>
                  <a:srgbClr val="E1E1E1"/>
                </a:solidFill>
                <a:latin typeface="Aptos"/>
              </a:rPr>
              <a:t>Prepared for teaching and small group use - hymninfo.com</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101F36"/>
        </a:solidFill>
        <a:effectLst/>
      </p:bgPr>
    </p:bg>
    <p:spTree>
      <p:nvGrpSpPr>
        <p:cNvPr id="1" name=""/>
        <p:cNvGrpSpPr/>
        <p:nvPr/>
      </p:nvGrpSpPr>
      <p:grpSpPr/>
      <p:sp>
        <p:nvSpPr>
          <p:cNvPr id="2" name="Parallelogram 1"/>
          <p:cNvSpPr/>
          <p:nvPr/>
        </p:nvSpPr>
        <p:spPr>
          <a:xfrm>
            <a:off x="-640080" y="0"/>
            <a:ext cx="2011680" cy="6858000"/>
          </a:xfrm>
          <a:prstGeom prst="parallelogram">
            <a:avLst/>
          </a:prstGeom>
          <a:solidFill>
            <a:srgbClr val="162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Parallelogram 2"/>
          <p:cNvSpPr/>
          <p:nvPr/>
        </p:nvSpPr>
        <p:spPr>
          <a:xfrm>
            <a:off x="2103120" y="0"/>
            <a:ext cx="2011680" cy="6858000"/>
          </a:xfrm>
          <a:prstGeom prst="parallelogram">
            <a:avLst/>
          </a:prstGeom>
          <a:solidFill>
            <a:srgbClr val="1B2E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Parallelogram 3"/>
          <p:cNvSpPr/>
          <p:nvPr/>
        </p:nvSpPr>
        <p:spPr>
          <a:xfrm>
            <a:off x="4846320" y="0"/>
            <a:ext cx="2011680" cy="6858000"/>
          </a:xfrm>
          <a:prstGeom prst="parallelogram">
            <a:avLst/>
          </a:prstGeom>
          <a:solidFill>
            <a:srgbClr val="2032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Parallelogram 4"/>
          <p:cNvSpPr/>
          <p:nvPr/>
        </p:nvSpPr>
        <p:spPr>
          <a:xfrm>
            <a:off x="7589520" y="0"/>
            <a:ext cx="2011680" cy="6858000"/>
          </a:xfrm>
          <a:prstGeom prst="parallelogram">
            <a:avLst/>
          </a:prstGeom>
          <a:solidFill>
            <a:srgbClr val="2536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Parallelogram 5"/>
          <p:cNvSpPr/>
          <p:nvPr/>
        </p:nvSpPr>
        <p:spPr>
          <a:xfrm>
            <a:off x="10332720" y="0"/>
            <a:ext cx="2011680" cy="6858000"/>
          </a:xfrm>
          <a:prstGeom prst="parallelogram">
            <a:avLst/>
          </a:prstGeom>
          <a:solidFill>
            <a:srgbClr val="2A3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7" name="Connector 6"/>
          <p:cNvCxnSpPr/>
          <p:nvPr/>
        </p:nvCxnSpPr>
        <p:spPr>
          <a:xfrm flipV="1">
            <a:off x="2743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flipV="1">
            <a:off x="201167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flipV="1">
            <a:off x="3749039" y="274320"/>
            <a:ext cx="1828801"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0" name="Connector 9"/>
          <p:cNvCxnSpPr/>
          <p:nvPr/>
        </p:nvCxnSpPr>
        <p:spPr>
          <a:xfrm flipV="1">
            <a:off x="548639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1" name="Connector 10"/>
          <p:cNvCxnSpPr/>
          <p:nvPr/>
        </p:nvCxnSpPr>
        <p:spPr>
          <a:xfrm flipV="1">
            <a:off x="722375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flipV="1">
            <a:off x="89611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1069848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594360" y="384048"/>
            <a:ext cx="10789920" cy="502920"/>
          </a:xfrm>
          <a:prstGeom prst="rect">
            <a:avLst/>
          </a:prstGeom>
          <a:noFill/>
        </p:spPr>
        <p:txBody>
          <a:bodyPr wrap="square" lIns="45720" rIns="45720" tIns="18288" bIns="18288">
            <a:normAutofit/>
          </a:bodyPr>
          <a:lstStyle/>
          <a:p>
            <a:pPr algn="l"/>
            <a:r>
              <a:rPr sz="2700" b="1">
                <a:solidFill>
                  <a:srgbClr val="FFFFFF"/>
                </a:solidFill>
                <a:latin typeface="Georgia"/>
              </a:rPr>
              <a:t>Suggested Lesson Flow</a:t>
            </a:r>
          </a:p>
        </p:txBody>
      </p:sp>
      <p:sp>
        <p:nvSpPr>
          <p:cNvPr id="15" name="Rectangle 14"/>
          <p:cNvSpPr/>
          <p:nvPr/>
        </p:nvSpPr>
        <p:spPr>
          <a:xfrm>
            <a:off x="594360" y="987552"/>
            <a:ext cx="1097280" cy="45720"/>
          </a:xfrm>
          <a:prstGeom prst="rect">
            <a:avLst/>
          </a:prstGeom>
          <a:solidFill>
            <a:srgbClr val="CD9A48"/>
          </a:solidFill>
          <a:ln>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594360" y="1078992"/>
            <a:ext cx="9601200" cy="320040"/>
          </a:xfrm>
          <a:prstGeom prst="rect">
            <a:avLst/>
          </a:prstGeom>
          <a:noFill/>
        </p:spPr>
        <p:txBody>
          <a:bodyPr wrap="square" lIns="45720" rIns="45720" tIns="18288" bIns="18288">
            <a:normAutofit/>
          </a:bodyPr>
          <a:lstStyle/>
          <a:p>
            <a:pPr algn="l"/>
            <a:r>
              <a:rPr sz="1350" b="0">
                <a:solidFill>
                  <a:srgbClr val="EFBF6F"/>
                </a:solidFill>
                <a:latin typeface="Aptos"/>
              </a:rPr>
              <a:t>Two ways to teach the hymn faithfully</a:t>
            </a:r>
          </a:p>
        </p:txBody>
      </p:sp>
      <p:sp>
        <p:nvSpPr>
          <p:cNvPr id="17" name="TextBox 16"/>
          <p:cNvSpPr txBox="1"/>
          <p:nvPr/>
        </p:nvSpPr>
        <p:spPr>
          <a:xfrm>
            <a:off x="822960" y="1481328"/>
            <a:ext cx="1371600" cy="274320"/>
          </a:xfrm>
          <a:prstGeom prst="rect">
            <a:avLst/>
          </a:prstGeom>
          <a:noFill/>
        </p:spPr>
        <p:txBody>
          <a:bodyPr wrap="square" lIns="45720" rIns="45720" tIns="18288" bIns="18288">
            <a:normAutofit/>
          </a:bodyPr>
          <a:lstStyle/>
          <a:p>
            <a:pPr algn="l"/>
            <a:r>
              <a:rPr sz="1700" b="1">
                <a:solidFill>
                  <a:srgbClr val="EFBF6F"/>
                </a:solidFill>
                <a:latin typeface="Georgia"/>
              </a:rPr>
              <a:t>30 minutes</a:t>
            </a:r>
          </a:p>
        </p:txBody>
      </p:sp>
      <p:cxnSp>
        <p:nvCxnSpPr>
          <p:cNvPr id="18" name="Connector 17"/>
          <p:cNvCxnSpPr/>
          <p:nvPr/>
        </p:nvCxnSpPr>
        <p:spPr>
          <a:xfrm>
            <a:off x="2011680" y="1828800"/>
            <a:ext cx="8961120" cy="0"/>
          </a:xfrm>
          <a:prstGeom prst="line">
            <a:avLst/>
          </a:prstGeom>
          <a:ln w="25400">
            <a:solidFill>
              <a:srgbClr val="CD9A48"/>
            </a:solidFill>
          </a:ln>
        </p:spPr>
        <p:style>
          <a:lnRef idx="2">
            <a:schemeClr val="accent1"/>
          </a:lnRef>
          <a:fillRef idx="0">
            <a:schemeClr val="accent1"/>
          </a:fillRef>
          <a:effectRef idx="1">
            <a:schemeClr val="accent1"/>
          </a:effectRef>
          <a:fontRef idx="minor">
            <a:schemeClr val="tx1"/>
          </a:fontRef>
        </p:style>
      </p:cxnSp>
      <p:sp>
        <p:nvSpPr>
          <p:cNvPr id="19" name="Oval 18"/>
          <p:cNvSpPr/>
          <p:nvPr/>
        </p:nvSpPr>
        <p:spPr>
          <a:xfrm>
            <a:off x="1920240" y="1664208"/>
            <a:ext cx="347472" cy="347472"/>
          </a:xfrm>
          <a:prstGeom prst="ellipse">
            <a:avLst/>
          </a:prstGeom>
          <a:solidFill>
            <a:srgbClr val="CD9A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1463040" y="2084832"/>
            <a:ext cx="1325880" cy="621792"/>
          </a:xfrm>
          <a:prstGeom prst="rect">
            <a:avLst/>
          </a:prstGeom>
          <a:noFill/>
        </p:spPr>
        <p:txBody>
          <a:bodyPr wrap="square" lIns="45720" rIns="45720" tIns="18288" bIns="18288">
            <a:normAutofit/>
          </a:bodyPr>
          <a:lstStyle/>
          <a:p>
            <a:pPr algn="ctr"/>
            <a:r>
              <a:rPr sz="1050" b="0">
                <a:solidFill>
                  <a:srgbClr val="FFFAF1"/>
                </a:solidFill>
                <a:latin typeface="Aptos"/>
              </a:rPr>
              <a:t>Read James 1:5</a:t>
            </a:r>
          </a:p>
        </p:txBody>
      </p:sp>
      <p:sp>
        <p:nvSpPr>
          <p:cNvPr id="21" name="Oval 20"/>
          <p:cNvSpPr/>
          <p:nvPr/>
        </p:nvSpPr>
        <p:spPr>
          <a:xfrm>
            <a:off x="3703320" y="1664208"/>
            <a:ext cx="347472" cy="347472"/>
          </a:xfrm>
          <a:prstGeom prst="ellipse">
            <a:avLst/>
          </a:prstGeom>
          <a:solidFill>
            <a:srgbClr val="CD9A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3246120" y="2084832"/>
            <a:ext cx="1325880" cy="621792"/>
          </a:xfrm>
          <a:prstGeom prst="rect">
            <a:avLst/>
          </a:prstGeom>
          <a:noFill/>
        </p:spPr>
        <p:txBody>
          <a:bodyPr wrap="square" lIns="45720" rIns="45720" tIns="18288" bIns="18288">
            <a:normAutofit/>
          </a:bodyPr>
          <a:lstStyle/>
          <a:p>
            <a:pPr algn="ctr"/>
            <a:r>
              <a:rPr sz="1050" b="0">
                <a:solidFill>
                  <a:srgbClr val="FFFAF1"/>
                </a:solidFill>
                <a:latin typeface="Aptos"/>
              </a:rPr>
              <a:t>Tell the setting</a:t>
            </a:r>
          </a:p>
        </p:txBody>
      </p:sp>
      <p:sp>
        <p:nvSpPr>
          <p:cNvPr id="23" name="Oval 22"/>
          <p:cNvSpPr/>
          <p:nvPr/>
        </p:nvSpPr>
        <p:spPr>
          <a:xfrm>
            <a:off x="5486400" y="1664208"/>
            <a:ext cx="347472" cy="347472"/>
          </a:xfrm>
          <a:prstGeom prst="ellipse">
            <a:avLst/>
          </a:prstGeom>
          <a:solidFill>
            <a:srgbClr val="CD9A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5029200" y="2084832"/>
            <a:ext cx="1325880" cy="621792"/>
          </a:xfrm>
          <a:prstGeom prst="rect">
            <a:avLst/>
          </a:prstGeom>
          <a:noFill/>
        </p:spPr>
        <p:txBody>
          <a:bodyPr wrap="square" lIns="45720" rIns="45720" tIns="18288" bIns="18288">
            <a:normAutofit/>
          </a:bodyPr>
          <a:lstStyle/>
          <a:p>
            <a:pPr algn="ctr"/>
            <a:r>
              <a:rPr sz="1050" b="0">
                <a:solidFill>
                  <a:srgbClr val="FFFAF1"/>
                </a:solidFill>
                <a:latin typeface="Aptos"/>
              </a:rPr>
              <a:t>Sing one stanza</a:t>
            </a:r>
          </a:p>
        </p:txBody>
      </p:sp>
      <p:sp>
        <p:nvSpPr>
          <p:cNvPr id="25" name="Oval 24"/>
          <p:cNvSpPr/>
          <p:nvPr/>
        </p:nvSpPr>
        <p:spPr>
          <a:xfrm>
            <a:off x="7269479" y="1664208"/>
            <a:ext cx="347472" cy="347472"/>
          </a:xfrm>
          <a:prstGeom prst="ellipse">
            <a:avLst/>
          </a:prstGeom>
          <a:solidFill>
            <a:srgbClr val="CD9A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6812279" y="2084832"/>
            <a:ext cx="1325880" cy="621792"/>
          </a:xfrm>
          <a:prstGeom prst="rect">
            <a:avLst/>
          </a:prstGeom>
          <a:noFill/>
        </p:spPr>
        <p:txBody>
          <a:bodyPr wrap="square" lIns="45720" rIns="45720" tIns="18288" bIns="18288">
            <a:normAutofit/>
          </a:bodyPr>
          <a:lstStyle/>
          <a:p>
            <a:pPr algn="ctr"/>
            <a:r>
              <a:rPr sz="1050" b="0">
                <a:solidFill>
                  <a:srgbClr val="FFFAF1"/>
                </a:solidFill>
                <a:latin typeface="Aptos"/>
              </a:rPr>
              <a:t>Discuss wisdom and courage</a:t>
            </a:r>
          </a:p>
        </p:txBody>
      </p:sp>
      <p:sp>
        <p:nvSpPr>
          <p:cNvPr id="27" name="Oval 26"/>
          <p:cNvSpPr/>
          <p:nvPr/>
        </p:nvSpPr>
        <p:spPr>
          <a:xfrm>
            <a:off x="9052560" y="1664208"/>
            <a:ext cx="347472" cy="347472"/>
          </a:xfrm>
          <a:prstGeom prst="ellipse">
            <a:avLst/>
          </a:prstGeom>
          <a:solidFill>
            <a:srgbClr val="CD9A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595360" y="2084832"/>
            <a:ext cx="1325880" cy="621792"/>
          </a:xfrm>
          <a:prstGeom prst="rect">
            <a:avLst/>
          </a:prstGeom>
          <a:noFill/>
        </p:spPr>
        <p:txBody>
          <a:bodyPr wrap="square" lIns="45720" rIns="45720" tIns="18288" bIns="18288">
            <a:normAutofit/>
          </a:bodyPr>
          <a:lstStyle/>
          <a:p>
            <a:pPr algn="ctr"/>
            <a:r>
              <a:rPr sz="1050" b="0">
                <a:solidFill>
                  <a:srgbClr val="FFFAF1"/>
                </a:solidFill>
                <a:latin typeface="Aptos"/>
              </a:rPr>
              <a:t>Pray for the church</a:t>
            </a:r>
          </a:p>
        </p:txBody>
      </p:sp>
      <p:sp>
        <p:nvSpPr>
          <p:cNvPr id="29" name="TextBox 28"/>
          <p:cNvSpPr txBox="1"/>
          <p:nvPr/>
        </p:nvSpPr>
        <p:spPr>
          <a:xfrm>
            <a:off x="822960" y="3538728"/>
            <a:ext cx="1371600" cy="274320"/>
          </a:xfrm>
          <a:prstGeom prst="rect">
            <a:avLst/>
          </a:prstGeom>
          <a:noFill/>
        </p:spPr>
        <p:txBody>
          <a:bodyPr wrap="square" lIns="45720" rIns="45720" tIns="18288" bIns="18288">
            <a:normAutofit/>
          </a:bodyPr>
          <a:lstStyle/>
          <a:p>
            <a:pPr algn="l"/>
            <a:r>
              <a:rPr sz="1700" b="1">
                <a:solidFill>
                  <a:srgbClr val="EFBF6F"/>
                </a:solidFill>
                <a:latin typeface="Georgia"/>
              </a:rPr>
              <a:t>60 minutes</a:t>
            </a:r>
          </a:p>
        </p:txBody>
      </p:sp>
      <p:cxnSp>
        <p:nvCxnSpPr>
          <p:cNvPr id="30" name="Connector 29"/>
          <p:cNvCxnSpPr/>
          <p:nvPr/>
        </p:nvCxnSpPr>
        <p:spPr>
          <a:xfrm>
            <a:off x="2011680" y="3886200"/>
            <a:ext cx="8961120" cy="0"/>
          </a:xfrm>
          <a:prstGeom prst="line">
            <a:avLst/>
          </a:prstGeom>
          <a:ln w="25400">
            <a:solidFill>
              <a:srgbClr val="CD9A48"/>
            </a:solidFill>
          </a:ln>
        </p:spPr>
        <p:style>
          <a:lnRef idx="2">
            <a:schemeClr val="accent1"/>
          </a:lnRef>
          <a:fillRef idx="0">
            <a:schemeClr val="accent1"/>
          </a:fillRef>
          <a:effectRef idx="1">
            <a:schemeClr val="accent1"/>
          </a:effectRef>
          <a:fontRef idx="minor">
            <a:schemeClr val="tx1"/>
          </a:fontRef>
        </p:style>
      </p:cxnSp>
      <p:sp>
        <p:nvSpPr>
          <p:cNvPr id="31" name="Oval 30"/>
          <p:cNvSpPr/>
          <p:nvPr/>
        </p:nvSpPr>
        <p:spPr>
          <a:xfrm>
            <a:off x="1920240" y="3721608"/>
            <a:ext cx="347472" cy="347472"/>
          </a:xfrm>
          <a:prstGeom prst="ellipse">
            <a:avLst/>
          </a:prstGeom>
          <a:solidFill>
            <a:srgbClr val="CD9A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1463040" y="4142232"/>
            <a:ext cx="1325880" cy="621792"/>
          </a:xfrm>
          <a:prstGeom prst="rect">
            <a:avLst/>
          </a:prstGeom>
          <a:noFill/>
        </p:spPr>
        <p:txBody>
          <a:bodyPr wrap="square" lIns="45720" rIns="45720" tIns="18288" bIns="18288">
            <a:normAutofit/>
          </a:bodyPr>
          <a:lstStyle/>
          <a:p>
            <a:pPr algn="ctr"/>
            <a:r>
              <a:rPr sz="1050" b="0">
                <a:solidFill>
                  <a:srgbClr val="FFFAF1"/>
                </a:solidFill>
                <a:latin typeface="Aptos"/>
              </a:rPr>
              <a:t>Open with 2 Timothy 1:7</a:t>
            </a:r>
          </a:p>
        </p:txBody>
      </p:sp>
      <p:sp>
        <p:nvSpPr>
          <p:cNvPr id="33" name="Oval 32"/>
          <p:cNvSpPr/>
          <p:nvPr/>
        </p:nvSpPr>
        <p:spPr>
          <a:xfrm>
            <a:off x="3703320" y="3721608"/>
            <a:ext cx="347472" cy="347472"/>
          </a:xfrm>
          <a:prstGeom prst="ellipse">
            <a:avLst/>
          </a:prstGeom>
          <a:solidFill>
            <a:srgbClr val="CD9A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3246120" y="4142232"/>
            <a:ext cx="1325880" cy="621792"/>
          </a:xfrm>
          <a:prstGeom prst="rect">
            <a:avLst/>
          </a:prstGeom>
          <a:noFill/>
        </p:spPr>
        <p:txBody>
          <a:bodyPr wrap="square" lIns="45720" rIns="45720" tIns="18288" bIns="18288">
            <a:normAutofit/>
          </a:bodyPr>
          <a:lstStyle/>
          <a:p>
            <a:pPr algn="ctr"/>
            <a:r>
              <a:rPr sz="1050" b="0">
                <a:solidFill>
                  <a:srgbClr val="FFFAF1"/>
                </a:solidFill>
                <a:latin typeface="Aptos"/>
              </a:rPr>
              <a:t>Walk through the stanzas</a:t>
            </a:r>
          </a:p>
        </p:txBody>
      </p:sp>
      <p:sp>
        <p:nvSpPr>
          <p:cNvPr id="35" name="Oval 34"/>
          <p:cNvSpPr/>
          <p:nvPr/>
        </p:nvSpPr>
        <p:spPr>
          <a:xfrm>
            <a:off x="5486400" y="3721608"/>
            <a:ext cx="347472" cy="347472"/>
          </a:xfrm>
          <a:prstGeom prst="ellipse">
            <a:avLst/>
          </a:prstGeom>
          <a:solidFill>
            <a:srgbClr val="CD9A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
          <p:cNvSpPr txBox="1"/>
          <p:nvPr/>
        </p:nvSpPr>
        <p:spPr>
          <a:xfrm>
            <a:off x="5029200" y="4142232"/>
            <a:ext cx="1325880" cy="621792"/>
          </a:xfrm>
          <a:prstGeom prst="rect">
            <a:avLst/>
          </a:prstGeom>
          <a:noFill/>
        </p:spPr>
        <p:txBody>
          <a:bodyPr wrap="square" lIns="45720" rIns="45720" tIns="18288" bIns="18288">
            <a:normAutofit/>
          </a:bodyPr>
          <a:lstStyle/>
          <a:p>
            <a:pPr algn="ctr"/>
            <a:r>
              <a:rPr sz="1050" b="0">
                <a:solidFill>
                  <a:srgbClr val="FFFAF1"/>
                </a:solidFill>
                <a:latin typeface="Aptos"/>
              </a:rPr>
              <a:t>Connect Micah 6:8</a:t>
            </a:r>
          </a:p>
        </p:txBody>
      </p:sp>
      <p:sp>
        <p:nvSpPr>
          <p:cNvPr id="37" name="Oval 36"/>
          <p:cNvSpPr/>
          <p:nvPr/>
        </p:nvSpPr>
        <p:spPr>
          <a:xfrm>
            <a:off x="7269479" y="3721608"/>
            <a:ext cx="347472" cy="347472"/>
          </a:xfrm>
          <a:prstGeom prst="ellipse">
            <a:avLst/>
          </a:prstGeom>
          <a:solidFill>
            <a:srgbClr val="CD9A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TextBox 37"/>
          <p:cNvSpPr txBox="1"/>
          <p:nvPr/>
        </p:nvSpPr>
        <p:spPr>
          <a:xfrm>
            <a:off x="6812279" y="4142232"/>
            <a:ext cx="1325880" cy="621792"/>
          </a:xfrm>
          <a:prstGeom prst="rect">
            <a:avLst/>
          </a:prstGeom>
          <a:noFill/>
        </p:spPr>
        <p:txBody>
          <a:bodyPr wrap="square" lIns="45720" rIns="45720" tIns="18288" bIns="18288">
            <a:normAutofit/>
          </a:bodyPr>
          <a:lstStyle/>
          <a:p>
            <a:pPr algn="ctr"/>
            <a:r>
              <a:rPr sz="1050" b="0">
                <a:solidFill>
                  <a:srgbClr val="FFFAF1"/>
                </a:solidFill>
                <a:latin typeface="Aptos"/>
              </a:rPr>
              <a:t>Name present obstacles</a:t>
            </a:r>
          </a:p>
        </p:txBody>
      </p:sp>
      <p:sp>
        <p:nvSpPr>
          <p:cNvPr id="39" name="Oval 38"/>
          <p:cNvSpPr/>
          <p:nvPr/>
        </p:nvSpPr>
        <p:spPr>
          <a:xfrm>
            <a:off x="9052560" y="3721608"/>
            <a:ext cx="347472" cy="347472"/>
          </a:xfrm>
          <a:prstGeom prst="ellipse">
            <a:avLst/>
          </a:prstGeom>
          <a:solidFill>
            <a:srgbClr val="CD9A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TextBox 39"/>
          <p:cNvSpPr txBox="1"/>
          <p:nvPr/>
        </p:nvSpPr>
        <p:spPr>
          <a:xfrm>
            <a:off x="8595360" y="4142232"/>
            <a:ext cx="1325880" cy="621792"/>
          </a:xfrm>
          <a:prstGeom prst="rect">
            <a:avLst/>
          </a:prstGeom>
          <a:noFill/>
        </p:spPr>
        <p:txBody>
          <a:bodyPr wrap="square" lIns="45720" rIns="45720" tIns="18288" bIns="18288">
            <a:normAutofit/>
          </a:bodyPr>
          <a:lstStyle/>
          <a:p>
            <a:pPr algn="ctr"/>
            <a:r>
              <a:rPr sz="1050" b="0">
                <a:solidFill>
                  <a:srgbClr val="FFFAF1"/>
                </a:solidFill>
                <a:latin typeface="Aptos"/>
              </a:rPr>
              <a:t>Plan one response</a:t>
            </a:r>
          </a:p>
        </p:txBody>
      </p:sp>
      <p:sp>
        <p:nvSpPr>
          <p:cNvPr id="41" name="TextBox 40"/>
          <p:cNvSpPr txBox="1"/>
          <p:nvPr/>
        </p:nvSpPr>
        <p:spPr>
          <a:xfrm>
            <a:off x="502920" y="6510528"/>
            <a:ext cx="5212080" cy="201168"/>
          </a:xfrm>
          <a:prstGeom prst="rect">
            <a:avLst/>
          </a:prstGeom>
          <a:noFill/>
        </p:spPr>
        <p:txBody>
          <a:bodyPr wrap="square" lIns="45720" rIns="45720" tIns="18288" bIns="18288">
            <a:normAutofit/>
          </a:bodyPr>
          <a:lstStyle/>
          <a:p>
            <a:pPr algn="l"/>
            <a:r>
              <a:rPr sz="750" b="0">
                <a:solidFill>
                  <a:srgbClr val="E1E1E1"/>
                </a:solidFill>
                <a:latin typeface="Aptos"/>
              </a:rPr>
              <a:t>Prepared for teaching and small group use - hymninfo.com</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1_dark.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2240280"/>
            <a:ext cx="8961120" cy="594360"/>
          </a:xfrm>
          <a:prstGeom prst="rect">
            <a:avLst/>
          </a:prstGeom>
          <a:noFill/>
        </p:spPr>
        <p:txBody>
          <a:bodyPr wrap="square" lIns="45720" rIns="45720" tIns="18288" bIns="18288">
            <a:normAutofit/>
          </a:bodyPr>
          <a:lstStyle/>
          <a:p>
            <a:pPr algn="l"/>
            <a:r>
              <a:rPr sz="3400" b="1">
                <a:solidFill>
                  <a:srgbClr val="FFFFFF"/>
                </a:solidFill>
                <a:latin typeface="Georgia"/>
              </a:rPr>
              <a:t>Closing Summary</a:t>
            </a:r>
          </a:p>
        </p:txBody>
      </p:sp>
      <p:sp>
        <p:nvSpPr>
          <p:cNvPr id="5" name="TextBox 4"/>
          <p:cNvSpPr txBox="1"/>
          <p:nvPr/>
        </p:nvSpPr>
        <p:spPr>
          <a:xfrm>
            <a:off x="822960" y="2971800"/>
            <a:ext cx="7772400" cy="457200"/>
          </a:xfrm>
          <a:prstGeom prst="rect">
            <a:avLst/>
          </a:prstGeom>
          <a:noFill/>
        </p:spPr>
        <p:txBody>
          <a:bodyPr wrap="square" lIns="45720" rIns="45720" tIns="18288" bIns="18288">
            <a:normAutofit/>
          </a:bodyPr>
          <a:lstStyle/>
          <a:p>
            <a:pPr algn="l"/>
            <a:r>
              <a:rPr sz="1700" b="0">
                <a:solidFill>
                  <a:srgbClr val="EFBF6F"/>
                </a:solidFill>
                <a:latin typeface="Aptos"/>
              </a:rPr>
              <a:t>Grace renews the church for faithful witness</a:t>
            </a:r>
          </a:p>
        </p:txBody>
      </p:sp>
      <p:sp>
        <p:nvSpPr>
          <p:cNvPr id="6" name="TextBox 5"/>
          <p:cNvSpPr txBox="1"/>
          <p:nvPr/>
        </p:nvSpPr>
        <p:spPr>
          <a:xfrm>
            <a:off x="502920" y="6510528"/>
            <a:ext cx="5212080" cy="201168"/>
          </a:xfrm>
          <a:prstGeom prst="rect">
            <a:avLst/>
          </a:prstGeom>
          <a:noFill/>
        </p:spPr>
        <p:txBody>
          <a:bodyPr wrap="square" lIns="45720" rIns="45720" tIns="18288" bIns="18288">
            <a:normAutofit/>
          </a:bodyPr>
          <a:lstStyle/>
          <a:p>
            <a:pPr algn="l"/>
            <a:r>
              <a:rPr sz="750" b="0">
                <a:solidFill>
                  <a:srgbClr val="E1E1E1"/>
                </a:solidFill>
                <a:latin typeface="Aptos"/>
              </a:rPr>
              <a:t>Prepared for teaching and small group use - hymninfo.com</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101F36"/>
        </a:solidFill>
        <a:effectLst/>
      </p:bgPr>
    </p:bg>
    <p:spTree>
      <p:nvGrpSpPr>
        <p:cNvPr id="1" name=""/>
        <p:cNvGrpSpPr/>
        <p:nvPr/>
      </p:nvGrpSpPr>
      <p:grpSpPr/>
      <p:sp>
        <p:nvSpPr>
          <p:cNvPr id="2" name="Parallelogram 1"/>
          <p:cNvSpPr/>
          <p:nvPr/>
        </p:nvSpPr>
        <p:spPr>
          <a:xfrm>
            <a:off x="-640080" y="0"/>
            <a:ext cx="2011680" cy="6858000"/>
          </a:xfrm>
          <a:prstGeom prst="parallelogram">
            <a:avLst/>
          </a:prstGeom>
          <a:solidFill>
            <a:srgbClr val="162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Parallelogram 2"/>
          <p:cNvSpPr/>
          <p:nvPr/>
        </p:nvSpPr>
        <p:spPr>
          <a:xfrm>
            <a:off x="2103120" y="0"/>
            <a:ext cx="2011680" cy="6858000"/>
          </a:xfrm>
          <a:prstGeom prst="parallelogram">
            <a:avLst/>
          </a:prstGeom>
          <a:solidFill>
            <a:srgbClr val="1B2E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Parallelogram 3"/>
          <p:cNvSpPr/>
          <p:nvPr/>
        </p:nvSpPr>
        <p:spPr>
          <a:xfrm>
            <a:off x="4846320" y="0"/>
            <a:ext cx="2011680" cy="6858000"/>
          </a:xfrm>
          <a:prstGeom prst="parallelogram">
            <a:avLst/>
          </a:prstGeom>
          <a:solidFill>
            <a:srgbClr val="2032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Parallelogram 4"/>
          <p:cNvSpPr/>
          <p:nvPr/>
        </p:nvSpPr>
        <p:spPr>
          <a:xfrm>
            <a:off x="7589520" y="0"/>
            <a:ext cx="2011680" cy="6858000"/>
          </a:xfrm>
          <a:prstGeom prst="parallelogram">
            <a:avLst/>
          </a:prstGeom>
          <a:solidFill>
            <a:srgbClr val="2536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Parallelogram 5"/>
          <p:cNvSpPr/>
          <p:nvPr/>
        </p:nvSpPr>
        <p:spPr>
          <a:xfrm>
            <a:off x="10332720" y="0"/>
            <a:ext cx="2011680" cy="6858000"/>
          </a:xfrm>
          <a:prstGeom prst="parallelogram">
            <a:avLst/>
          </a:prstGeom>
          <a:solidFill>
            <a:srgbClr val="2A3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7" name="Connector 6"/>
          <p:cNvCxnSpPr/>
          <p:nvPr/>
        </p:nvCxnSpPr>
        <p:spPr>
          <a:xfrm flipV="1">
            <a:off x="2743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flipV="1">
            <a:off x="201167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flipV="1">
            <a:off x="3749039" y="274320"/>
            <a:ext cx="1828801"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0" name="Connector 9"/>
          <p:cNvCxnSpPr/>
          <p:nvPr/>
        </p:nvCxnSpPr>
        <p:spPr>
          <a:xfrm flipV="1">
            <a:off x="548639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1" name="Connector 10"/>
          <p:cNvCxnSpPr/>
          <p:nvPr/>
        </p:nvCxnSpPr>
        <p:spPr>
          <a:xfrm flipV="1">
            <a:off x="722375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flipV="1">
            <a:off x="89611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1069848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594360" y="384048"/>
            <a:ext cx="10789920" cy="502920"/>
          </a:xfrm>
          <a:prstGeom prst="rect">
            <a:avLst/>
          </a:prstGeom>
          <a:noFill/>
        </p:spPr>
        <p:txBody>
          <a:bodyPr wrap="square" lIns="45720" rIns="45720" tIns="18288" bIns="18288">
            <a:normAutofit/>
          </a:bodyPr>
          <a:lstStyle/>
          <a:p>
            <a:pPr algn="l"/>
            <a:r>
              <a:rPr sz="2700" b="1">
                <a:solidFill>
                  <a:srgbClr val="FFFFFF"/>
                </a:solidFill>
                <a:latin typeface="Georgia"/>
              </a:rPr>
              <a:t>Key Takeaways</a:t>
            </a:r>
          </a:p>
        </p:txBody>
      </p:sp>
      <p:sp>
        <p:nvSpPr>
          <p:cNvPr id="15" name="Rectangle 14"/>
          <p:cNvSpPr/>
          <p:nvPr/>
        </p:nvSpPr>
        <p:spPr>
          <a:xfrm>
            <a:off x="594360" y="987552"/>
            <a:ext cx="1097280" cy="45720"/>
          </a:xfrm>
          <a:prstGeom prst="rect">
            <a:avLst/>
          </a:prstGeom>
          <a:solidFill>
            <a:srgbClr val="CD9A48"/>
          </a:solidFill>
          <a:ln>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6" name="Picture 15" descr="visual_3.jpg"/>
          <p:cNvPicPr>
            <a:picLocks noChangeAspect="1"/>
          </p:cNvPicPr>
          <p:nvPr/>
        </p:nvPicPr>
        <p:blipFill>
          <a:blip r:embed="rId2"/>
          <a:stretch>
            <a:fillRect/>
          </a:stretch>
        </p:blipFill>
        <p:spPr>
          <a:xfrm>
            <a:off x="7909560" y="1234440"/>
            <a:ext cx="3657600" cy="2743200"/>
          </a:xfrm>
          <a:prstGeom prst="rect">
            <a:avLst/>
          </a:prstGeom>
        </p:spPr>
      </p:pic>
      <p:sp>
        <p:nvSpPr>
          <p:cNvPr id="17" name="Rounded Rectangle 16"/>
          <p:cNvSpPr/>
          <p:nvPr/>
        </p:nvSpPr>
        <p:spPr>
          <a:xfrm>
            <a:off x="7726679" y="1069848"/>
            <a:ext cx="4023360" cy="3063240"/>
          </a:xfrm>
          <a:prstGeom prst="roundRect">
            <a:avLst/>
          </a:prstGeom>
          <a:noFill/>
          <a:ln w="15240">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ounded Rectangle 17"/>
          <p:cNvSpPr/>
          <p:nvPr/>
        </p:nvSpPr>
        <p:spPr>
          <a:xfrm>
            <a:off x="594360" y="1325880"/>
            <a:ext cx="6995160" cy="4434840"/>
          </a:xfrm>
          <a:prstGeom prst="roundRect">
            <a:avLst/>
          </a:prstGeom>
          <a:solidFill>
            <a:srgbClr val="0F1F36"/>
          </a:solidFill>
          <a:ln w="12700">
            <a:solidFill>
              <a:srgbClr val="445D7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77240" y="1554480"/>
            <a:ext cx="6629400" cy="3931920"/>
          </a:xfrm>
          <a:prstGeom prst="rect">
            <a:avLst/>
          </a:prstGeom>
          <a:noFill/>
        </p:spPr>
        <p:txBody>
          <a:bodyPr wrap="square">
            <a:spAutoFit/>
          </a:bodyPr>
          <a:lstStyle/>
          <a:p>
            <a:pPr>
              <a:lnSpc>
                <a:spcPct val="108000"/>
              </a:lnSpc>
              <a:spcAft>
                <a:spcPts val="600"/>
              </a:spcAft>
              <a:defRPr sz="1800">
                <a:solidFill>
                  <a:srgbClr val="FFFAF1"/>
                </a:solidFill>
                <a:latin typeface="Aptos"/>
              </a:defRPr>
            </a:pPr>
            <a:r>
              <a:t>The hymn is a prayer for the church, not a celebration of human strength.</a:t>
            </a:r>
          </a:p>
          <a:p>
            <a:pPr>
              <a:lnSpc>
                <a:spcPct val="108000"/>
              </a:lnSpc>
              <a:spcAft>
                <a:spcPts val="600"/>
              </a:spcAft>
              <a:defRPr sz="1800">
                <a:solidFill>
                  <a:srgbClr val="FFFAF1"/>
                </a:solidFill>
                <a:latin typeface="Aptos"/>
              </a:defRPr>
            </a:pPr>
            <a:r>
              <a:t>Grace empowers wisdom, courage, humility, and service.</a:t>
            </a:r>
          </a:p>
          <a:p>
            <a:pPr>
              <a:lnSpc>
                <a:spcPct val="108000"/>
              </a:lnSpc>
              <a:spcAft>
                <a:spcPts val="600"/>
              </a:spcAft>
              <a:defRPr sz="1800">
                <a:solidFill>
                  <a:srgbClr val="FFFAF1"/>
                </a:solidFill>
                <a:latin typeface="Aptos"/>
              </a:defRPr>
            </a:pPr>
            <a:r>
              <a:t>The church’s witness must resist fear, pride, selfishness, and resignation.</a:t>
            </a:r>
          </a:p>
          <a:p>
            <a:pPr>
              <a:lnSpc>
                <a:spcPct val="108000"/>
              </a:lnSpc>
              <a:spcAft>
                <a:spcPts val="600"/>
              </a:spcAft>
              <a:defRPr sz="1800">
                <a:solidFill>
                  <a:srgbClr val="FFFAF1"/>
                </a:solidFill>
                <a:latin typeface="Aptos"/>
              </a:defRPr>
            </a:pPr>
            <a:r>
              <a:t>God’s people are called to serve Christ with courageous love.</a:t>
            </a:r>
          </a:p>
        </p:txBody>
      </p:sp>
      <p:sp>
        <p:nvSpPr>
          <p:cNvPr id="20" name="TextBox 19"/>
          <p:cNvSpPr txBox="1"/>
          <p:nvPr/>
        </p:nvSpPr>
        <p:spPr>
          <a:xfrm>
            <a:off x="502920" y="6510528"/>
            <a:ext cx="5212080" cy="201168"/>
          </a:xfrm>
          <a:prstGeom prst="rect">
            <a:avLst/>
          </a:prstGeom>
          <a:noFill/>
        </p:spPr>
        <p:txBody>
          <a:bodyPr wrap="square" lIns="45720" rIns="45720" tIns="18288" bIns="18288">
            <a:normAutofit/>
          </a:bodyPr>
          <a:lstStyle/>
          <a:p>
            <a:pPr algn="l"/>
            <a:r>
              <a:rPr sz="750" b="0">
                <a:solidFill>
                  <a:srgbClr val="E1E1E1"/>
                </a:solidFill>
                <a:latin typeface="Aptos"/>
              </a:rPr>
              <a:t>Prepared for teaching and small group use - hymninfo.com</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1_dark.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68680" y="960120"/>
            <a:ext cx="7132320" cy="502920"/>
          </a:xfrm>
          <a:prstGeom prst="rect">
            <a:avLst/>
          </a:prstGeom>
          <a:noFill/>
        </p:spPr>
        <p:txBody>
          <a:bodyPr wrap="square" lIns="45720" rIns="45720" tIns="18288" bIns="18288">
            <a:normAutofit/>
          </a:bodyPr>
          <a:lstStyle/>
          <a:p>
            <a:pPr algn="l"/>
            <a:r>
              <a:rPr sz="3400" b="1">
                <a:solidFill>
                  <a:srgbClr val="FFFFFF"/>
                </a:solidFill>
                <a:latin typeface="Georgia"/>
              </a:rPr>
              <a:t>Closing Prayer</a:t>
            </a:r>
          </a:p>
        </p:txBody>
      </p:sp>
      <p:sp>
        <p:nvSpPr>
          <p:cNvPr id="5" name="Rounded Rectangle 4"/>
          <p:cNvSpPr/>
          <p:nvPr/>
        </p:nvSpPr>
        <p:spPr>
          <a:xfrm>
            <a:off x="868680" y="1920240"/>
            <a:ext cx="7680960" cy="2011680"/>
          </a:xfrm>
          <a:prstGeom prst="roundRect">
            <a:avLst/>
          </a:prstGeom>
          <a:solidFill>
            <a:srgbClr val="FFFFFF"/>
          </a:solidFill>
          <a:ln w="12700">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143000" y="2194560"/>
            <a:ext cx="7132320" cy="1325880"/>
          </a:xfrm>
          <a:prstGeom prst="rect">
            <a:avLst/>
          </a:prstGeom>
          <a:noFill/>
        </p:spPr>
        <p:txBody>
          <a:bodyPr wrap="square" lIns="45720" rIns="45720" tIns="18288" bIns="18288">
            <a:normAutofit/>
          </a:bodyPr>
          <a:lstStyle/>
          <a:p>
            <a:pPr algn="l"/>
            <a:r>
              <a:rPr sz="1900" b="0">
                <a:solidFill>
                  <a:srgbClr val="101F36"/>
                </a:solidFill>
                <a:latin typeface="Georgia"/>
              </a:rPr>
              <a:t>God of grace and glory, give your church wisdom for the decisions before us, courage for the witness you require, and humble love for the people you call us to serve. Cure our pride, strengthen our hearts, and make us faithful to Christ. Amen.</a:t>
            </a:r>
          </a:p>
        </p:txBody>
      </p:sp>
      <p:sp>
        <p:nvSpPr>
          <p:cNvPr id="7" name="TextBox 6"/>
          <p:cNvSpPr txBox="1"/>
          <p:nvPr/>
        </p:nvSpPr>
        <p:spPr>
          <a:xfrm>
            <a:off x="868680" y="5138928"/>
            <a:ext cx="9875520" cy="502920"/>
          </a:xfrm>
          <a:prstGeom prst="rect">
            <a:avLst/>
          </a:prstGeom>
          <a:noFill/>
        </p:spPr>
        <p:txBody>
          <a:bodyPr wrap="square" lIns="45720" rIns="45720" tIns="18288" bIns="18288">
            <a:normAutofit/>
          </a:bodyPr>
          <a:lstStyle/>
          <a:p>
            <a:pPr algn="l"/>
            <a:r>
              <a:rPr sz="1050" b="0">
                <a:solidFill>
                  <a:srgbClr val="E6E6E6"/>
                </a:solidFill>
                <a:latin typeface="Aptos"/>
              </a:rPr>
              <a:t>© HymnInfo.com. Free for personal, church, classroom, and small-group teaching use. Please do not sell, repost, or redistribute as downloadable files without permission.</a:t>
            </a:r>
          </a:p>
        </p:txBody>
      </p:sp>
      <p:sp>
        <p:nvSpPr>
          <p:cNvPr id="8" name="TextBox 7"/>
          <p:cNvSpPr txBox="1"/>
          <p:nvPr/>
        </p:nvSpPr>
        <p:spPr>
          <a:xfrm>
            <a:off x="502920" y="6510528"/>
            <a:ext cx="5212080" cy="201168"/>
          </a:xfrm>
          <a:prstGeom prst="rect">
            <a:avLst/>
          </a:prstGeom>
          <a:noFill/>
        </p:spPr>
        <p:txBody>
          <a:bodyPr wrap="square" lIns="45720" rIns="45720" tIns="18288" bIns="18288">
            <a:normAutofit/>
          </a:bodyPr>
          <a:lstStyle/>
          <a:p>
            <a:pPr algn="l"/>
            <a:r>
              <a:rPr sz="750" b="0">
                <a:solidFill>
                  <a:srgbClr val="E1E1E1"/>
                </a:solidFill>
                <a:latin typeface="Aptos"/>
              </a:rPr>
              <a:t>Prepared for teaching and small group use - hymninfo.com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101F36"/>
        </a:solidFill>
        <a:effectLst/>
      </p:bgPr>
    </p:bg>
    <p:spTree>
      <p:nvGrpSpPr>
        <p:cNvPr id="1" name=""/>
        <p:cNvGrpSpPr/>
        <p:nvPr/>
      </p:nvGrpSpPr>
      <p:grpSpPr/>
      <p:sp>
        <p:nvSpPr>
          <p:cNvPr id="2" name="Parallelogram 1"/>
          <p:cNvSpPr/>
          <p:nvPr/>
        </p:nvSpPr>
        <p:spPr>
          <a:xfrm>
            <a:off x="-640080" y="0"/>
            <a:ext cx="2011680" cy="6858000"/>
          </a:xfrm>
          <a:prstGeom prst="parallelogram">
            <a:avLst/>
          </a:prstGeom>
          <a:solidFill>
            <a:srgbClr val="162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Parallelogram 2"/>
          <p:cNvSpPr/>
          <p:nvPr/>
        </p:nvSpPr>
        <p:spPr>
          <a:xfrm>
            <a:off x="2103120" y="0"/>
            <a:ext cx="2011680" cy="6858000"/>
          </a:xfrm>
          <a:prstGeom prst="parallelogram">
            <a:avLst/>
          </a:prstGeom>
          <a:solidFill>
            <a:srgbClr val="1B2E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Parallelogram 3"/>
          <p:cNvSpPr/>
          <p:nvPr/>
        </p:nvSpPr>
        <p:spPr>
          <a:xfrm>
            <a:off x="4846320" y="0"/>
            <a:ext cx="2011680" cy="6858000"/>
          </a:xfrm>
          <a:prstGeom prst="parallelogram">
            <a:avLst/>
          </a:prstGeom>
          <a:solidFill>
            <a:srgbClr val="2032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Parallelogram 4"/>
          <p:cNvSpPr/>
          <p:nvPr/>
        </p:nvSpPr>
        <p:spPr>
          <a:xfrm>
            <a:off x="7589520" y="0"/>
            <a:ext cx="2011680" cy="6858000"/>
          </a:xfrm>
          <a:prstGeom prst="parallelogram">
            <a:avLst/>
          </a:prstGeom>
          <a:solidFill>
            <a:srgbClr val="2536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Parallelogram 5"/>
          <p:cNvSpPr/>
          <p:nvPr/>
        </p:nvSpPr>
        <p:spPr>
          <a:xfrm>
            <a:off x="10332720" y="0"/>
            <a:ext cx="2011680" cy="6858000"/>
          </a:xfrm>
          <a:prstGeom prst="parallelogram">
            <a:avLst/>
          </a:prstGeom>
          <a:solidFill>
            <a:srgbClr val="2A3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7" name="Connector 6"/>
          <p:cNvCxnSpPr/>
          <p:nvPr/>
        </p:nvCxnSpPr>
        <p:spPr>
          <a:xfrm flipV="1">
            <a:off x="2743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flipV="1">
            <a:off x="201167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flipV="1">
            <a:off x="3749039" y="274320"/>
            <a:ext cx="1828801"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0" name="Connector 9"/>
          <p:cNvCxnSpPr/>
          <p:nvPr/>
        </p:nvCxnSpPr>
        <p:spPr>
          <a:xfrm flipV="1">
            <a:off x="548639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1" name="Connector 10"/>
          <p:cNvCxnSpPr/>
          <p:nvPr/>
        </p:nvCxnSpPr>
        <p:spPr>
          <a:xfrm flipV="1">
            <a:off x="722375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flipV="1">
            <a:off x="89611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1069848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594360" y="384048"/>
            <a:ext cx="10789920" cy="502920"/>
          </a:xfrm>
          <a:prstGeom prst="rect">
            <a:avLst/>
          </a:prstGeom>
          <a:noFill/>
        </p:spPr>
        <p:txBody>
          <a:bodyPr wrap="square" lIns="45720" rIns="45720" tIns="18288" bIns="18288">
            <a:normAutofit/>
          </a:bodyPr>
          <a:lstStyle/>
          <a:p>
            <a:pPr algn="l"/>
            <a:r>
              <a:rPr sz="2700" b="1">
                <a:solidFill>
                  <a:srgbClr val="FFFFFF"/>
                </a:solidFill>
                <a:latin typeface="Georgia"/>
              </a:rPr>
              <a:t>Hymn Identity</a:t>
            </a:r>
          </a:p>
        </p:txBody>
      </p:sp>
      <p:sp>
        <p:nvSpPr>
          <p:cNvPr id="15" name="Rectangle 14"/>
          <p:cNvSpPr/>
          <p:nvPr/>
        </p:nvSpPr>
        <p:spPr>
          <a:xfrm>
            <a:off x="594360" y="987552"/>
            <a:ext cx="1097280" cy="45720"/>
          </a:xfrm>
          <a:prstGeom prst="rect">
            <a:avLst/>
          </a:prstGeom>
          <a:solidFill>
            <a:srgbClr val="CD9A48"/>
          </a:solidFill>
          <a:ln>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6" name="Picture 15" descr="visual_6.jpg"/>
          <p:cNvPicPr>
            <a:picLocks noChangeAspect="1"/>
          </p:cNvPicPr>
          <p:nvPr/>
        </p:nvPicPr>
        <p:blipFill>
          <a:blip r:embed="rId2"/>
          <a:stretch>
            <a:fillRect/>
          </a:stretch>
        </p:blipFill>
        <p:spPr>
          <a:xfrm>
            <a:off x="7909560" y="1234440"/>
            <a:ext cx="3657600" cy="2743200"/>
          </a:xfrm>
          <a:prstGeom prst="rect">
            <a:avLst/>
          </a:prstGeom>
        </p:spPr>
      </p:pic>
      <p:sp>
        <p:nvSpPr>
          <p:cNvPr id="17" name="Rounded Rectangle 16"/>
          <p:cNvSpPr/>
          <p:nvPr/>
        </p:nvSpPr>
        <p:spPr>
          <a:xfrm>
            <a:off x="7726679" y="1069848"/>
            <a:ext cx="4023360" cy="3063240"/>
          </a:xfrm>
          <a:prstGeom prst="roundRect">
            <a:avLst/>
          </a:prstGeom>
          <a:noFill/>
          <a:ln w="15240">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ounded Rectangle 17"/>
          <p:cNvSpPr/>
          <p:nvPr/>
        </p:nvSpPr>
        <p:spPr>
          <a:xfrm>
            <a:off x="594360" y="1325880"/>
            <a:ext cx="6995160" cy="4434840"/>
          </a:xfrm>
          <a:prstGeom prst="roundRect">
            <a:avLst/>
          </a:prstGeom>
          <a:solidFill>
            <a:srgbClr val="0F1F36"/>
          </a:solidFill>
          <a:ln w="12700">
            <a:solidFill>
              <a:srgbClr val="445D7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77240" y="1554480"/>
            <a:ext cx="6629400" cy="3931920"/>
          </a:xfrm>
          <a:prstGeom prst="rect">
            <a:avLst/>
          </a:prstGeom>
          <a:noFill/>
        </p:spPr>
        <p:txBody>
          <a:bodyPr wrap="square">
            <a:spAutoFit/>
          </a:bodyPr>
          <a:lstStyle/>
          <a:p>
            <a:pPr>
              <a:lnSpc>
                <a:spcPct val="108000"/>
              </a:lnSpc>
              <a:spcAft>
                <a:spcPts val="600"/>
              </a:spcAft>
              <a:defRPr sz="1800">
                <a:solidFill>
                  <a:srgbClr val="FFFAF1"/>
                </a:solidFill>
                <a:latin typeface="Aptos"/>
              </a:defRPr>
            </a:pPr>
            <a:r>
              <a:t>Title: God of Grace and God of Glory</a:t>
            </a:r>
          </a:p>
          <a:p>
            <a:pPr>
              <a:lnSpc>
                <a:spcPct val="108000"/>
              </a:lnSpc>
              <a:spcAft>
                <a:spcPts val="600"/>
              </a:spcAft>
              <a:defRPr sz="1800">
                <a:solidFill>
                  <a:srgbClr val="FFFAF1"/>
                </a:solidFill>
                <a:latin typeface="Aptos"/>
              </a:defRPr>
            </a:pPr>
            <a:r>
              <a:t>First line: God of grace and God of glory</a:t>
            </a:r>
          </a:p>
          <a:p>
            <a:pPr>
              <a:lnSpc>
                <a:spcPct val="108000"/>
              </a:lnSpc>
              <a:spcAft>
                <a:spcPts val="600"/>
              </a:spcAft>
              <a:defRPr sz="1800">
                <a:solidFill>
                  <a:srgbClr val="FFFAF1"/>
                </a:solidFill>
                <a:latin typeface="Aptos"/>
              </a:defRPr>
            </a:pPr>
            <a:r>
              <a:t>Words: Harry Emerson Fosdick, written in 1930</a:t>
            </a:r>
          </a:p>
          <a:p>
            <a:pPr>
              <a:lnSpc>
                <a:spcPct val="108000"/>
              </a:lnSpc>
              <a:spcAft>
                <a:spcPts val="600"/>
              </a:spcAft>
              <a:defRPr sz="1800">
                <a:solidFill>
                  <a:srgbClr val="FFFAF1"/>
                </a:solidFill>
                <a:latin typeface="Aptos"/>
              </a:defRPr>
            </a:pPr>
            <a:r>
              <a:t>Common tune: CWM RHONDDA by John Hughes, 1907</a:t>
            </a:r>
          </a:p>
          <a:p>
            <a:pPr>
              <a:lnSpc>
                <a:spcPct val="108000"/>
              </a:lnSpc>
              <a:spcAft>
                <a:spcPts val="600"/>
              </a:spcAft>
              <a:defRPr sz="1800">
                <a:solidFill>
                  <a:srgbClr val="FFFAF1"/>
                </a:solidFill>
                <a:latin typeface="Aptos"/>
              </a:defRPr>
            </a:pPr>
            <a:r>
              <a:t>Meter often printed as 8.7.8.7.8.7.7</a:t>
            </a:r>
          </a:p>
        </p:txBody>
      </p:sp>
      <p:sp>
        <p:nvSpPr>
          <p:cNvPr id="20" name="TextBox 19"/>
          <p:cNvSpPr txBox="1"/>
          <p:nvPr/>
        </p:nvSpPr>
        <p:spPr>
          <a:xfrm>
            <a:off x="502920" y="6510528"/>
            <a:ext cx="5212080" cy="201168"/>
          </a:xfrm>
          <a:prstGeom prst="rect">
            <a:avLst/>
          </a:prstGeom>
          <a:noFill/>
        </p:spPr>
        <p:txBody>
          <a:bodyPr wrap="square" lIns="45720" rIns="45720" tIns="18288" bIns="18288">
            <a:normAutofit/>
          </a:bodyPr>
          <a:lstStyle/>
          <a:p>
            <a:pPr algn="l"/>
            <a:r>
              <a:rPr sz="750" b="0">
                <a:solidFill>
                  <a:srgbClr val="E1E1E1"/>
                </a:solidFill>
                <a:latin typeface="Aptos"/>
              </a:rPr>
              <a:t>Prepared for teaching and small group use - hymninfo.com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101F36"/>
        </a:solidFill>
        <a:effectLst/>
      </p:bgPr>
    </p:bg>
    <p:spTree>
      <p:nvGrpSpPr>
        <p:cNvPr id="1" name=""/>
        <p:cNvGrpSpPr/>
        <p:nvPr/>
      </p:nvGrpSpPr>
      <p:grpSpPr/>
      <p:sp>
        <p:nvSpPr>
          <p:cNvPr id="2" name="Parallelogram 1"/>
          <p:cNvSpPr/>
          <p:nvPr/>
        </p:nvSpPr>
        <p:spPr>
          <a:xfrm>
            <a:off x="-640080" y="0"/>
            <a:ext cx="2011680" cy="6858000"/>
          </a:xfrm>
          <a:prstGeom prst="parallelogram">
            <a:avLst/>
          </a:prstGeom>
          <a:solidFill>
            <a:srgbClr val="162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Parallelogram 2"/>
          <p:cNvSpPr/>
          <p:nvPr/>
        </p:nvSpPr>
        <p:spPr>
          <a:xfrm>
            <a:off x="2103120" y="0"/>
            <a:ext cx="2011680" cy="6858000"/>
          </a:xfrm>
          <a:prstGeom prst="parallelogram">
            <a:avLst/>
          </a:prstGeom>
          <a:solidFill>
            <a:srgbClr val="1B2E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Parallelogram 3"/>
          <p:cNvSpPr/>
          <p:nvPr/>
        </p:nvSpPr>
        <p:spPr>
          <a:xfrm>
            <a:off x="4846320" y="0"/>
            <a:ext cx="2011680" cy="6858000"/>
          </a:xfrm>
          <a:prstGeom prst="parallelogram">
            <a:avLst/>
          </a:prstGeom>
          <a:solidFill>
            <a:srgbClr val="2032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Parallelogram 4"/>
          <p:cNvSpPr/>
          <p:nvPr/>
        </p:nvSpPr>
        <p:spPr>
          <a:xfrm>
            <a:off x="7589520" y="0"/>
            <a:ext cx="2011680" cy="6858000"/>
          </a:xfrm>
          <a:prstGeom prst="parallelogram">
            <a:avLst/>
          </a:prstGeom>
          <a:solidFill>
            <a:srgbClr val="2536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Parallelogram 5"/>
          <p:cNvSpPr/>
          <p:nvPr/>
        </p:nvSpPr>
        <p:spPr>
          <a:xfrm>
            <a:off x="10332720" y="0"/>
            <a:ext cx="2011680" cy="6858000"/>
          </a:xfrm>
          <a:prstGeom prst="parallelogram">
            <a:avLst/>
          </a:prstGeom>
          <a:solidFill>
            <a:srgbClr val="2A3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7" name="Connector 6"/>
          <p:cNvCxnSpPr/>
          <p:nvPr/>
        </p:nvCxnSpPr>
        <p:spPr>
          <a:xfrm flipV="1">
            <a:off x="2743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flipV="1">
            <a:off x="201167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flipV="1">
            <a:off x="3749039" y="274320"/>
            <a:ext cx="1828801"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0" name="Connector 9"/>
          <p:cNvCxnSpPr/>
          <p:nvPr/>
        </p:nvCxnSpPr>
        <p:spPr>
          <a:xfrm flipV="1">
            <a:off x="548639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1" name="Connector 10"/>
          <p:cNvCxnSpPr/>
          <p:nvPr/>
        </p:nvCxnSpPr>
        <p:spPr>
          <a:xfrm flipV="1">
            <a:off x="722375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flipV="1">
            <a:off x="89611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1069848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594360" y="384048"/>
            <a:ext cx="10789920" cy="502920"/>
          </a:xfrm>
          <a:prstGeom prst="rect">
            <a:avLst/>
          </a:prstGeom>
          <a:noFill/>
        </p:spPr>
        <p:txBody>
          <a:bodyPr wrap="square" lIns="45720" rIns="45720" tIns="18288" bIns="18288">
            <a:normAutofit/>
          </a:bodyPr>
          <a:lstStyle/>
          <a:p>
            <a:pPr algn="l"/>
            <a:r>
              <a:rPr sz="2700" b="1">
                <a:solidFill>
                  <a:srgbClr val="FFFFFF"/>
                </a:solidFill>
                <a:latin typeface="Georgia"/>
              </a:rPr>
              <a:t>Historical Background</a:t>
            </a:r>
          </a:p>
        </p:txBody>
      </p:sp>
      <p:sp>
        <p:nvSpPr>
          <p:cNvPr id="15" name="Rectangle 14"/>
          <p:cNvSpPr/>
          <p:nvPr/>
        </p:nvSpPr>
        <p:spPr>
          <a:xfrm>
            <a:off x="594360" y="987552"/>
            <a:ext cx="1097280" cy="45720"/>
          </a:xfrm>
          <a:prstGeom prst="rect">
            <a:avLst/>
          </a:prstGeom>
          <a:solidFill>
            <a:srgbClr val="CD9A48"/>
          </a:solidFill>
          <a:ln>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6" name="Picture 15" descr="visual_2.jpg"/>
          <p:cNvPicPr>
            <a:picLocks noChangeAspect="1"/>
          </p:cNvPicPr>
          <p:nvPr/>
        </p:nvPicPr>
        <p:blipFill>
          <a:blip r:embed="rId2"/>
          <a:stretch>
            <a:fillRect/>
          </a:stretch>
        </p:blipFill>
        <p:spPr>
          <a:xfrm>
            <a:off x="7909560" y="1234440"/>
            <a:ext cx="3657600" cy="2743200"/>
          </a:xfrm>
          <a:prstGeom prst="rect">
            <a:avLst/>
          </a:prstGeom>
        </p:spPr>
      </p:pic>
      <p:sp>
        <p:nvSpPr>
          <p:cNvPr id="17" name="Rounded Rectangle 16"/>
          <p:cNvSpPr/>
          <p:nvPr/>
        </p:nvSpPr>
        <p:spPr>
          <a:xfrm>
            <a:off x="7726679" y="1069848"/>
            <a:ext cx="4023360" cy="3063240"/>
          </a:xfrm>
          <a:prstGeom prst="roundRect">
            <a:avLst/>
          </a:prstGeom>
          <a:noFill/>
          <a:ln w="15240">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ounded Rectangle 17"/>
          <p:cNvSpPr/>
          <p:nvPr/>
        </p:nvSpPr>
        <p:spPr>
          <a:xfrm>
            <a:off x="594360" y="1325880"/>
            <a:ext cx="6995160" cy="4434840"/>
          </a:xfrm>
          <a:prstGeom prst="roundRect">
            <a:avLst/>
          </a:prstGeom>
          <a:solidFill>
            <a:srgbClr val="0F1F36"/>
          </a:solidFill>
          <a:ln w="12700">
            <a:solidFill>
              <a:srgbClr val="445D7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77240" y="1554480"/>
            <a:ext cx="6629400" cy="3931920"/>
          </a:xfrm>
          <a:prstGeom prst="rect">
            <a:avLst/>
          </a:prstGeom>
          <a:noFill/>
        </p:spPr>
        <p:txBody>
          <a:bodyPr wrap="square">
            <a:spAutoFit/>
          </a:bodyPr>
          <a:lstStyle/>
          <a:p>
            <a:pPr>
              <a:lnSpc>
                <a:spcPct val="108000"/>
              </a:lnSpc>
              <a:spcAft>
                <a:spcPts val="600"/>
              </a:spcAft>
              <a:defRPr sz="1800">
                <a:solidFill>
                  <a:srgbClr val="FFFAF1"/>
                </a:solidFill>
                <a:latin typeface="Aptos"/>
              </a:defRPr>
            </a:pPr>
            <a:r>
              <a:t>Harry Emerson Fosdick wrote the hymn for the dedication of Riverside Church in New York City.</a:t>
            </a:r>
          </a:p>
          <a:p>
            <a:pPr>
              <a:lnSpc>
                <a:spcPct val="108000"/>
              </a:lnSpc>
              <a:spcAft>
                <a:spcPts val="600"/>
              </a:spcAft>
              <a:defRPr sz="1800">
                <a:solidFill>
                  <a:srgbClr val="FFFAF1"/>
                </a:solidFill>
                <a:latin typeface="Aptos"/>
              </a:defRPr>
            </a:pPr>
            <a:r>
              <a:t>The text was written amid social anxiety, economic uncertainty, and questions about the church’s witness.</a:t>
            </a:r>
          </a:p>
          <a:p>
            <a:pPr>
              <a:lnSpc>
                <a:spcPct val="108000"/>
              </a:lnSpc>
              <a:spcAft>
                <a:spcPts val="600"/>
              </a:spcAft>
              <a:defRPr sz="1800">
                <a:solidFill>
                  <a:srgbClr val="FFFAF1"/>
                </a:solidFill>
                <a:latin typeface="Aptos"/>
              </a:defRPr>
            </a:pPr>
            <a:r>
              <a:t>The hymn asks not for comfort alone, but for a church made wise, brave, humble, and useful.</a:t>
            </a:r>
          </a:p>
        </p:txBody>
      </p:sp>
      <p:sp>
        <p:nvSpPr>
          <p:cNvPr id="20" name="TextBox 19"/>
          <p:cNvSpPr txBox="1"/>
          <p:nvPr/>
        </p:nvSpPr>
        <p:spPr>
          <a:xfrm>
            <a:off x="502920" y="6510528"/>
            <a:ext cx="5212080" cy="201168"/>
          </a:xfrm>
          <a:prstGeom prst="rect">
            <a:avLst/>
          </a:prstGeom>
          <a:noFill/>
        </p:spPr>
        <p:txBody>
          <a:bodyPr wrap="square" lIns="45720" rIns="45720" tIns="18288" bIns="18288">
            <a:normAutofit/>
          </a:bodyPr>
          <a:lstStyle/>
          <a:p>
            <a:pPr algn="l"/>
            <a:r>
              <a:rPr sz="750" b="0">
                <a:solidFill>
                  <a:srgbClr val="E1E1E1"/>
                </a:solidFill>
                <a:latin typeface="Aptos"/>
              </a:rPr>
              <a:t>Prepared for teaching and small group use - hymninfo.com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3_dark.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2240280"/>
            <a:ext cx="8961120" cy="594360"/>
          </a:xfrm>
          <a:prstGeom prst="rect">
            <a:avLst/>
          </a:prstGeom>
          <a:noFill/>
        </p:spPr>
        <p:txBody>
          <a:bodyPr wrap="square" lIns="45720" rIns="45720" tIns="18288" bIns="18288">
            <a:normAutofit/>
          </a:bodyPr>
          <a:lstStyle/>
          <a:p>
            <a:pPr algn="l"/>
            <a:r>
              <a:rPr sz="3400" b="1">
                <a:solidFill>
                  <a:srgbClr val="FFFFFF"/>
                </a:solidFill>
                <a:latin typeface="Georgia"/>
              </a:rPr>
              <a:t>Biblical Grounding</a:t>
            </a:r>
          </a:p>
        </p:txBody>
      </p:sp>
      <p:sp>
        <p:nvSpPr>
          <p:cNvPr id="5" name="TextBox 4"/>
          <p:cNvSpPr txBox="1"/>
          <p:nvPr/>
        </p:nvSpPr>
        <p:spPr>
          <a:xfrm>
            <a:off x="822960" y="2971800"/>
            <a:ext cx="7772400" cy="457200"/>
          </a:xfrm>
          <a:prstGeom prst="rect">
            <a:avLst/>
          </a:prstGeom>
          <a:noFill/>
        </p:spPr>
        <p:txBody>
          <a:bodyPr wrap="square" lIns="45720" rIns="45720" tIns="18288" bIns="18288">
            <a:normAutofit/>
          </a:bodyPr>
          <a:lstStyle/>
          <a:p>
            <a:pPr algn="l"/>
            <a:r>
              <a:rPr sz="1700" b="0">
                <a:solidFill>
                  <a:srgbClr val="EFBF6F"/>
                </a:solidFill>
                <a:latin typeface="Aptos"/>
              </a:rPr>
              <a:t>Wisdom, courage, justice, and Spirit-formed witness</a:t>
            </a:r>
          </a:p>
        </p:txBody>
      </p:sp>
      <p:sp>
        <p:nvSpPr>
          <p:cNvPr id="6" name="TextBox 5"/>
          <p:cNvSpPr txBox="1"/>
          <p:nvPr/>
        </p:nvSpPr>
        <p:spPr>
          <a:xfrm>
            <a:off x="502920" y="6510528"/>
            <a:ext cx="5212080" cy="201168"/>
          </a:xfrm>
          <a:prstGeom prst="rect">
            <a:avLst/>
          </a:prstGeom>
          <a:noFill/>
        </p:spPr>
        <p:txBody>
          <a:bodyPr wrap="square" lIns="45720" rIns="45720" tIns="18288" bIns="18288">
            <a:normAutofit/>
          </a:bodyPr>
          <a:lstStyle/>
          <a:p>
            <a:pPr algn="l"/>
            <a:r>
              <a:rPr sz="750" b="0">
                <a:solidFill>
                  <a:srgbClr val="E1E1E1"/>
                </a:solidFill>
                <a:latin typeface="Aptos"/>
              </a:rPr>
              <a:t>Prepared for teaching and small group use - hymninfo.com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6_dark.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101F3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94360" y="384048"/>
            <a:ext cx="10789920" cy="502920"/>
          </a:xfrm>
          <a:prstGeom prst="rect">
            <a:avLst/>
          </a:prstGeom>
          <a:noFill/>
        </p:spPr>
        <p:txBody>
          <a:bodyPr wrap="square" lIns="45720" rIns="45720" tIns="18288" bIns="18288">
            <a:normAutofit/>
          </a:bodyPr>
          <a:lstStyle/>
          <a:p>
            <a:pPr algn="l"/>
            <a:r>
              <a:rPr sz="2700" b="1">
                <a:solidFill>
                  <a:srgbClr val="FFFFFF"/>
                </a:solidFill>
                <a:latin typeface="Georgia"/>
              </a:rPr>
              <a:t>Primary Scripture Connections</a:t>
            </a:r>
          </a:p>
        </p:txBody>
      </p:sp>
      <p:sp>
        <p:nvSpPr>
          <p:cNvPr id="5" name="Rectangle 4"/>
          <p:cNvSpPr/>
          <p:nvPr/>
        </p:nvSpPr>
        <p:spPr>
          <a:xfrm>
            <a:off x="594360" y="987552"/>
            <a:ext cx="1097280" cy="45720"/>
          </a:xfrm>
          <a:prstGeom prst="rect">
            <a:avLst/>
          </a:prstGeom>
          <a:solidFill>
            <a:srgbClr val="CD9A48"/>
          </a:solidFill>
          <a:ln>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822960" y="1325880"/>
            <a:ext cx="10515600" cy="868680"/>
          </a:xfrm>
          <a:prstGeom prst="roundRect">
            <a:avLst/>
          </a:prstGeom>
          <a:solidFill>
            <a:srgbClr val="FFFFFF"/>
          </a:solidFill>
          <a:ln w="12700">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51560" y="1444752"/>
            <a:ext cx="2103120" cy="320040"/>
          </a:xfrm>
          <a:prstGeom prst="rect">
            <a:avLst/>
          </a:prstGeom>
          <a:noFill/>
        </p:spPr>
        <p:txBody>
          <a:bodyPr wrap="square" lIns="45720" rIns="45720" tIns="18288" bIns="18288">
            <a:normAutofit/>
          </a:bodyPr>
          <a:lstStyle/>
          <a:p>
            <a:pPr algn="l"/>
            <a:r>
              <a:rPr sz="1500" b="1">
                <a:solidFill>
                  <a:srgbClr val="CD9A48"/>
                </a:solidFill>
                <a:latin typeface="Georgia"/>
              </a:rPr>
              <a:t>James 1:5</a:t>
            </a:r>
          </a:p>
        </p:txBody>
      </p:sp>
      <p:sp>
        <p:nvSpPr>
          <p:cNvPr id="8" name="TextBox 7"/>
          <p:cNvSpPr txBox="1"/>
          <p:nvPr/>
        </p:nvSpPr>
        <p:spPr>
          <a:xfrm>
            <a:off x="3017520" y="1435607"/>
            <a:ext cx="8001000" cy="512064"/>
          </a:xfrm>
          <a:prstGeom prst="rect">
            <a:avLst/>
          </a:prstGeom>
          <a:noFill/>
        </p:spPr>
        <p:txBody>
          <a:bodyPr wrap="square" lIns="45720" rIns="45720" tIns="18288" bIns="18288">
            <a:normAutofit/>
          </a:bodyPr>
          <a:lstStyle/>
          <a:p>
            <a:pPr algn="l"/>
            <a:r>
              <a:rPr sz="1410" b="0">
                <a:solidFill>
                  <a:srgbClr val="FFFAF1"/>
                </a:solidFill>
                <a:latin typeface="Aptos"/>
              </a:rPr>
              <a:t>Believers are told to ask God for wisdom, trusting his generous provision.</a:t>
            </a:r>
          </a:p>
        </p:txBody>
      </p:sp>
      <p:sp>
        <p:nvSpPr>
          <p:cNvPr id="9" name="Rounded Rectangle 8"/>
          <p:cNvSpPr/>
          <p:nvPr/>
        </p:nvSpPr>
        <p:spPr>
          <a:xfrm>
            <a:off x="822960" y="2313432"/>
            <a:ext cx="10515600" cy="868680"/>
          </a:xfrm>
          <a:prstGeom prst="roundRect">
            <a:avLst/>
          </a:prstGeom>
          <a:solidFill>
            <a:srgbClr val="FFFFFF"/>
          </a:solidFill>
          <a:ln w="12700">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051560" y="2432304"/>
            <a:ext cx="2103120" cy="320040"/>
          </a:xfrm>
          <a:prstGeom prst="rect">
            <a:avLst/>
          </a:prstGeom>
          <a:noFill/>
        </p:spPr>
        <p:txBody>
          <a:bodyPr wrap="square" lIns="45720" rIns="45720" tIns="18288" bIns="18288">
            <a:normAutofit/>
          </a:bodyPr>
          <a:lstStyle/>
          <a:p>
            <a:pPr algn="l"/>
            <a:r>
              <a:rPr sz="1500" b="1">
                <a:solidFill>
                  <a:srgbClr val="CD9A48"/>
                </a:solidFill>
                <a:latin typeface="Georgia"/>
              </a:rPr>
              <a:t>2 Timothy 1:7</a:t>
            </a:r>
          </a:p>
        </p:txBody>
      </p:sp>
      <p:sp>
        <p:nvSpPr>
          <p:cNvPr id="11" name="TextBox 10"/>
          <p:cNvSpPr txBox="1"/>
          <p:nvPr/>
        </p:nvSpPr>
        <p:spPr>
          <a:xfrm>
            <a:off x="3017520" y="2423160"/>
            <a:ext cx="8001000" cy="512064"/>
          </a:xfrm>
          <a:prstGeom prst="rect">
            <a:avLst/>
          </a:prstGeom>
          <a:noFill/>
        </p:spPr>
        <p:txBody>
          <a:bodyPr wrap="square" lIns="45720" rIns="45720" tIns="18288" bIns="18288">
            <a:normAutofit/>
          </a:bodyPr>
          <a:lstStyle/>
          <a:p>
            <a:pPr algn="l"/>
            <a:r>
              <a:rPr sz="1410" b="0">
                <a:solidFill>
                  <a:srgbClr val="FFFAF1"/>
                </a:solidFill>
                <a:latin typeface="Aptos"/>
              </a:rPr>
              <a:t>God gives not fear, but power, love, and self-control.</a:t>
            </a:r>
          </a:p>
        </p:txBody>
      </p:sp>
      <p:sp>
        <p:nvSpPr>
          <p:cNvPr id="12" name="Rounded Rectangle 11"/>
          <p:cNvSpPr/>
          <p:nvPr/>
        </p:nvSpPr>
        <p:spPr>
          <a:xfrm>
            <a:off x="822960" y="3300984"/>
            <a:ext cx="10515600" cy="868680"/>
          </a:xfrm>
          <a:prstGeom prst="roundRect">
            <a:avLst/>
          </a:prstGeom>
          <a:solidFill>
            <a:srgbClr val="FFFFFF"/>
          </a:solidFill>
          <a:ln w="12700">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1051560" y="3419856"/>
            <a:ext cx="2103120" cy="320040"/>
          </a:xfrm>
          <a:prstGeom prst="rect">
            <a:avLst/>
          </a:prstGeom>
          <a:noFill/>
        </p:spPr>
        <p:txBody>
          <a:bodyPr wrap="square" lIns="45720" rIns="45720" tIns="18288" bIns="18288">
            <a:normAutofit/>
          </a:bodyPr>
          <a:lstStyle/>
          <a:p>
            <a:pPr algn="l"/>
            <a:r>
              <a:rPr sz="1500" b="1">
                <a:solidFill>
                  <a:srgbClr val="CD9A48"/>
                </a:solidFill>
                <a:latin typeface="Georgia"/>
              </a:rPr>
              <a:t>Micah 6:8</a:t>
            </a:r>
          </a:p>
        </p:txBody>
      </p:sp>
      <p:sp>
        <p:nvSpPr>
          <p:cNvPr id="14" name="TextBox 13"/>
          <p:cNvSpPr txBox="1"/>
          <p:nvPr/>
        </p:nvSpPr>
        <p:spPr>
          <a:xfrm>
            <a:off x="3017520" y="3410712"/>
            <a:ext cx="8001000" cy="512064"/>
          </a:xfrm>
          <a:prstGeom prst="rect">
            <a:avLst/>
          </a:prstGeom>
          <a:noFill/>
        </p:spPr>
        <p:txBody>
          <a:bodyPr wrap="square" lIns="45720" rIns="45720" tIns="18288" bIns="18288">
            <a:normAutofit/>
          </a:bodyPr>
          <a:lstStyle/>
          <a:p>
            <a:pPr algn="l"/>
            <a:r>
              <a:rPr sz="1410" b="0">
                <a:solidFill>
                  <a:srgbClr val="FFFAF1"/>
                </a:solidFill>
                <a:latin typeface="Aptos"/>
              </a:rPr>
              <a:t>The life God requires joins justice, mercy, and humble walking with him.</a:t>
            </a:r>
          </a:p>
        </p:txBody>
      </p:sp>
      <p:sp>
        <p:nvSpPr>
          <p:cNvPr id="15" name="Rounded Rectangle 14"/>
          <p:cNvSpPr/>
          <p:nvPr/>
        </p:nvSpPr>
        <p:spPr>
          <a:xfrm>
            <a:off x="822960" y="4288536"/>
            <a:ext cx="10515600" cy="868680"/>
          </a:xfrm>
          <a:prstGeom prst="roundRect">
            <a:avLst/>
          </a:prstGeom>
          <a:solidFill>
            <a:srgbClr val="FFFFFF"/>
          </a:solidFill>
          <a:ln w="12700">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1051560" y="4407408"/>
            <a:ext cx="2103120" cy="320040"/>
          </a:xfrm>
          <a:prstGeom prst="rect">
            <a:avLst/>
          </a:prstGeom>
          <a:noFill/>
        </p:spPr>
        <p:txBody>
          <a:bodyPr wrap="square" lIns="45720" rIns="45720" tIns="18288" bIns="18288">
            <a:normAutofit/>
          </a:bodyPr>
          <a:lstStyle/>
          <a:p>
            <a:pPr algn="l"/>
            <a:r>
              <a:rPr sz="1500" b="1">
                <a:solidFill>
                  <a:srgbClr val="CD9A48"/>
                </a:solidFill>
                <a:latin typeface="Georgia"/>
              </a:rPr>
              <a:t>Luke 4:18-19</a:t>
            </a:r>
          </a:p>
        </p:txBody>
      </p:sp>
      <p:sp>
        <p:nvSpPr>
          <p:cNvPr id="17" name="TextBox 16"/>
          <p:cNvSpPr txBox="1"/>
          <p:nvPr/>
        </p:nvSpPr>
        <p:spPr>
          <a:xfrm>
            <a:off x="3017520" y="4398264"/>
            <a:ext cx="8001000" cy="512064"/>
          </a:xfrm>
          <a:prstGeom prst="rect">
            <a:avLst/>
          </a:prstGeom>
          <a:noFill/>
        </p:spPr>
        <p:txBody>
          <a:bodyPr wrap="square" lIns="45720" rIns="45720" tIns="18288" bIns="18288">
            <a:normAutofit/>
          </a:bodyPr>
          <a:lstStyle/>
          <a:p>
            <a:pPr algn="l"/>
            <a:r>
              <a:rPr sz="1410" b="0">
                <a:solidFill>
                  <a:srgbClr val="FFFAF1"/>
                </a:solidFill>
                <a:latin typeface="Aptos"/>
              </a:rPr>
              <a:t>Christ’s mission shapes the church’s call to serve the wounded and captive.</a:t>
            </a:r>
          </a:p>
        </p:txBody>
      </p:sp>
      <p:sp>
        <p:nvSpPr>
          <p:cNvPr id="18" name="TextBox 17"/>
          <p:cNvSpPr txBox="1"/>
          <p:nvPr/>
        </p:nvSpPr>
        <p:spPr>
          <a:xfrm>
            <a:off x="502920" y="6510528"/>
            <a:ext cx="5212080" cy="201168"/>
          </a:xfrm>
          <a:prstGeom prst="rect">
            <a:avLst/>
          </a:prstGeom>
          <a:noFill/>
        </p:spPr>
        <p:txBody>
          <a:bodyPr wrap="square" lIns="45720" rIns="45720" tIns="18288" bIns="18288">
            <a:normAutofit/>
          </a:bodyPr>
          <a:lstStyle/>
          <a:p>
            <a:pPr algn="l"/>
            <a:r>
              <a:rPr sz="750" b="0">
                <a:solidFill>
                  <a:srgbClr val="E1E1E1"/>
                </a:solidFill>
                <a:latin typeface="Aptos"/>
              </a:rPr>
              <a:t>Prepared for teaching and small group use - hymninfo.com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5_dark.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2240280"/>
            <a:ext cx="8961120" cy="594360"/>
          </a:xfrm>
          <a:prstGeom prst="rect">
            <a:avLst/>
          </a:prstGeom>
          <a:noFill/>
        </p:spPr>
        <p:txBody>
          <a:bodyPr wrap="square" lIns="45720" rIns="45720" tIns="18288" bIns="18288">
            <a:normAutofit/>
          </a:bodyPr>
          <a:lstStyle/>
          <a:p>
            <a:pPr algn="l"/>
            <a:r>
              <a:rPr sz="3400" b="1">
                <a:solidFill>
                  <a:srgbClr val="FFFFFF"/>
                </a:solidFill>
                <a:latin typeface="Georgia"/>
              </a:rPr>
              <a:t>Stanza Study</a:t>
            </a:r>
          </a:p>
        </p:txBody>
      </p:sp>
      <p:sp>
        <p:nvSpPr>
          <p:cNvPr id="5" name="TextBox 4"/>
          <p:cNvSpPr txBox="1"/>
          <p:nvPr/>
        </p:nvSpPr>
        <p:spPr>
          <a:xfrm>
            <a:off x="822960" y="2971800"/>
            <a:ext cx="7772400" cy="457200"/>
          </a:xfrm>
          <a:prstGeom prst="rect">
            <a:avLst/>
          </a:prstGeom>
          <a:noFill/>
        </p:spPr>
        <p:txBody>
          <a:bodyPr wrap="square" lIns="45720" rIns="45720" tIns="18288" bIns="18288">
            <a:normAutofit/>
          </a:bodyPr>
          <a:lstStyle/>
          <a:p>
            <a:pPr algn="l"/>
            <a:r>
              <a:rPr sz="1700" b="0">
                <a:solidFill>
                  <a:srgbClr val="EFBF6F"/>
                </a:solidFill>
                <a:latin typeface="Aptos"/>
              </a:rPr>
              <a:t>From grace received to courage lived</a:t>
            </a:r>
          </a:p>
        </p:txBody>
      </p:sp>
      <p:sp>
        <p:nvSpPr>
          <p:cNvPr id="6" name="TextBox 5"/>
          <p:cNvSpPr txBox="1"/>
          <p:nvPr/>
        </p:nvSpPr>
        <p:spPr>
          <a:xfrm>
            <a:off x="502920" y="6510528"/>
            <a:ext cx="5212080" cy="201168"/>
          </a:xfrm>
          <a:prstGeom prst="rect">
            <a:avLst/>
          </a:prstGeom>
          <a:noFill/>
        </p:spPr>
        <p:txBody>
          <a:bodyPr wrap="square" lIns="45720" rIns="45720" tIns="18288" bIns="18288">
            <a:normAutofit/>
          </a:bodyPr>
          <a:lstStyle/>
          <a:p>
            <a:pPr algn="l"/>
            <a:r>
              <a:rPr sz="750" b="0">
                <a:solidFill>
                  <a:srgbClr val="E1E1E1"/>
                </a:solidFill>
                <a:latin typeface="Aptos"/>
              </a:rPr>
              <a:t>Prepared for teaching and small group use - hymninfo.com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101F36"/>
        </a:solidFill>
        <a:effectLst/>
      </p:bgPr>
    </p:bg>
    <p:spTree>
      <p:nvGrpSpPr>
        <p:cNvPr id="1" name=""/>
        <p:cNvGrpSpPr/>
        <p:nvPr/>
      </p:nvGrpSpPr>
      <p:grpSpPr/>
      <p:sp>
        <p:nvSpPr>
          <p:cNvPr id="2" name="Parallelogram 1"/>
          <p:cNvSpPr/>
          <p:nvPr/>
        </p:nvSpPr>
        <p:spPr>
          <a:xfrm>
            <a:off x="-640080" y="0"/>
            <a:ext cx="2011680" cy="6858000"/>
          </a:xfrm>
          <a:prstGeom prst="parallelogram">
            <a:avLst/>
          </a:prstGeom>
          <a:solidFill>
            <a:srgbClr val="162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Parallelogram 2"/>
          <p:cNvSpPr/>
          <p:nvPr/>
        </p:nvSpPr>
        <p:spPr>
          <a:xfrm>
            <a:off x="2103120" y="0"/>
            <a:ext cx="2011680" cy="6858000"/>
          </a:xfrm>
          <a:prstGeom prst="parallelogram">
            <a:avLst/>
          </a:prstGeom>
          <a:solidFill>
            <a:srgbClr val="1B2E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Parallelogram 3"/>
          <p:cNvSpPr/>
          <p:nvPr/>
        </p:nvSpPr>
        <p:spPr>
          <a:xfrm>
            <a:off x="4846320" y="0"/>
            <a:ext cx="2011680" cy="6858000"/>
          </a:xfrm>
          <a:prstGeom prst="parallelogram">
            <a:avLst/>
          </a:prstGeom>
          <a:solidFill>
            <a:srgbClr val="2032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Parallelogram 4"/>
          <p:cNvSpPr/>
          <p:nvPr/>
        </p:nvSpPr>
        <p:spPr>
          <a:xfrm>
            <a:off x="7589520" y="0"/>
            <a:ext cx="2011680" cy="6858000"/>
          </a:xfrm>
          <a:prstGeom prst="parallelogram">
            <a:avLst/>
          </a:prstGeom>
          <a:solidFill>
            <a:srgbClr val="2536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Parallelogram 5"/>
          <p:cNvSpPr/>
          <p:nvPr/>
        </p:nvSpPr>
        <p:spPr>
          <a:xfrm>
            <a:off x="10332720" y="0"/>
            <a:ext cx="2011680" cy="6858000"/>
          </a:xfrm>
          <a:prstGeom prst="parallelogram">
            <a:avLst/>
          </a:prstGeom>
          <a:solidFill>
            <a:srgbClr val="2A3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7" name="Connector 6"/>
          <p:cNvCxnSpPr/>
          <p:nvPr/>
        </p:nvCxnSpPr>
        <p:spPr>
          <a:xfrm flipV="1">
            <a:off x="2743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flipV="1">
            <a:off x="201167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flipV="1">
            <a:off x="3749039" y="274320"/>
            <a:ext cx="1828801"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0" name="Connector 9"/>
          <p:cNvCxnSpPr/>
          <p:nvPr/>
        </p:nvCxnSpPr>
        <p:spPr>
          <a:xfrm flipV="1">
            <a:off x="548639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1" name="Connector 10"/>
          <p:cNvCxnSpPr/>
          <p:nvPr/>
        </p:nvCxnSpPr>
        <p:spPr>
          <a:xfrm flipV="1">
            <a:off x="722375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flipV="1">
            <a:off x="89611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1069848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594360" y="384048"/>
            <a:ext cx="10789920" cy="502920"/>
          </a:xfrm>
          <a:prstGeom prst="rect">
            <a:avLst/>
          </a:prstGeom>
          <a:noFill/>
        </p:spPr>
        <p:txBody>
          <a:bodyPr wrap="square" lIns="45720" rIns="45720" tIns="18288" bIns="18288">
            <a:normAutofit/>
          </a:bodyPr>
          <a:lstStyle/>
          <a:p>
            <a:pPr algn="l"/>
            <a:r>
              <a:rPr sz="2700" b="1">
                <a:solidFill>
                  <a:srgbClr val="FFFFFF"/>
                </a:solidFill>
                <a:latin typeface="Georgia"/>
              </a:rPr>
              <a:t>Stanza 1: Grace for the Church</a:t>
            </a:r>
          </a:p>
        </p:txBody>
      </p:sp>
      <p:sp>
        <p:nvSpPr>
          <p:cNvPr id="15" name="Rectangle 14"/>
          <p:cNvSpPr/>
          <p:nvPr/>
        </p:nvSpPr>
        <p:spPr>
          <a:xfrm>
            <a:off x="594360" y="987552"/>
            <a:ext cx="1097280" cy="45720"/>
          </a:xfrm>
          <a:prstGeom prst="rect">
            <a:avLst/>
          </a:prstGeom>
          <a:solidFill>
            <a:srgbClr val="CD9A48"/>
          </a:solidFill>
          <a:ln>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6" name="Picture 15" descr="visual_6.jpg"/>
          <p:cNvPicPr>
            <a:picLocks noChangeAspect="1"/>
          </p:cNvPicPr>
          <p:nvPr/>
        </p:nvPicPr>
        <p:blipFill>
          <a:blip r:embed="rId2"/>
          <a:stretch>
            <a:fillRect/>
          </a:stretch>
        </p:blipFill>
        <p:spPr>
          <a:xfrm>
            <a:off x="7909560" y="1234440"/>
            <a:ext cx="3657600" cy="2743200"/>
          </a:xfrm>
          <a:prstGeom prst="rect">
            <a:avLst/>
          </a:prstGeom>
        </p:spPr>
      </p:pic>
      <p:sp>
        <p:nvSpPr>
          <p:cNvPr id="17" name="Rounded Rectangle 16"/>
          <p:cNvSpPr/>
          <p:nvPr/>
        </p:nvSpPr>
        <p:spPr>
          <a:xfrm>
            <a:off x="7726679" y="1069848"/>
            <a:ext cx="4023360" cy="3063240"/>
          </a:xfrm>
          <a:prstGeom prst="roundRect">
            <a:avLst/>
          </a:prstGeom>
          <a:noFill/>
          <a:ln w="15240">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ounded Rectangle 17"/>
          <p:cNvSpPr/>
          <p:nvPr/>
        </p:nvSpPr>
        <p:spPr>
          <a:xfrm>
            <a:off x="594360" y="1325880"/>
            <a:ext cx="6995160" cy="4434840"/>
          </a:xfrm>
          <a:prstGeom prst="roundRect">
            <a:avLst/>
          </a:prstGeom>
          <a:solidFill>
            <a:srgbClr val="0F1F36"/>
          </a:solidFill>
          <a:ln w="12700">
            <a:solidFill>
              <a:srgbClr val="445D7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77240" y="1554480"/>
            <a:ext cx="6629400" cy="3931920"/>
          </a:xfrm>
          <a:prstGeom prst="rect">
            <a:avLst/>
          </a:prstGeom>
          <a:noFill/>
        </p:spPr>
        <p:txBody>
          <a:bodyPr wrap="square">
            <a:spAutoFit/>
          </a:bodyPr>
          <a:lstStyle/>
          <a:p>
            <a:pPr>
              <a:lnSpc>
                <a:spcPct val="108000"/>
              </a:lnSpc>
              <a:spcAft>
                <a:spcPts val="600"/>
              </a:spcAft>
              <a:defRPr sz="1800">
                <a:solidFill>
                  <a:srgbClr val="FFFAF1"/>
                </a:solidFill>
                <a:latin typeface="Aptos"/>
              </a:defRPr>
            </a:pPr>
            <a:r>
              <a:t>The hymn begins by addressing God as the giver of grace and glory.</a:t>
            </a:r>
          </a:p>
          <a:p>
            <a:pPr>
              <a:lnSpc>
                <a:spcPct val="108000"/>
              </a:lnSpc>
              <a:spcAft>
                <a:spcPts val="600"/>
              </a:spcAft>
              <a:defRPr sz="1800">
                <a:solidFill>
                  <a:srgbClr val="FFFAF1"/>
                </a:solidFill>
                <a:latin typeface="Aptos"/>
              </a:defRPr>
            </a:pPr>
            <a:r>
              <a:t>It asks God to renew the church’s story so that present faithfulness may become fruitful witness.</a:t>
            </a:r>
          </a:p>
          <a:p>
            <a:pPr>
              <a:lnSpc>
                <a:spcPct val="108000"/>
              </a:lnSpc>
              <a:spcAft>
                <a:spcPts val="600"/>
              </a:spcAft>
              <a:defRPr sz="1800">
                <a:solidFill>
                  <a:srgbClr val="FFFAF1"/>
                </a:solidFill>
                <a:latin typeface="Aptos"/>
              </a:defRPr>
            </a:pPr>
            <a:r>
              <a:t>The repeated prayer for wisdom and courage sets the spiritual rhythm of the whole hymn.</a:t>
            </a:r>
          </a:p>
        </p:txBody>
      </p:sp>
      <p:sp>
        <p:nvSpPr>
          <p:cNvPr id="20" name="TextBox 19"/>
          <p:cNvSpPr txBox="1"/>
          <p:nvPr/>
        </p:nvSpPr>
        <p:spPr>
          <a:xfrm>
            <a:off x="502920" y="6510528"/>
            <a:ext cx="5212080" cy="201168"/>
          </a:xfrm>
          <a:prstGeom prst="rect">
            <a:avLst/>
          </a:prstGeom>
          <a:noFill/>
        </p:spPr>
        <p:txBody>
          <a:bodyPr wrap="square" lIns="45720" rIns="45720" tIns="18288" bIns="18288">
            <a:normAutofit/>
          </a:bodyPr>
          <a:lstStyle/>
          <a:p>
            <a:pPr algn="l"/>
            <a:r>
              <a:rPr sz="750" b="0">
                <a:solidFill>
                  <a:srgbClr val="E1E1E1"/>
                </a:solidFill>
                <a:latin typeface="Aptos"/>
              </a:rPr>
              <a:t>Prepared for teaching and small group use - hymninfo.com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101F36"/>
        </a:solidFill>
        <a:effectLst/>
      </p:bgPr>
    </p:bg>
    <p:spTree>
      <p:nvGrpSpPr>
        <p:cNvPr id="1" name=""/>
        <p:cNvGrpSpPr/>
        <p:nvPr/>
      </p:nvGrpSpPr>
      <p:grpSpPr/>
      <p:sp>
        <p:nvSpPr>
          <p:cNvPr id="2" name="Parallelogram 1"/>
          <p:cNvSpPr/>
          <p:nvPr/>
        </p:nvSpPr>
        <p:spPr>
          <a:xfrm>
            <a:off x="-640080" y="0"/>
            <a:ext cx="2011680" cy="6858000"/>
          </a:xfrm>
          <a:prstGeom prst="parallelogram">
            <a:avLst/>
          </a:prstGeom>
          <a:solidFill>
            <a:srgbClr val="162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Parallelogram 2"/>
          <p:cNvSpPr/>
          <p:nvPr/>
        </p:nvSpPr>
        <p:spPr>
          <a:xfrm>
            <a:off x="2103120" y="0"/>
            <a:ext cx="2011680" cy="6858000"/>
          </a:xfrm>
          <a:prstGeom prst="parallelogram">
            <a:avLst/>
          </a:prstGeom>
          <a:solidFill>
            <a:srgbClr val="1B2E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Parallelogram 3"/>
          <p:cNvSpPr/>
          <p:nvPr/>
        </p:nvSpPr>
        <p:spPr>
          <a:xfrm>
            <a:off x="4846320" y="0"/>
            <a:ext cx="2011680" cy="6858000"/>
          </a:xfrm>
          <a:prstGeom prst="parallelogram">
            <a:avLst/>
          </a:prstGeom>
          <a:solidFill>
            <a:srgbClr val="2032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Parallelogram 4"/>
          <p:cNvSpPr/>
          <p:nvPr/>
        </p:nvSpPr>
        <p:spPr>
          <a:xfrm>
            <a:off x="7589520" y="0"/>
            <a:ext cx="2011680" cy="6858000"/>
          </a:xfrm>
          <a:prstGeom prst="parallelogram">
            <a:avLst/>
          </a:prstGeom>
          <a:solidFill>
            <a:srgbClr val="2536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Parallelogram 5"/>
          <p:cNvSpPr/>
          <p:nvPr/>
        </p:nvSpPr>
        <p:spPr>
          <a:xfrm>
            <a:off x="10332720" y="0"/>
            <a:ext cx="2011680" cy="6858000"/>
          </a:xfrm>
          <a:prstGeom prst="parallelogram">
            <a:avLst/>
          </a:prstGeom>
          <a:solidFill>
            <a:srgbClr val="2A3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7" name="Connector 6"/>
          <p:cNvCxnSpPr/>
          <p:nvPr/>
        </p:nvCxnSpPr>
        <p:spPr>
          <a:xfrm flipV="1">
            <a:off x="2743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flipV="1">
            <a:off x="201167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flipV="1">
            <a:off x="3749039" y="274320"/>
            <a:ext cx="1828801"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0" name="Connector 9"/>
          <p:cNvCxnSpPr/>
          <p:nvPr/>
        </p:nvCxnSpPr>
        <p:spPr>
          <a:xfrm flipV="1">
            <a:off x="548639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1" name="Connector 10"/>
          <p:cNvCxnSpPr/>
          <p:nvPr/>
        </p:nvCxnSpPr>
        <p:spPr>
          <a:xfrm flipV="1">
            <a:off x="7223759"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flipV="1">
            <a:off x="896112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10698480" y="274320"/>
            <a:ext cx="1828800" cy="5852160"/>
          </a:xfrm>
          <a:prstGeom prst="line">
            <a:avLst/>
          </a:prstGeom>
          <a:ln w="6350">
            <a:solidFill>
              <a:srgbClr val="CD9A48"/>
            </a:solidFill>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594360" y="384048"/>
            <a:ext cx="10789920" cy="502920"/>
          </a:xfrm>
          <a:prstGeom prst="rect">
            <a:avLst/>
          </a:prstGeom>
          <a:noFill/>
        </p:spPr>
        <p:txBody>
          <a:bodyPr wrap="square" lIns="45720" rIns="45720" tIns="18288" bIns="18288">
            <a:normAutofit/>
          </a:bodyPr>
          <a:lstStyle/>
          <a:p>
            <a:pPr algn="l"/>
            <a:r>
              <a:rPr sz="2700" b="1">
                <a:solidFill>
                  <a:srgbClr val="FFFFFF"/>
                </a:solidFill>
                <a:latin typeface="Georgia"/>
              </a:rPr>
              <a:t>Stanza 2: Freedom from Fear</a:t>
            </a:r>
          </a:p>
        </p:txBody>
      </p:sp>
      <p:sp>
        <p:nvSpPr>
          <p:cNvPr id="15" name="Rectangle 14"/>
          <p:cNvSpPr/>
          <p:nvPr/>
        </p:nvSpPr>
        <p:spPr>
          <a:xfrm>
            <a:off x="594360" y="987552"/>
            <a:ext cx="1097280" cy="45720"/>
          </a:xfrm>
          <a:prstGeom prst="rect">
            <a:avLst/>
          </a:prstGeom>
          <a:solidFill>
            <a:srgbClr val="CD9A48"/>
          </a:solidFill>
          <a:ln>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6" name="Picture 15" descr="visual_1.jpg"/>
          <p:cNvPicPr>
            <a:picLocks noChangeAspect="1"/>
          </p:cNvPicPr>
          <p:nvPr/>
        </p:nvPicPr>
        <p:blipFill>
          <a:blip r:embed="rId2"/>
          <a:stretch>
            <a:fillRect/>
          </a:stretch>
        </p:blipFill>
        <p:spPr>
          <a:xfrm>
            <a:off x="7909560" y="1234440"/>
            <a:ext cx="3657600" cy="2743200"/>
          </a:xfrm>
          <a:prstGeom prst="rect">
            <a:avLst/>
          </a:prstGeom>
        </p:spPr>
      </p:pic>
      <p:sp>
        <p:nvSpPr>
          <p:cNvPr id="17" name="Rounded Rectangle 16"/>
          <p:cNvSpPr/>
          <p:nvPr/>
        </p:nvSpPr>
        <p:spPr>
          <a:xfrm>
            <a:off x="7726679" y="1069848"/>
            <a:ext cx="4023360" cy="3063240"/>
          </a:xfrm>
          <a:prstGeom prst="roundRect">
            <a:avLst/>
          </a:prstGeom>
          <a:noFill/>
          <a:ln w="15240">
            <a:solidFill>
              <a:srgbClr val="CD9A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ounded Rectangle 17"/>
          <p:cNvSpPr/>
          <p:nvPr/>
        </p:nvSpPr>
        <p:spPr>
          <a:xfrm>
            <a:off x="594360" y="1325880"/>
            <a:ext cx="6995160" cy="4434840"/>
          </a:xfrm>
          <a:prstGeom prst="roundRect">
            <a:avLst/>
          </a:prstGeom>
          <a:solidFill>
            <a:srgbClr val="0F1F36"/>
          </a:solidFill>
          <a:ln w="12700">
            <a:solidFill>
              <a:srgbClr val="445D7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77240" y="1554480"/>
            <a:ext cx="6629400" cy="3931920"/>
          </a:xfrm>
          <a:prstGeom prst="rect">
            <a:avLst/>
          </a:prstGeom>
          <a:noFill/>
        </p:spPr>
        <p:txBody>
          <a:bodyPr wrap="square">
            <a:spAutoFit/>
          </a:bodyPr>
          <a:lstStyle/>
          <a:p>
            <a:pPr>
              <a:lnSpc>
                <a:spcPct val="108000"/>
              </a:lnSpc>
              <a:spcAft>
                <a:spcPts val="600"/>
              </a:spcAft>
              <a:defRPr sz="1800">
                <a:solidFill>
                  <a:srgbClr val="FFFAF1"/>
                </a:solidFill>
                <a:latin typeface="Aptos"/>
              </a:defRPr>
            </a:pPr>
            <a:r>
              <a:t>The hymn names hostile powers and the fears that bind God’s people.</a:t>
            </a:r>
          </a:p>
          <a:p>
            <a:pPr>
              <a:lnSpc>
                <a:spcPct val="108000"/>
              </a:lnSpc>
              <a:spcAft>
                <a:spcPts val="600"/>
              </a:spcAft>
              <a:defRPr sz="1800">
                <a:solidFill>
                  <a:srgbClr val="FFFAF1"/>
                </a:solidFill>
                <a:latin typeface="Aptos"/>
              </a:defRPr>
            </a:pPr>
            <a:r>
              <a:t>Faithful witness begins with hearts released from fear into faith and praise.</a:t>
            </a:r>
          </a:p>
          <a:p>
            <a:pPr>
              <a:lnSpc>
                <a:spcPct val="108000"/>
              </a:lnSpc>
              <a:spcAft>
                <a:spcPts val="600"/>
              </a:spcAft>
              <a:defRPr sz="1800">
                <a:solidFill>
                  <a:srgbClr val="FFFAF1"/>
                </a:solidFill>
                <a:latin typeface="Aptos"/>
              </a:defRPr>
            </a:pPr>
            <a:r>
              <a:t>This stanza pairs well with 2 Timothy 1:7: power, love, and disciplined courage.</a:t>
            </a:r>
          </a:p>
        </p:txBody>
      </p:sp>
      <p:sp>
        <p:nvSpPr>
          <p:cNvPr id="20" name="TextBox 19"/>
          <p:cNvSpPr txBox="1"/>
          <p:nvPr/>
        </p:nvSpPr>
        <p:spPr>
          <a:xfrm>
            <a:off x="502920" y="6510528"/>
            <a:ext cx="5212080" cy="201168"/>
          </a:xfrm>
          <a:prstGeom prst="rect">
            <a:avLst/>
          </a:prstGeom>
          <a:noFill/>
        </p:spPr>
        <p:txBody>
          <a:bodyPr wrap="square" lIns="45720" rIns="45720" tIns="18288" bIns="18288">
            <a:normAutofit/>
          </a:bodyPr>
          <a:lstStyle/>
          <a:p>
            <a:pPr algn="l"/>
            <a:r>
              <a:rPr sz="750" b="0">
                <a:solidFill>
                  <a:srgbClr val="E1E1E1"/>
                </a:solidFill>
                <a:latin typeface="Aptos"/>
              </a:rPr>
              <a:t>Prepared for teaching and small group use - hymninfo.com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Hymn study resource</dc:subject>
  <dc:creator>HymnInfo.com</dc:creator>
  <cp:keywords>hymn study, Christian worship, church teaching, HymnInfo</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