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jp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jp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3844"/>
        </a:solidFill>
      </p:bgPr>
    </p:bg>
    <p:spTree>
      <p:nvGrpSpPr>
        <p:cNvPr id="1" name=""/>
        <p:cNvGrpSpPr/>
        <p:nvPr/>
      </p:nvGrpSpPr>
      <p:grpSpPr>
        <a:xfrm>
          <a:off x="0" y="0"/>
          <a:ext cx="0" cy="0"/>
          <a:chOff x="0" y="0"/>
          <a:chExt cx="0" cy="0"/>
        </a:xfrm>
      </p:grpSpPr>
      <p:pic>
        <p:nvPicPr>
          <p:cNvPr id="2" name="Image 0" descr="/mnt/data/close_work/close_hero.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72000"/>
            </a:srgbClr>
          </a:solidFill>
          <a:ln w="12700">
            <a:solidFill>
              <a:srgbClr val="000000">
                <a:alpha val="0"/>
              </a:srgbClr>
            </a:solidFill>
            <a:prstDash val="solid"/>
          </a:ln>
        </p:spPr>
      </p:sp>
      <p:sp>
        <p:nvSpPr>
          <p:cNvPr id="4" name="Shape 1"/>
          <p:cNvSpPr/>
          <p:nvPr/>
        </p:nvSpPr>
        <p:spPr>
          <a:xfrm>
            <a:off x="594360" y="777240"/>
            <a:ext cx="6995160" cy="4297680"/>
          </a:xfrm>
          <a:prstGeom prst="rect">
            <a:avLst/>
          </a:prstGeom>
          <a:solidFill>
            <a:srgbClr val="102B33">
              <a:alpha val="88000"/>
            </a:srgbClr>
          </a:solidFill>
          <a:ln w="15240">
            <a:solidFill>
              <a:srgbClr val="D9A64E">
                <a:alpha val="50000"/>
              </a:srgbClr>
            </a:solidFill>
            <a:prstDash val="solid"/>
          </a:ln>
        </p:spPr>
      </p:sp>
      <p:sp>
        <p:nvSpPr>
          <p:cNvPr id="5" name="Text 2"/>
          <p:cNvSpPr/>
          <p:nvPr/>
        </p:nvSpPr>
        <p:spPr>
          <a:xfrm>
            <a:off x="960120" y="1170432"/>
            <a:ext cx="6217920" cy="731520"/>
          </a:xfrm>
          <a:prstGeom prst="rect">
            <a:avLst/>
          </a:prstGeom>
          <a:noFill/>
          <a:ln/>
        </p:spPr>
        <p:txBody>
          <a:bodyPr wrap="square" lIns="254" tIns="254" rIns="254" bIns="254" rtlCol="0" anchor="ctr">
            <a:normAutofit/>
          </a:bodyPr>
          <a:lstStyle/>
          <a:p>
            <a:pPr indent="0" marL="0">
              <a:buNone/>
            </a:pPr>
            <a:r>
              <a:rPr lang="en-US" sz="4900" b="1" dirty="0">
                <a:solidFill>
                  <a:srgbClr val="FFFFFF"/>
                </a:solidFill>
                <a:latin typeface="Aptos Display" pitchFamily="34" charset="0"/>
                <a:ea typeface="Aptos Display" pitchFamily="34" charset="-122"/>
                <a:cs typeface="Aptos Display" pitchFamily="34" charset="-120"/>
              </a:rPr>
              <a:t>Close to Thee</a:t>
            </a:r>
            <a:endParaRPr lang="en-US" sz="4900" dirty="0"/>
          </a:p>
        </p:txBody>
      </p:sp>
      <p:sp>
        <p:nvSpPr>
          <p:cNvPr id="6" name="Text 3"/>
          <p:cNvSpPr/>
          <p:nvPr/>
        </p:nvSpPr>
        <p:spPr>
          <a:xfrm>
            <a:off x="987552" y="1993392"/>
            <a:ext cx="5943600" cy="274320"/>
          </a:xfrm>
          <a:prstGeom prst="rect">
            <a:avLst/>
          </a:prstGeom>
          <a:noFill/>
          <a:ln/>
        </p:spPr>
        <p:txBody>
          <a:bodyPr wrap="square" lIns="254" tIns="254" rIns="254" bIns="254" rtlCol="0" anchor="ctr"/>
          <a:lstStyle/>
          <a:p>
            <a:pPr indent="0" marL="0">
              <a:buNone/>
            </a:pPr>
            <a:r>
              <a:rPr lang="en-US" sz="1800" i="1" dirty="0">
                <a:solidFill>
                  <a:srgbClr val="F6F0E5"/>
                </a:solidFill>
                <a:latin typeface="Aptos" pitchFamily="34" charset="0"/>
                <a:ea typeface="Aptos" pitchFamily="34" charset="-122"/>
                <a:cs typeface="Aptos" pitchFamily="34" charset="-120"/>
              </a:rPr>
              <a:t>“Thou my everlasting portion”</a:t>
            </a:r>
            <a:endParaRPr lang="en-US" sz="1800" dirty="0"/>
          </a:p>
        </p:txBody>
      </p:sp>
      <p:sp>
        <p:nvSpPr>
          <p:cNvPr id="7" name="Shape 4"/>
          <p:cNvSpPr/>
          <p:nvPr/>
        </p:nvSpPr>
        <p:spPr>
          <a:xfrm>
            <a:off x="987552" y="2514600"/>
            <a:ext cx="2834640" cy="0"/>
          </a:xfrm>
          <a:prstGeom prst="line">
            <a:avLst/>
          </a:prstGeom>
          <a:noFill/>
          <a:ln w="25400">
            <a:solidFill>
              <a:srgbClr val="D9A64E"/>
            </a:solidFill>
            <a:prstDash val="solid"/>
          </a:ln>
        </p:spPr>
      </p:sp>
      <p:sp>
        <p:nvSpPr>
          <p:cNvPr id="8" name="Text 5"/>
          <p:cNvSpPr/>
          <p:nvPr/>
        </p:nvSpPr>
        <p:spPr>
          <a:xfrm>
            <a:off x="987552" y="2788920"/>
            <a:ext cx="6217920" cy="274320"/>
          </a:xfrm>
          <a:prstGeom prst="rect">
            <a:avLst/>
          </a:prstGeom>
          <a:noFill/>
          <a:ln/>
        </p:spPr>
        <p:txBody>
          <a:bodyPr wrap="square" lIns="254" tIns="254" rIns="254" bIns="254" rtlCol="0" anchor="ctr"/>
          <a:lstStyle/>
          <a:p>
            <a:pPr indent="0" marL="0">
              <a:buNone/>
            </a:pPr>
            <a:r>
              <a:rPr lang="en-US" sz="1500" dirty="0">
                <a:solidFill>
                  <a:srgbClr val="F6F0E5"/>
                </a:solidFill>
                <a:latin typeface="Aptos" pitchFamily="34" charset="0"/>
                <a:ea typeface="Aptos" pitchFamily="34" charset="-122"/>
                <a:cs typeface="Aptos" pitchFamily="34" charset="-120"/>
              </a:rPr>
              <a:t>Frances Jane Crosby • Silas J. Vail • 1874</a:t>
            </a:r>
            <a:endParaRPr lang="en-US" sz="1500" dirty="0"/>
          </a:p>
        </p:txBody>
      </p:sp>
      <p:sp>
        <p:nvSpPr>
          <p:cNvPr id="9" name="Text 6"/>
          <p:cNvSpPr/>
          <p:nvPr/>
        </p:nvSpPr>
        <p:spPr>
          <a:xfrm>
            <a:off x="987552" y="3182112"/>
            <a:ext cx="6217920" cy="274320"/>
          </a:xfrm>
          <a:prstGeom prst="rect">
            <a:avLst/>
          </a:prstGeom>
          <a:noFill/>
          <a:ln/>
        </p:spPr>
        <p:txBody>
          <a:bodyPr wrap="square" lIns="254" tIns="254" rIns="254" bIns="254" rtlCol="0" anchor="ctr"/>
          <a:lstStyle/>
          <a:p>
            <a:pPr indent="0" marL="0">
              <a:buNone/>
            </a:pPr>
            <a:r>
              <a:rPr lang="en-US" sz="1500" dirty="0">
                <a:solidFill>
                  <a:srgbClr val="F6F0E5"/>
                </a:solidFill>
                <a:latin typeface="Aptos" pitchFamily="34" charset="0"/>
                <a:ea typeface="Aptos" pitchFamily="34" charset="-122"/>
                <a:cs typeface="Aptos" pitchFamily="34" charset="-120"/>
              </a:rPr>
              <a:t>Primary Scripture: Psalm 73:25-26</a:t>
            </a:r>
            <a:endParaRPr lang="en-US" sz="1500" dirty="0"/>
          </a:p>
        </p:txBody>
      </p:sp>
      <p:sp>
        <p:nvSpPr>
          <p:cNvPr id="10" name="Text 7"/>
          <p:cNvSpPr/>
          <p:nvPr/>
        </p:nvSpPr>
        <p:spPr>
          <a:xfrm>
            <a:off x="987552" y="3749040"/>
            <a:ext cx="6126480" cy="502920"/>
          </a:xfrm>
          <a:prstGeom prst="rect">
            <a:avLst/>
          </a:prstGeom>
          <a:noFill/>
          <a:ln/>
        </p:spPr>
        <p:txBody>
          <a:bodyPr wrap="square" lIns="254" tIns="254" rIns="254" bIns="254" rtlCol="0" anchor="ctr">
            <a:normAutofit/>
          </a:bodyPr>
          <a:lstStyle/>
          <a:p>
            <a:pPr indent="0" marL="0">
              <a:buNone/>
            </a:pPr>
            <a:r>
              <a:rPr lang="en-US" sz="1800" dirty="0">
                <a:solidFill>
                  <a:srgbClr val="FFFFFF"/>
                </a:solidFill>
                <a:latin typeface="Aptos" pitchFamily="34" charset="0"/>
                <a:ea typeface="Aptos" pitchFamily="34" charset="-122"/>
                <a:cs typeface="Aptos" pitchFamily="34" charset="-120"/>
              </a:rPr>
              <a:t>A hymn study on fellowship with Christ, pilgrimage, and assurance</a:t>
            </a:r>
            <a:endParaRPr lang="en-US" sz="1800" dirty="0"/>
          </a:p>
        </p:txBody>
      </p:sp>
      <p:sp>
        <p:nvSpPr>
          <p:cNvPr id="11" name="Text 8"/>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750" dirty="0">
                <a:solidFill>
                  <a:srgbClr val="F7EFE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23844"/>
        </a:solidFill>
      </p:bgPr>
    </p:bg>
    <p:spTree>
      <p:nvGrpSpPr>
        <p:cNvPr id="1" name=""/>
        <p:cNvGrpSpPr/>
        <p:nvPr/>
      </p:nvGrpSpPr>
      <p:grpSpPr>
        <a:xfrm>
          <a:off x="0" y="0"/>
          <a:ext cx="0" cy="0"/>
          <a:chOff x="0" y="0"/>
          <a:chExt cx="0" cy="0"/>
        </a:xfrm>
      </p:grpSpPr>
      <p:pic>
        <p:nvPicPr>
          <p:cNvPr id="2" name="Image 0" descr="/mnt/data/close_work/close_hero.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5000"/>
            </a:srgbClr>
          </a:solidFill>
          <a:ln w="12700">
            <a:solidFill>
              <a:srgbClr val="000000">
                <a:alpha val="0"/>
              </a:srgbClr>
            </a:solidFill>
            <a:prstDash val="solid"/>
          </a:ln>
        </p:spPr>
      </p:sp>
      <p:sp>
        <p:nvSpPr>
          <p:cNvPr id="4" name="Shape 1"/>
          <p:cNvSpPr/>
          <p:nvPr/>
        </p:nvSpPr>
        <p:spPr>
          <a:xfrm>
            <a:off x="0" y="0"/>
            <a:ext cx="12191695" cy="6858000"/>
          </a:xfrm>
          <a:prstGeom prst="rect">
            <a:avLst/>
          </a:prstGeom>
          <a:solidFill>
            <a:srgbClr val="143946">
              <a:alpha val="75000"/>
            </a:srgbClr>
          </a:solidFill>
          <a:ln w="12700">
            <a:solidFill>
              <a:srgbClr val="143946">
                <a:alpha val="0"/>
              </a:srgbClr>
            </a:solidFill>
            <a:prstDash val="solid"/>
          </a:ln>
        </p:spPr>
      </p:sp>
      <p:sp>
        <p:nvSpPr>
          <p:cNvPr id="5" name="Text 2"/>
          <p:cNvSpPr/>
          <p:nvPr/>
        </p:nvSpPr>
        <p:spPr>
          <a:xfrm>
            <a:off x="822960" y="2377440"/>
            <a:ext cx="10607040" cy="548640"/>
          </a:xfrm>
          <a:prstGeom prst="rect">
            <a:avLst/>
          </a:prstGeom>
          <a:noFill/>
          <a:ln/>
        </p:spPr>
        <p:txBody>
          <a:bodyPr wrap="square" lIns="254" tIns="254" rIns="254" bIns="254" rtlCol="0" anchor="ctr">
            <a:normAutofit/>
          </a:bodyPr>
          <a:lstStyle/>
          <a:p>
            <a:pPr algn="ctr" indent="0" marL="0">
              <a:buNone/>
            </a:pPr>
            <a:r>
              <a:rPr lang="en-US" sz="3800" b="1" dirty="0">
                <a:solidFill>
                  <a:srgbClr val="FFFFFF"/>
                </a:solidFill>
                <a:latin typeface="Aptos Display" pitchFamily="34" charset="0"/>
                <a:ea typeface="Aptos Display" pitchFamily="34" charset="-122"/>
                <a:cs typeface="Aptos Display" pitchFamily="34" charset="-120"/>
              </a:rPr>
              <a:t>Part III: Hymn Study</a:t>
            </a:r>
            <a:endParaRPr lang="en-US" sz="3800" dirty="0"/>
          </a:p>
        </p:txBody>
      </p:sp>
      <p:sp>
        <p:nvSpPr>
          <p:cNvPr id="6" name="Shape 3"/>
          <p:cNvSpPr/>
          <p:nvPr/>
        </p:nvSpPr>
        <p:spPr>
          <a:xfrm>
            <a:off x="4206240" y="3072384"/>
            <a:ext cx="3749040" cy="0"/>
          </a:xfrm>
          <a:prstGeom prst="line">
            <a:avLst/>
          </a:prstGeom>
          <a:noFill/>
          <a:ln w="25400">
            <a:solidFill>
              <a:srgbClr val="D9A64E">
                <a:alpha val="85000"/>
              </a:srgbClr>
            </a:solidFill>
            <a:prstDash val="solid"/>
          </a:ln>
        </p:spPr>
      </p:sp>
      <p:sp>
        <p:nvSpPr>
          <p:cNvPr id="7" name="Text 4"/>
          <p:cNvSpPr/>
          <p:nvPr/>
        </p:nvSpPr>
        <p:spPr>
          <a:xfrm>
            <a:off x="1828800" y="3310128"/>
            <a:ext cx="8503920" cy="457200"/>
          </a:xfrm>
          <a:prstGeom prst="rect">
            <a:avLst/>
          </a:prstGeom>
          <a:noFill/>
          <a:ln/>
        </p:spPr>
        <p:txBody>
          <a:bodyPr wrap="square" rtlCol="0" anchor="ctr">
            <a:normAutofit/>
          </a:bodyPr>
          <a:lstStyle/>
          <a:p>
            <a:pPr algn="ctr" indent="0" marL="0">
              <a:buNone/>
            </a:pPr>
            <a:r>
              <a:rPr lang="en-US" sz="1800" dirty="0">
                <a:solidFill>
                  <a:srgbClr val="F6F0E5"/>
                </a:solidFill>
                <a:latin typeface="Aptos" pitchFamily="34" charset="0"/>
                <a:ea typeface="Aptos" pitchFamily="34" charset="-122"/>
                <a:cs typeface="Aptos" pitchFamily="34" charset="-120"/>
              </a:rPr>
              <a:t>The believer’s prayer to walk close to Christ</a:t>
            </a:r>
            <a:endParaRPr lang="en-US" sz="1800" dirty="0"/>
          </a:p>
        </p:txBody>
      </p:sp>
      <p:sp>
        <p:nvSpPr>
          <p:cNvPr id="8" name="Text 5"/>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750" dirty="0">
                <a:solidFill>
                  <a:srgbClr val="F7EFE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F0E5"/>
        </a:solidFill>
      </p:bgPr>
    </p:bg>
    <p:spTree>
      <p:nvGrpSpPr>
        <p:cNvPr id="1" name=""/>
        <p:cNvGrpSpPr/>
        <p:nvPr/>
      </p:nvGrpSpPr>
      <p:grpSpPr>
        <a:xfrm>
          <a:off x="0" y="0"/>
          <a:ext cx="0" cy="0"/>
          <a:chOff x="0" y="0"/>
          <a:chExt cx="0" cy="0"/>
        </a:xfrm>
      </p:grpSpPr>
      <p:pic>
        <p:nvPicPr>
          <p:cNvPr id="2" name="Image 0" descr="/mnt/data/close_work/close_bible.jpg">    </p:cNvPr>
          <p:cNvPicPr>
            <a:picLocks noChangeAspect="1"/>
          </p:cNvPicPr>
          <p:nvPr/>
        </p:nvPicPr>
        <p:blipFill>
          <a:blip r:embed="rId1"/>
          <a:stretch>
            <a:fillRect/>
          </a:stretch>
        </p:blipFill>
        <p:spPr>
          <a:xfrm>
            <a:off x="0" y="0"/>
            <a:ext cx="4617720" cy="6858000"/>
          </a:xfrm>
          <a:prstGeom prst="rect">
            <a:avLst/>
          </a:prstGeom>
        </p:spPr>
      </p:pic>
      <p:sp>
        <p:nvSpPr>
          <p:cNvPr id="3" name="Shape 0"/>
          <p:cNvSpPr/>
          <p:nvPr/>
        </p:nvSpPr>
        <p:spPr>
          <a:xfrm>
            <a:off x="0" y="0"/>
            <a:ext cx="4617720" cy="6858000"/>
          </a:xfrm>
          <a:prstGeom prst="rect">
            <a:avLst/>
          </a:prstGeom>
          <a:solidFill>
            <a:srgbClr val="000000">
              <a:alpha val="60000"/>
            </a:srgbClr>
          </a:solidFill>
          <a:ln w="12700">
            <a:solidFill>
              <a:srgbClr val="000000">
                <a:alpha val="0"/>
              </a:srgbClr>
            </a:solidFill>
            <a:prstDash val="solid"/>
          </a:ln>
        </p:spPr>
      </p:sp>
      <p:sp>
        <p:nvSpPr>
          <p:cNvPr id="4" name="Shape 1"/>
          <p:cNvSpPr/>
          <p:nvPr/>
        </p:nvSpPr>
        <p:spPr>
          <a:xfrm>
            <a:off x="4617720" y="0"/>
            <a:ext cx="7571232" cy="6858000"/>
          </a:xfrm>
          <a:prstGeom prst="rect">
            <a:avLst/>
          </a:prstGeom>
          <a:solidFill>
            <a:srgbClr val="F6F0E5"/>
          </a:solidFill>
          <a:ln w="12700">
            <a:solidFill>
              <a:srgbClr val="F6F0E5">
                <a:alpha val="0"/>
              </a:srgbClr>
            </a:solidFill>
            <a:prstDash val="solid"/>
          </a:ln>
        </p:spPr>
      </p:sp>
      <p:sp>
        <p:nvSpPr>
          <p:cNvPr id="5" name="Shape 2"/>
          <p:cNvSpPr/>
          <p:nvPr/>
        </p:nvSpPr>
        <p:spPr>
          <a:xfrm>
            <a:off x="4800600" y="594360"/>
            <a:ext cx="0" cy="5532120"/>
          </a:xfrm>
          <a:prstGeom prst="line">
            <a:avLst/>
          </a:prstGeom>
          <a:noFill/>
          <a:ln w="38100">
            <a:solidFill>
              <a:srgbClr val="D9A64E">
                <a:alpha val="95000"/>
              </a:srgbClr>
            </a:solidFill>
            <a:prstDash val="solid"/>
          </a:ln>
        </p:spPr>
      </p:sp>
      <p:sp>
        <p:nvSpPr>
          <p:cNvPr id="6" name="Shape 3"/>
          <p:cNvSpPr/>
          <p:nvPr/>
        </p:nvSpPr>
        <p:spPr>
          <a:xfrm>
            <a:off x="5074920" y="566928"/>
            <a:ext cx="1600200" cy="256032"/>
          </a:xfrm>
          <a:prstGeom prst="roundRect">
            <a:avLst>
              <a:gd name="adj" fmla="val 17857"/>
            </a:avLst>
          </a:prstGeom>
          <a:solidFill>
            <a:srgbClr val="D9A64E"/>
          </a:solidFill>
          <a:ln w="12700">
            <a:solidFill>
              <a:srgbClr val="D9A64E">
                <a:alpha val="0"/>
              </a:srgbClr>
            </a:solidFill>
            <a:prstDash val="solid"/>
          </a:ln>
        </p:spPr>
      </p:sp>
      <p:sp>
        <p:nvSpPr>
          <p:cNvPr id="7" name="Text 4"/>
          <p:cNvSpPr/>
          <p:nvPr/>
        </p:nvSpPr>
        <p:spPr>
          <a:xfrm>
            <a:off x="5138928" y="617220"/>
            <a:ext cx="1472184" cy="137160"/>
          </a:xfrm>
          <a:prstGeom prst="rect">
            <a:avLst/>
          </a:prstGeom>
          <a:noFill/>
          <a:ln/>
        </p:spPr>
        <p:txBody>
          <a:bodyPr wrap="square" lIns="0" tIns="0" rIns="0" bIns="0" rtlCol="0" anchor="ctr">
            <a:normAutofit/>
          </a:bodyPr>
          <a:lstStyle/>
          <a:p>
            <a:pPr algn="ctr" indent="0" marL="0">
              <a:buNone/>
            </a:pPr>
            <a:r>
              <a:rPr lang="en-US" sz="750" b="1" dirty="0">
                <a:solidFill>
                  <a:srgbClr val="1B2E35"/>
                </a:solidFill>
              </a:rPr>
              <a:t>Stanza study</a:t>
            </a:r>
            <a:endParaRPr lang="en-US" sz="750" dirty="0"/>
          </a:p>
        </p:txBody>
      </p:sp>
      <p:sp>
        <p:nvSpPr>
          <p:cNvPr id="8" name="Text 5"/>
          <p:cNvSpPr/>
          <p:nvPr/>
        </p:nvSpPr>
        <p:spPr>
          <a:xfrm>
            <a:off x="5074920" y="960120"/>
            <a:ext cx="6400800" cy="502920"/>
          </a:xfrm>
          <a:prstGeom prst="rect">
            <a:avLst/>
          </a:prstGeom>
          <a:noFill/>
          <a:ln/>
        </p:spPr>
        <p:txBody>
          <a:bodyPr wrap="square" lIns="254" tIns="254" rIns="254" bIns="254" rtlCol="0" anchor="ctr">
            <a:normAutofit/>
          </a:bodyPr>
          <a:lstStyle/>
          <a:p>
            <a:pPr indent="0" marL="0">
              <a:buNone/>
            </a:pPr>
            <a:r>
              <a:rPr lang="en-US" sz="3000" b="1" dirty="0">
                <a:solidFill>
                  <a:srgbClr val="465441"/>
                </a:solidFill>
                <a:latin typeface="Aptos Display" pitchFamily="34" charset="0"/>
                <a:ea typeface="Aptos Display" pitchFamily="34" charset="-122"/>
                <a:cs typeface="Aptos Display" pitchFamily="34" charset="-120"/>
              </a:rPr>
              <a:t>Movement 1: Christ as Portion</a:t>
            </a:r>
            <a:endParaRPr lang="en-US" sz="3000" dirty="0"/>
          </a:p>
        </p:txBody>
      </p:sp>
      <p:sp>
        <p:nvSpPr>
          <p:cNvPr id="9" name="Text 6"/>
          <p:cNvSpPr/>
          <p:nvPr/>
        </p:nvSpPr>
        <p:spPr>
          <a:xfrm>
            <a:off x="5120640" y="1828800"/>
            <a:ext cx="6309360" cy="3886200"/>
          </a:xfrm>
          <a:prstGeom prst="rect">
            <a:avLst/>
          </a:prstGeom>
          <a:noFill/>
          <a:ln/>
        </p:spPr>
        <p:txBody>
          <a:bodyPr wrap="square" lIns="1016" tIns="1016" rIns="1016" bIns="1016" rtlCol="0" anchor="ctr">
            <a:normAutofit/>
          </a:bodyPr>
          <a:lstStyle/>
          <a:p>
            <a:pPr indent="0" marL="0">
              <a:buNone/>
            </a:pPr>
            <a:r>
              <a:rPr lang="en-US" sz="1800" dirty="0">
                <a:solidFill>
                  <a:srgbClr val="20313A"/>
                </a:solidFill>
                <a:latin typeface="Aptos" pitchFamily="34" charset="0"/>
                <a:ea typeface="Aptos" pitchFamily="34" charset="-122"/>
                <a:cs typeface="Aptos" pitchFamily="34" charset="-120"/>
              </a:rPr>
              <a:t>• The hymn begins with Christ as the believer’s lasting treasure.</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This is not a prayer for more comfort first; it is a prayer for more of Christ.</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Teaching emphasis: discipleship begins by asking what our hearts truly desire.</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Scripture: Psalm 73:25-26.</a:t>
            </a:r>
            <a:endParaRPr lang="en-US" sz="1800" dirty="0"/>
          </a:p>
        </p:txBody>
      </p:sp>
      <p:sp>
        <p:nvSpPr>
          <p:cNvPr id="10" name="Text 7"/>
          <p:cNvSpPr/>
          <p:nvPr/>
        </p:nvSpPr>
        <p:spPr>
          <a:xfrm>
            <a:off x="5074920" y="6510528"/>
            <a:ext cx="6400800" cy="164592"/>
          </a:xfrm>
          <a:prstGeom prst="rect">
            <a:avLst/>
          </a:prstGeom>
          <a:noFill/>
          <a:ln/>
        </p:spPr>
        <p:txBody>
          <a:bodyPr wrap="square" lIns="0" tIns="0" rIns="0" bIns="0" rtlCol="0" anchor="ctr"/>
          <a:lstStyle/>
          <a:p>
            <a:pPr algn="ctr" indent="0" marL="0">
              <a:buNone/>
            </a:pPr>
            <a:r>
              <a:rPr lang="en-US" sz="750" dirty="0">
                <a:solidFill>
                  <a:srgbClr val="7A756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6F0E5"/>
        </a:solidFill>
      </p:bgPr>
    </p:bg>
    <p:spTree>
      <p:nvGrpSpPr>
        <p:cNvPr id="1" name=""/>
        <p:cNvGrpSpPr/>
        <p:nvPr/>
      </p:nvGrpSpPr>
      <p:grpSpPr>
        <a:xfrm>
          <a:off x="0" y="0"/>
          <a:ext cx="0" cy="0"/>
          <a:chOff x="0" y="0"/>
          <a:chExt cx="0" cy="0"/>
        </a:xfrm>
      </p:grpSpPr>
      <p:pic>
        <p:nvPicPr>
          <p:cNvPr id="2" name="Image 0" descr="/mnt/data/close_work/close_hero.jpg">    </p:cNvPr>
          <p:cNvPicPr>
            <a:picLocks noChangeAspect="1"/>
          </p:cNvPicPr>
          <p:nvPr/>
        </p:nvPicPr>
        <p:blipFill>
          <a:blip r:embed="rId1"/>
          <a:stretch>
            <a:fillRect/>
          </a:stretch>
        </p:blipFill>
        <p:spPr>
          <a:xfrm>
            <a:off x="0" y="0"/>
            <a:ext cx="4617720" cy="6858000"/>
          </a:xfrm>
          <a:prstGeom prst="rect">
            <a:avLst/>
          </a:prstGeom>
        </p:spPr>
      </p:pic>
      <p:sp>
        <p:nvSpPr>
          <p:cNvPr id="3" name="Shape 0"/>
          <p:cNvSpPr/>
          <p:nvPr/>
        </p:nvSpPr>
        <p:spPr>
          <a:xfrm>
            <a:off x="0" y="0"/>
            <a:ext cx="4617720" cy="6858000"/>
          </a:xfrm>
          <a:prstGeom prst="rect">
            <a:avLst/>
          </a:prstGeom>
          <a:solidFill>
            <a:srgbClr val="000000">
              <a:alpha val="60000"/>
            </a:srgbClr>
          </a:solidFill>
          <a:ln w="12700">
            <a:solidFill>
              <a:srgbClr val="000000">
                <a:alpha val="0"/>
              </a:srgbClr>
            </a:solidFill>
            <a:prstDash val="solid"/>
          </a:ln>
        </p:spPr>
      </p:sp>
      <p:sp>
        <p:nvSpPr>
          <p:cNvPr id="4" name="Shape 1"/>
          <p:cNvSpPr/>
          <p:nvPr/>
        </p:nvSpPr>
        <p:spPr>
          <a:xfrm>
            <a:off x="4617720" y="0"/>
            <a:ext cx="7571232" cy="6858000"/>
          </a:xfrm>
          <a:prstGeom prst="rect">
            <a:avLst/>
          </a:prstGeom>
          <a:solidFill>
            <a:srgbClr val="F6F0E5"/>
          </a:solidFill>
          <a:ln w="12700">
            <a:solidFill>
              <a:srgbClr val="F6F0E5">
                <a:alpha val="0"/>
              </a:srgbClr>
            </a:solidFill>
            <a:prstDash val="solid"/>
          </a:ln>
        </p:spPr>
      </p:sp>
      <p:sp>
        <p:nvSpPr>
          <p:cNvPr id="5" name="Shape 2"/>
          <p:cNvSpPr/>
          <p:nvPr/>
        </p:nvSpPr>
        <p:spPr>
          <a:xfrm>
            <a:off x="4800600" y="594360"/>
            <a:ext cx="0" cy="5532120"/>
          </a:xfrm>
          <a:prstGeom prst="line">
            <a:avLst/>
          </a:prstGeom>
          <a:noFill/>
          <a:ln w="38100">
            <a:solidFill>
              <a:srgbClr val="D9A64E">
                <a:alpha val="95000"/>
              </a:srgbClr>
            </a:solidFill>
            <a:prstDash val="solid"/>
          </a:ln>
        </p:spPr>
      </p:sp>
      <p:sp>
        <p:nvSpPr>
          <p:cNvPr id="6" name="Shape 3"/>
          <p:cNvSpPr/>
          <p:nvPr/>
        </p:nvSpPr>
        <p:spPr>
          <a:xfrm>
            <a:off x="5074920" y="566928"/>
            <a:ext cx="1600200" cy="256032"/>
          </a:xfrm>
          <a:prstGeom prst="roundRect">
            <a:avLst>
              <a:gd name="adj" fmla="val 17857"/>
            </a:avLst>
          </a:prstGeom>
          <a:solidFill>
            <a:srgbClr val="D9A64E"/>
          </a:solidFill>
          <a:ln w="12700">
            <a:solidFill>
              <a:srgbClr val="D9A64E">
                <a:alpha val="0"/>
              </a:srgbClr>
            </a:solidFill>
            <a:prstDash val="solid"/>
          </a:ln>
        </p:spPr>
      </p:sp>
      <p:sp>
        <p:nvSpPr>
          <p:cNvPr id="7" name="Text 4"/>
          <p:cNvSpPr/>
          <p:nvPr/>
        </p:nvSpPr>
        <p:spPr>
          <a:xfrm>
            <a:off x="5138928" y="617220"/>
            <a:ext cx="1472184" cy="137160"/>
          </a:xfrm>
          <a:prstGeom prst="rect">
            <a:avLst/>
          </a:prstGeom>
          <a:noFill/>
          <a:ln/>
        </p:spPr>
        <p:txBody>
          <a:bodyPr wrap="square" lIns="0" tIns="0" rIns="0" bIns="0" rtlCol="0" anchor="ctr">
            <a:normAutofit/>
          </a:bodyPr>
          <a:lstStyle/>
          <a:p>
            <a:pPr algn="ctr" indent="0" marL="0">
              <a:buNone/>
            </a:pPr>
            <a:r>
              <a:rPr lang="en-US" sz="750" b="1" dirty="0">
                <a:solidFill>
                  <a:srgbClr val="1B2E35"/>
                </a:solidFill>
              </a:rPr>
              <a:t>Pilgrimage</a:t>
            </a:r>
            <a:endParaRPr lang="en-US" sz="750" dirty="0"/>
          </a:p>
        </p:txBody>
      </p:sp>
      <p:sp>
        <p:nvSpPr>
          <p:cNvPr id="8" name="Text 5"/>
          <p:cNvSpPr/>
          <p:nvPr/>
        </p:nvSpPr>
        <p:spPr>
          <a:xfrm>
            <a:off x="5074920" y="960120"/>
            <a:ext cx="6400800" cy="502920"/>
          </a:xfrm>
          <a:prstGeom prst="rect">
            <a:avLst/>
          </a:prstGeom>
          <a:noFill/>
          <a:ln/>
        </p:spPr>
        <p:txBody>
          <a:bodyPr wrap="square" lIns="254" tIns="254" rIns="254" bIns="254" rtlCol="0" anchor="ctr">
            <a:normAutofit/>
          </a:bodyPr>
          <a:lstStyle/>
          <a:p>
            <a:pPr indent="0" marL="0">
              <a:buNone/>
            </a:pPr>
            <a:r>
              <a:rPr lang="en-US" sz="3000" b="1" dirty="0">
                <a:solidFill>
                  <a:srgbClr val="465441"/>
                </a:solidFill>
                <a:latin typeface="Aptos Display" pitchFamily="34" charset="0"/>
                <a:ea typeface="Aptos Display" pitchFamily="34" charset="-122"/>
                <a:cs typeface="Aptos Display" pitchFamily="34" charset="-120"/>
              </a:rPr>
              <a:t>Movement 2: A Pilgrim Walk</a:t>
            </a:r>
            <a:endParaRPr lang="en-US" sz="3000" dirty="0"/>
          </a:p>
        </p:txBody>
      </p:sp>
      <p:sp>
        <p:nvSpPr>
          <p:cNvPr id="9" name="Text 6"/>
          <p:cNvSpPr/>
          <p:nvPr/>
        </p:nvSpPr>
        <p:spPr>
          <a:xfrm>
            <a:off x="5120640" y="1828800"/>
            <a:ext cx="6309360" cy="3886200"/>
          </a:xfrm>
          <a:prstGeom prst="rect">
            <a:avLst/>
          </a:prstGeom>
          <a:noFill/>
          <a:ln/>
        </p:spPr>
        <p:txBody>
          <a:bodyPr wrap="square" lIns="1016" tIns="1016" rIns="1016" bIns="1016" rtlCol="0" anchor="ctr">
            <a:normAutofit/>
          </a:bodyPr>
          <a:lstStyle/>
          <a:p>
            <a:pPr indent="0" marL="0">
              <a:buNone/>
            </a:pPr>
            <a:r>
              <a:rPr lang="en-US" sz="1800" dirty="0">
                <a:solidFill>
                  <a:srgbClr val="20313A"/>
                </a:solidFill>
                <a:latin typeface="Aptos" pitchFamily="34" charset="0"/>
                <a:ea typeface="Aptos" pitchFamily="34" charset="-122"/>
                <a:cs typeface="Aptos" pitchFamily="34" charset="-120"/>
              </a:rPr>
              <a:t>• The repeated prayer for nearness pictures Christian life as a journey with the Savior.</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Faith is not only a past decision; it is a daily walk in dependence and obedience.</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Teaching emphasis: Christ is not only the destination; he is the companion on the road.</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Scripture: 1 John 2:6 and Matthew 28:20.</a:t>
            </a:r>
            <a:endParaRPr lang="en-US" sz="1800" dirty="0"/>
          </a:p>
        </p:txBody>
      </p:sp>
      <p:sp>
        <p:nvSpPr>
          <p:cNvPr id="10" name="Text 7"/>
          <p:cNvSpPr/>
          <p:nvPr/>
        </p:nvSpPr>
        <p:spPr>
          <a:xfrm>
            <a:off x="5074920" y="6510528"/>
            <a:ext cx="6400800" cy="164592"/>
          </a:xfrm>
          <a:prstGeom prst="rect">
            <a:avLst/>
          </a:prstGeom>
          <a:noFill/>
          <a:ln/>
        </p:spPr>
        <p:txBody>
          <a:bodyPr wrap="square" lIns="0" tIns="0" rIns="0" bIns="0" rtlCol="0" anchor="ctr"/>
          <a:lstStyle/>
          <a:p>
            <a:pPr algn="ctr" indent="0" marL="0">
              <a:buNone/>
            </a:pPr>
            <a:r>
              <a:rPr lang="en-US" sz="750" dirty="0">
                <a:solidFill>
                  <a:srgbClr val="7A756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F0E5"/>
        </a:solidFill>
      </p:bgPr>
    </p:bg>
    <p:spTree>
      <p:nvGrpSpPr>
        <p:cNvPr id="1" name=""/>
        <p:cNvGrpSpPr/>
        <p:nvPr/>
      </p:nvGrpSpPr>
      <p:grpSpPr>
        <a:xfrm>
          <a:off x="0" y="0"/>
          <a:ext cx="0" cy="0"/>
          <a:chOff x="0" y="0"/>
          <a:chExt cx="0" cy="0"/>
        </a:xfrm>
      </p:grpSpPr>
      <p:pic>
        <p:nvPicPr>
          <p:cNvPr id="2" name="Image 0" descr="/mnt/data/close_work/close_valley.jpg">    </p:cNvPr>
          <p:cNvPicPr>
            <a:picLocks noChangeAspect="1"/>
          </p:cNvPicPr>
          <p:nvPr/>
        </p:nvPicPr>
        <p:blipFill>
          <a:blip r:embed="rId1"/>
          <a:stretch>
            <a:fillRect/>
          </a:stretch>
        </p:blipFill>
        <p:spPr>
          <a:xfrm>
            <a:off x="0" y="0"/>
            <a:ext cx="4617720" cy="6858000"/>
          </a:xfrm>
          <a:prstGeom prst="rect">
            <a:avLst/>
          </a:prstGeom>
        </p:spPr>
      </p:pic>
      <p:sp>
        <p:nvSpPr>
          <p:cNvPr id="3" name="Shape 0"/>
          <p:cNvSpPr/>
          <p:nvPr/>
        </p:nvSpPr>
        <p:spPr>
          <a:xfrm>
            <a:off x="0" y="0"/>
            <a:ext cx="4617720" cy="6858000"/>
          </a:xfrm>
          <a:prstGeom prst="rect">
            <a:avLst/>
          </a:prstGeom>
          <a:solidFill>
            <a:srgbClr val="000000">
              <a:alpha val="60000"/>
            </a:srgbClr>
          </a:solidFill>
          <a:ln w="12700">
            <a:solidFill>
              <a:srgbClr val="000000">
                <a:alpha val="0"/>
              </a:srgbClr>
            </a:solidFill>
            <a:prstDash val="solid"/>
          </a:ln>
        </p:spPr>
      </p:sp>
      <p:sp>
        <p:nvSpPr>
          <p:cNvPr id="4" name="Shape 1"/>
          <p:cNvSpPr/>
          <p:nvPr/>
        </p:nvSpPr>
        <p:spPr>
          <a:xfrm>
            <a:off x="4617720" y="0"/>
            <a:ext cx="7571232" cy="6858000"/>
          </a:xfrm>
          <a:prstGeom prst="rect">
            <a:avLst/>
          </a:prstGeom>
          <a:solidFill>
            <a:srgbClr val="F6F0E5"/>
          </a:solidFill>
          <a:ln w="12700">
            <a:solidFill>
              <a:srgbClr val="F6F0E5">
                <a:alpha val="0"/>
              </a:srgbClr>
            </a:solidFill>
            <a:prstDash val="solid"/>
          </a:ln>
        </p:spPr>
      </p:sp>
      <p:sp>
        <p:nvSpPr>
          <p:cNvPr id="5" name="Shape 2"/>
          <p:cNvSpPr/>
          <p:nvPr/>
        </p:nvSpPr>
        <p:spPr>
          <a:xfrm>
            <a:off x="4800600" y="594360"/>
            <a:ext cx="0" cy="5532120"/>
          </a:xfrm>
          <a:prstGeom prst="line">
            <a:avLst/>
          </a:prstGeom>
          <a:noFill/>
          <a:ln w="38100">
            <a:solidFill>
              <a:srgbClr val="D9A64E">
                <a:alpha val="95000"/>
              </a:srgbClr>
            </a:solidFill>
            <a:prstDash val="solid"/>
          </a:ln>
        </p:spPr>
      </p:sp>
      <p:sp>
        <p:nvSpPr>
          <p:cNvPr id="6" name="Shape 3"/>
          <p:cNvSpPr/>
          <p:nvPr/>
        </p:nvSpPr>
        <p:spPr>
          <a:xfrm>
            <a:off x="5074920" y="566928"/>
            <a:ext cx="1600200" cy="256032"/>
          </a:xfrm>
          <a:prstGeom prst="roundRect">
            <a:avLst>
              <a:gd name="adj" fmla="val 17857"/>
            </a:avLst>
          </a:prstGeom>
          <a:solidFill>
            <a:srgbClr val="D9A64E"/>
          </a:solidFill>
          <a:ln w="12700">
            <a:solidFill>
              <a:srgbClr val="D9A64E">
                <a:alpha val="0"/>
              </a:srgbClr>
            </a:solidFill>
            <a:prstDash val="solid"/>
          </a:ln>
        </p:spPr>
      </p:sp>
      <p:sp>
        <p:nvSpPr>
          <p:cNvPr id="7" name="Text 4"/>
          <p:cNvSpPr/>
          <p:nvPr/>
        </p:nvSpPr>
        <p:spPr>
          <a:xfrm>
            <a:off x="5138928" y="617220"/>
            <a:ext cx="1472184" cy="137160"/>
          </a:xfrm>
          <a:prstGeom prst="rect">
            <a:avLst/>
          </a:prstGeom>
          <a:noFill/>
          <a:ln/>
        </p:spPr>
        <p:txBody>
          <a:bodyPr wrap="square" lIns="0" tIns="0" rIns="0" bIns="0" rtlCol="0" anchor="ctr">
            <a:normAutofit/>
          </a:bodyPr>
          <a:lstStyle/>
          <a:p>
            <a:pPr algn="ctr" indent="0" marL="0">
              <a:buNone/>
            </a:pPr>
            <a:r>
              <a:rPr lang="en-US" sz="750" b="1" dirty="0">
                <a:solidFill>
                  <a:srgbClr val="1B2E35"/>
                </a:solidFill>
              </a:rPr>
              <a:t>Comfort</a:t>
            </a:r>
            <a:endParaRPr lang="en-US" sz="750" dirty="0"/>
          </a:p>
        </p:txBody>
      </p:sp>
      <p:sp>
        <p:nvSpPr>
          <p:cNvPr id="8" name="Text 5"/>
          <p:cNvSpPr/>
          <p:nvPr/>
        </p:nvSpPr>
        <p:spPr>
          <a:xfrm>
            <a:off x="5074920" y="960120"/>
            <a:ext cx="6400800" cy="502920"/>
          </a:xfrm>
          <a:prstGeom prst="rect">
            <a:avLst/>
          </a:prstGeom>
          <a:noFill/>
          <a:ln/>
        </p:spPr>
        <p:txBody>
          <a:bodyPr wrap="square" lIns="254" tIns="254" rIns="254" bIns="254" rtlCol="0" anchor="ctr">
            <a:normAutofit/>
          </a:bodyPr>
          <a:lstStyle/>
          <a:p>
            <a:pPr indent="0" marL="0">
              <a:buNone/>
            </a:pPr>
            <a:r>
              <a:rPr lang="en-US" sz="3000" b="1" dirty="0">
                <a:solidFill>
                  <a:srgbClr val="465441"/>
                </a:solidFill>
                <a:latin typeface="Aptos Display" pitchFamily="34" charset="0"/>
                <a:ea typeface="Aptos Display" pitchFamily="34" charset="-122"/>
                <a:cs typeface="Aptos Display" pitchFamily="34" charset="-120"/>
              </a:rPr>
              <a:t>Movement 3: Through Shadow and Labor</a:t>
            </a:r>
            <a:endParaRPr lang="en-US" sz="3000" dirty="0"/>
          </a:p>
        </p:txBody>
      </p:sp>
      <p:sp>
        <p:nvSpPr>
          <p:cNvPr id="9" name="Text 6"/>
          <p:cNvSpPr/>
          <p:nvPr/>
        </p:nvSpPr>
        <p:spPr>
          <a:xfrm>
            <a:off x="5120640" y="1828800"/>
            <a:ext cx="6309360" cy="3886200"/>
          </a:xfrm>
          <a:prstGeom prst="rect">
            <a:avLst/>
          </a:prstGeom>
          <a:noFill/>
          <a:ln/>
        </p:spPr>
        <p:txBody>
          <a:bodyPr wrap="square" lIns="1016" tIns="1016" rIns="1016" bIns="1016" rtlCol="0" anchor="ctr">
            <a:normAutofit/>
          </a:bodyPr>
          <a:lstStyle/>
          <a:p>
            <a:pPr indent="0" marL="0">
              <a:buNone/>
            </a:pPr>
            <a:r>
              <a:rPr lang="en-US" sz="1800" dirty="0">
                <a:solidFill>
                  <a:srgbClr val="20313A"/>
                </a:solidFill>
                <a:latin typeface="Aptos" pitchFamily="34" charset="0"/>
                <a:ea typeface="Aptos" pitchFamily="34" charset="-122"/>
                <a:cs typeface="Aptos" pitchFamily="34" charset="-120"/>
              </a:rPr>
              <a:t>• The hymn’s comfort is honest: the road may pass through toil, sorrow, and weakness.</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Christ’s presence does not erase every shadow, but it changes how believers walk through it.</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Teaching emphasis: Christian assurance rests on the Shepherd’s presence.</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Scripture: Psalm 23:4.</a:t>
            </a:r>
            <a:endParaRPr lang="en-US" sz="1800" dirty="0"/>
          </a:p>
        </p:txBody>
      </p:sp>
      <p:sp>
        <p:nvSpPr>
          <p:cNvPr id="10" name="Text 7"/>
          <p:cNvSpPr/>
          <p:nvPr/>
        </p:nvSpPr>
        <p:spPr>
          <a:xfrm>
            <a:off x="5074920" y="6510528"/>
            <a:ext cx="6400800" cy="164592"/>
          </a:xfrm>
          <a:prstGeom prst="rect">
            <a:avLst/>
          </a:prstGeom>
          <a:noFill/>
          <a:ln/>
        </p:spPr>
        <p:txBody>
          <a:bodyPr wrap="square" lIns="0" tIns="0" rIns="0" bIns="0" rtlCol="0" anchor="ctr"/>
          <a:lstStyle/>
          <a:p>
            <a:pPr algn="ctr" indent="0" marL="0">
              <a:buNone/>
            </a:pPr>
            <a:r>
              <a:rPr lang="en-US" sz="750" dirty="0">
                <a:solidFill>
                  <a:srgbClr val="7A756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6F0E5"/>
        </a:solidFill>
      </p:bgPr>
    </p:bg>
    <p:spTree>
      <p:nvGrpSpPr>
        <p:cNvPr id="1" name=""/>
        <p:cNvGrpSpPr/>
        <p:nvPr/>
      </p:nvGrpSpPr>
      <p:grpSpPr>
        <a:xfrm>
          <a:off x="0" y="0"/>
          <a:ext cx="0" cy="0"/>
          <a:chOff x="0" y="0"/>
          <a:chExt cx="0" cy="0"/>
        </a:xfrm>
      </p:grpSpPr>
      <p:pic>
        <p:nvPicPr>
          <p:cNvPr id="2" name="Image 0" descr="/mnt/data/close_work/close_door.jpg">    </p:cNvPr>
          <p:cNvPicPr>
            <a:picLocks noChangeAspect="1"/>
          </p:cNvPicPr>
          <p:nvPr/>
        </p:nvPicPr>
        <p:blipFill>
          <a:blip r:embed="rId1"/>
          <a:stretch>
            <a:fillRect/>
          </a:stretch>
        </p:blipFill>
        <p:spPr>
          <a:xfrm>
            <a:off x="0" y="0"/>
            <a:ext cx="4617720" cy="6858000"/>
          </a:xfrm>
          <a:prstGeom prst="rect">
            <a:avLst/>
          </a:prstGeom>
        </p:spPr>
      </p:pic>
      <p:sp>
        <p:nvSpPr>
          <p:cNvPr id="3" name="Shape 0"/>
          <p:cNvSpPr/>
          <p:nvPr/>
        </p:nvSpPr>
        <p:spPr>
          <a:xfrm>
            <a:off x="0" y="0"/>
            <a:ext cx="4617720" cy="6858000"/>
          </a:xfrm>
          <a:prstGeom prst="rect">
            <a:avLst/>
          </a:prstGeom>
          <a:solidFill>
            <a:srgbClr val="000000">
              <a:alpha val="60000"/>
            </a:srgbClr>
          </a:solidFill>
          <a:ln w="12700">
            <a:solidFill>
              <a:srgbClr val="000000">
                <a:alpha val="0"/>
              </a:srgbClr>
            </a:solidFill>
            <a:prstDash val="solid"/>
          </a:ln>
        </p:spPr>
      </p:sp>
      <p:sp>
        <p:nvSpPr>
          <p:cNvPr id="4" name="Shape 1"/>
          <p:cNvSpPr/>
          <p:nvPr/>
        </p:nvSpPr>
        <p:spPr>
          <a:xfrm>
            <a:off x="4617720" y="0"/>
            <a:ext cx="7571232" cy="6858000"/>
          </a:xfrm>
          <a:prstGeom prst="rect">
            <a:avLst/>
          </a:prstGeom>
          <a:solidFill>
            <a:srgbClr val="F6F0E5"/>
          </a:solidFill>
          <a:ln w="12700">
            <a:solidFill>
              <a:srgbClr val="F6F0E5">
                <a:alpha val="0"/>
              </a:srgbClr>
            </a:solidFill>
            <a:prstDash val="solid"/>
          </a:ln>
        </p:spPr>
      </p:sp>
      <p:sp>
        <p:nvSpPr>
          <p:cNvPr id="5" name="Shape 2"/>
          <p:cNvSpPr/>
          <p:nvPr/>
        </p:nvSpPr>
        <p:spPr>
          <a:xfrm>
            <a:off x="4800600" y="594360"/>
            <a:ext cx="0" cy="5532120"/>
          </a:xfrm>
          <a:prstGeom prst="line">
            <a:avLst/>
          </a:prstGeom>
          <a:noFill/>
          <a:ln w="38100">
            <a:solidFill>
              <a:srgbClr val="D9A64E">
                <a:alpha val="95000"/>
              </a:srgbClr>
            </a:solidFill>
            <a:prstDash val="solid"/>
          </a:ln>
        </p:spPr>
      </p:sp>
      <p:sp>
        <p:nvSpPr>
          <p:cNvPr id="6" name="Shape 3"/>
          <p:cNvSpPr/>
          <p:nvPr/>
        </p:nvSpPr>
        <p:spPr>
          <a:xfrm>
            <a:off x="5074920" y="566928"/>
            <a:ext cx="1600200" cy="256032"/>
          </a:xfrm>
          <a:prstGeom prst="roundRect">
            <a:avLst>
              <a:gd name="adj" fmla="val 17857"/>
            </a:avLst>
          </a:prstGeom>
          <a:solidFill>
            <a:srgbClr val="D9A64E"/>
          </a:solidFill>
          <a:ln w="12700">
            <a:solidFill>
              <a:srgbClr val="D9A64E">
                <a:alpha val="0"/>
              </a:srgbClr>
            </a:solidFill>
            <a:prstDash val="solid"/>
          </a:ln>
        </p:spPr>
      </p:sp>
      <p:sp>
        <p:nvSpPr>
          <p:cNvPr id="7" name="Text 4"/>
          <p:cNvSpPr/>
          <p:nvPr/>
        </p:nvSpPr>
        <p:spPr>
          <a:xfrm>
            <a:off x="5138928" y="617220"/>
            <a:ext cx="1472184" cy="137160"/>
          </a:xfrm>
          <a:prstGeom prst="rect">
            <a:avLst/>
          </a:prstGeom>
          <a:noFill/>
          <a:ln/>
        </p:spPr>
        <p:txBody>
          <a:bodyPr wrap="square" lIns="0" tIns="0" rIns="0" bIns="0" rtlCol="0" anchor="ctr">
            <a:normAutofit/>
          </a:bodyPr>
          <a:lstStyle/>
          <a:p>
            <a:pPr algn="ctr" indent="0" marL="0">
              <a:buNone/>
            </a:pPr>
            <a:r>
              <a:rPr lang="en-US" sz="750" b="1" dirty="0">
                <a:solidFill>
                  <a:srgbClr val="1B2E35"/>
                </a:solidFill>
              </a:rPr>
              <a:t>Response</a:t>
            </a:r>
            <a:endParaRPr lang="en-US" sz="750" dirty="0"/>
          </a:p>
        </p:txBody>
      </p:sp>
      <p:sp>
        <p:nvSpPr>
          <p:cNvPr id="8" name="Text 5"/>
          <p:cNvSpPr/>
          <p:nvPr/>
        </p:nvSpPr>
        <p:spPr>
          <a:xfrm>
            <a:off x="5074920" y="960120"/>
            <a:ext cx="6400800" cy="502920"/>
          </a:xfrm>
          <a:prstGeom prst="rect">
            <a:avLst/>
          </a:prstGeom>
          <a:noFill/>
          <a:ln/>
        </p:spPr>
        <p:txBody>
          <a:bodyPr wrap="square" lIns="254" tIns="254" rIns="254" bIns="254" rtlCol="0" anchor="ctr">
            <a:normAutofit/>
          </a:bodyPr>
          <a:lstStyle/>
          <a:p>
            <a:pPr indent="0" marL="0">
              <a:buNone/>
            </a:pPr>
            <a:r>
              <a:rPr lang="en-US" sz="3000" b="1" dirty="0">
                <a:solidFill>
                  <a:srgbClr val="465441"/>
                </a:solidFill>
                <a:latin typeface="Aptos Display" pitchFamily="34" charset="0"/>
                <a:ea typeface="Aptos Display" pitchFamily="34" charset="-122"/>
                <a:cs typeface="Aptos Display" pitchFamily="34" charset="-120"/>
              </a:rPr>
              <a:t>Movement 4: Consecrated Desire</a:t>
            </a:r>
            <a:endParaRPr lang="en-US" sz="3000" dirty="0"/>
          </a:p>
        </p:txBody>
      </p:sp>
      <p:sp>
        <p:nvSpPr>
          <p:cNvPr id="9" name="Text 6"/>
          <p:cNvSpPr/>
          <p:nvPr/>
        </p:nvSpPr>
        <p:spPr>
          <a:xfrm>
            <a:off x="5120640" y="1828800"/>
            <a:ext cx="6309360" cy="3886200"/>
          </a:xfrm>
          <a:prstGeom prst="rect">
            <a:avLst/>
          </a:prstGeom>
          <a:noFill/>
          <a:ln/>
        </p:spPr>
        <p:txBody>
          <a:bodyPr wrap="square" lIns="1016" tIns="1016" rIns="1016" bIns="1016" rtlCol="0" anchor="ctr">
            <a:normAutofit/>
          </a:bodyPr>
          <a:lstStyle/>
          <a:p>
            <a:pPr indent="0" marL="0">
              <a:buNone/>
            </a:pPr>
            <a:r>
              <a:rPr lang="en-US" sz="1800" dirty="0">
                <a:solidFill>
                  <a:srgbClr val="20313A"/>
                </a:solidFill>
                <a:latin typeface="Aptos" pitchFamily="34" charset="0"/>
                <a:ea typeface="Aptos" pitchFamily="34" charset="-122"/>
                <a:cs typeface="Aptos" pitchFamily="34" charset="-120"/>
              </a:rPr>
              <a:t>• Nearness to Christ becomes obedience, not mere religious feeling.</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The hymn asks for a heart that belongs to Christ in every ordinary path.</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Teaching emphasis: love for Christ takes shape in trust, service, and surrender.</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Scripture: James 4:8.</a:t>
            </a:r>
            <a:endParaRPr lang="en-US" sz="1800" dirty="0"/>
          </a:p>
        </p:txBody>
      </p:sp>
      <p:sp>
        <p:nvSpPr>
          <p:cNvPr id="10" name="Text 7"/>
          <p:cNvSpPr/>
          <p:nvPr/>
        </p:nvSpPr>
        <p:spPr>
          <a:xfrm>
            <a:off x="5074920" y="6510528"/>
            <a:ext cx="6400800" cy="164592"/>
          </a:xfrm>
          <a:prstGeom prst="rect">
            <a:avLst/>
          </a:prstGeom>
          <a:noFill/>
          <a:ln/>
        </p:spPr>
        <p:txBody>
          <a:bodyPr wrap="square" lIns="0" tIns="0" rIns="0" bIns="0" rtlCol="0" anchor="ctr"/>
          <a:lstStyle/>
          <a:p>
            <a:pPr algn="ctr" indent="0" marL="0">
              <a:buNone/>
            </a:pPr>
            <a:r>
              <a:rPr lang="en-US" sz="750" dirty="0">
                <a:solidFill>
                  <a:srgbClr val="7A756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23844"/>
        </a:solidFill>
      </p:bgPr>
    </p:bg>
    <p:spTree>
      <p:nvGrpSpPr>
        <p:cNvPr id="1" name=""/>
        <p:cNvGrpSpPr/>
        <p:nvPr/>
      </p:nvGrpSpPr>
      <p:grpSpPr>
        <a:xfrm>
          <a:off x="0" y="0"/>
          <a:ext cx="0" cy="0"/>
          <a:chOff x="0" y="0"/>
          <a:chExt cx="0" cy="0"/>
        </a:xfrm>
      </p:grpSpPr>
      <p:pic>
        <p:nvPicPr>
          <p:cNvPr id="2" name="Image 0" descr="/mnt/data/close_work/close_closing.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3000"/>
            </a:srgbClr>
          </a:solidFill>
          <a:ln w="12700">
            <a:solidFill>
              <a:srgbClr val="000000">
                <a:alpha val="0"/>
              </a:srgbClr>
            </a:solidFill>
            <a:prstDash val="solid"/>
          </a:ln>
        </p:spPr>
      </p:sp>
      <p:sp>
        <p:nvSpPr>
          <p:cNvPr id="4" name="Text 1"/>
          <p:cNvSpPr/>
          <p:nvPr/>
        </p:nvSpPr>
        <p:spPr>
          <a:xfrm>
            <a:off x="640080" y="548640"/>
            <a:ext cx="10881360" cy="438912"/>
          </a:xfrm>
          <a:prstGeom prst="rect">
            <a:avLst/>
          </a:prstGeom>
          <a:noFill/>
          <a:ln/>
        </p:spPr>
        <p:txBody>
          <a:bodyPr wrap="square" lIns="254" tIns="254" rIns="254" bIns="254" rtlCol="0" anchor="ctr">
            <a:normAutofit/>
          </a:bodyPr>
          <a:lstStyle/>
          <a:p>
            <a:pPr indent="0" marL="0">
              <a:buNone/>
            </a:pPr>
            <a:r>
              <a:rPr lang="en-US" sz="3400" b="1" dirty="0">
                <a:solidFill>
                  <a:srgbClr val="FFFFFF"/>
                </a:solidFill>
                <a:latin typeface="Aptos Display" pitchFamily="34" charset="0"/>
                <a:ea typeface="Aptos Display" pitchFamily="34" charset="-122"/>
                <a:cs typeface="Aptos Display" pitchFamily="34" charset="-120"/>
              </a:rPr>
              <a:t>The Refrain’s Prayer</a:t>
            </a:r>
            <a:endParaRPr lang="en-US" sz="3400" dirty="0"/>
          </a:p>
        </p:txBody>
      </p:sp>
      <p:sp>
        <p:nvSpPr>
          <p:cNvPr id="5" name="Shape 2"/>
          <p:cNvSpPr/>
          <p:nvPr/>
        </p:nvSpPr>
        <p:spPr>
          <a:xfrm>
            <a:off x="1097280" y="1600200"/>
            <a:ext cx="9966960" cy="3566160"/>
          </a:xfrm>
          <a:prstGeom prst="roundRect">
            <a:avLst>
              <a:gd name="adj" fmla="val 2051"/>
            </a:avLst>
          </a:prstGeom>
          <a:solidFill>
            <a:srgbClr val="FFF9EE">
              <a:alpha val="94000"/>
            </a:srgbClr>
          </a:solidFill>
          <a:ln w="12700">
            <a:solidFill>
              <a:srgbClr val="E4D4B7">
                <a:alpha val="65000"/>
              </a:srgbClr>
            </a:solidFill>
            <a:prstDash val="solid"/>
          </a:ln>
        </p:spPr>
      </p:sp>
      <p:sp>
        <p:nvSpPr>
          <p:cNvPr id="6" name="Text 3"/>
          <p:cNvSpPr/>
          <p:nvPr/>
        </p:nvSpPr>
        <p:spPr>
          <a:xfrm>
            <a:off x="1691640" y="1965960"/>
            <a:ext cx="8778240" cy="548640"/>
          </a:xfrm>
          <a:prstGeom prst="rect">
            <a:avLst/>
          </a:prstGeom>
          <a:noFill/>
          <a:ln/>
        </p:spPr>
        <p:txBody>
          <a:bodyPr wrap="square" rtlCol="0" anchor="ctr">
            <a:normAutofit/>
          </a:bodyPr>
          <a:lstStyle/>
          <a:p>
            <a:pPr algn="ctr" indent="0" marL="0">
              <a:buNone/>
            </a:pPr>
            <a:r>
              <a:rPr lang="en-US" sz="2200" b="1" dirty="0">
                <a:solidFill>
                  <a:srgbClr val="465441"/>
                </a:solidFill>
              </a:rPr>
              <a:t>The refrain is the heart of the hymn: a simple repeated request to remain near Christ.</a:t>
            </a:r>
            <a:endParaRPr lang="en-US" sz="2200" dirty="0"/>
          </a:p>
        </p:txBody>
      </p:sp>
      <p:sp>
        <p:nvSpPr>
          <p:cNvPr id="7" name="Shape 4"/>
          <p:cNvSpPr/>
          <p:nvPr/>
        </p:nvSpPr>
        <p:spPr>
          <a:xfrm>
            <a:off x="4160520" y="2743200"/>
            <a:ext cx="3840480" cy="0"/>
          </a:xfrm>
          <a:prstGeom prst="line">
            <a:avLst/>
          </a:prstGeom>
          <a:noFill/>
          <a:ln w="25400">
            <a:solidFill>
              <a:srgbClr val="D9A64E"/>
            </a:solidFill>
            <a:prstDash val="solid"/>
          </a:ln>
        </p:spPr>
      </p:sp>
      <p:sp>
        <p:nvSpPr>
          <p:cNvPr id="8" name="Text 5"/>
          <p:cNvSpPr/>
          <p:nvPr/>
        </p:nvSpPr>
        <p:spPr>
          <a:xfrm>
            <a:off x="1920240" y="3090672"/>
            <a:ext cx="8275320" cy="731520"/>
          </a:xfrm>
          <a:prstGeom prst="rect">
            <a:avLst/>
          </a:prstGeom>
          <a:noFill/>
          <a:ln/>
        </p:spPr>
        <p:txBody>
          <a:bodyPr wrap="square" rtlCol="0" anchor="ctr">
            <a:normAutofit/>
          </a:bodyPr>
          <a:lstStyle/>
          <a:p>
            <a:pPr algn="ctr" indent="0" marL="0">
              <a:buNone/>
            </a:pPr>
            <a:r>
              <a:rPr lang="en-US" sz="1800" dirty="0">
                <a:solidFill>
                  <a:srgbClr val="20313A"/>
                </a:solidFill>
              </a:rPr>
              <a:t>Its repetition turns doctrine into prayer. It gives the congregation language for dependence, assurance, and consecrated longing.</a:t>
            </a:r>
            <a:endParaRPr lang="en-US" sz="1800" dirty="0"/>
          </a:p>
        </p:txBody>
      </p:sp>
      <p:sp>
        <p:nvSpPr>
          <p:cNvPr id="9" name="Text 6"/>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750" dirty="0">
                <a:solidFill>
                  <a:srgbClr val="F7EFE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23844"/>
        </a:solidFill>
      </p:bgPr>
    </p:bg>
    <p:spTree>
      <p:nvGrpSpPr>
        <p:cNvPr id="1" name=""/>
        <p:cNvGrpSpPr/>
        <p:nvPr/>
      </p:nvGrpSpPr>
      <p:grpSpPr>
        <a:xfrm>
          <a:off x="0" y="0"/>
          <a:ext cx="0" cy="0"/>
          <a:chOff x="0" y="0"/>
          <a:chExt cx="0" cy="0"/>
        </a:xfrm>
      </p:grpSpPr>
      <p:pic>
        <p:nvPicPr>
          <p:cNvPr id="2" name="Image 0" descr="/mnt/data/close_work/close_hymnal.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5000"/>
            </a:srgbClr>
          </a:solidFill>
          <a:ln w="12700">
            <a:solidFill>
              <a:srgbClr val="000000">
                <a:alpha val="0"/>
              </a:srgbClr>
            </a:solidFill>
            <a:prstDash val="solid"/>
          </a:ln>
        </p:spPr>
      </p:sp>
      <p:sp>
        <p:nvSpPr>
          <p:cNvPr id="4" name="Shape 1"/>
          <p:cNvSpPr/>
          <p:nvPr/>
        </p:nvSpPr>
        <p:spPr>
          <a:xfrm>
            <a:off x="0" y="0"/>
            <a:ext cx="12191695" cy="6858000"/>
          </a:xfrm>
          <a:prstGeom prst="rect">
            <a:avLst/>
          </a:prstGeom>
          <a:solidFill>
            <a:srgbClr val="143946">
              <a:alpha val="75000"/>
            </a:srgbClr>
          </a:solidFill>
          <a:ln w="12700">
            <a:solidFill>
              <a:srgbClr val="143946">
                <a:alpha val="0"/>
              </a:srgbClr>
            </a:solidFill>
            <a:prstDash val="solid"/>
          </a:ln>
        </p:spPr>
      </p:sp>
      <p:sp>
        <p:nvSpPr>
          <p:cNvPr id="5" name="Text 2"/>
          <p:cNvSpPr/>
          <p:nvPr/>
        </p:nvSpPr>
        <p:spPr>
          <a:xfrm>
            <a:off x="822960" y="2377440"/>
            <a:ext cx="10607040" cy="548640"/>
          </a:xfrm>
          <a:prstGeom prst="rect">
            <a:avLst/>
          </a:prstGeom>
          <a:noFill/>
          <a:ln/>
        </p:spPr>
        <p:txBody>
          <a:bodyPr wrap="square" lIns="254" tIns="254" rIns="254" bIns="254" rtlCol="0" anchor="ctr">
            <a:normAutofit/>
          </a:bodyPr>
          <a:lstStyle/>
          <a:p>
            <a:pPr algn="ctr" indent="0" marL="0">
              <a:buNone/>
            </a:pPr>
            <a:r>
              <a:rPr lang="en-US" sz="3800" b="1" dirty="0">
                <a:solidFill>
                  <a:srgbClr val="FFFFFF"/>
                </a:solidFill>
                <a:latin typeface="Aptos Display" pitchFamily="34" charset="0"/>
                <a:ea typeface="Aptos Display" pitchFamily="34" charset="-122"/>
                <a:cs typeface="Aptos Display" pitchFamily="34" charset="-120"/>
              </a:rPr>
              <a:t>Part IV: Theology and Worship</a:t>
            </a:r>
            <a:endParaRPr lang="en-US" sz="3800" dirty="0"/>
          </a:p>
        </p:txBody>
      </p:sp>
      <p:sp>
        <p:nvSpPr>
          <p:cNvPr id="6" name="Shape 3"/>
          <p:cNvSpPr/>
          <p:nvPr/>
        </p:nvSpPr>
        <p:spPr>
          <a:xfrm>
            <a:off x="4206240" y="3072384"/>
            <a:ext cx="3749040" cy="0"/>
          </a:xfrm>
          <a:prstGeom prst="line">
            <a:avLst/>
          </a:prstGeom>
          <a:noFill/>
          <a:ln w="25400">
            <a:solidFill>
              <a:srgbClr val="D9A64E">
                <a:alpha val="85000"/>
              </a:srgbClr>
            </a:solidFill>
            <a:prstDash val="solid"/>
          </a:ln>
        </p:spPr>
      </p:sp>
      <p:sp>
        <p:nvSpPr>
          <p:cNvPr id="7" name="Text 4"/>
          <p:cNvSpPr/>
          <p:nvPr/>
        </p:nvSpPr>
        <p:spPr>
          <a:xfrm>
            <a:off x="1828800" y="3310128"/>
            <a:ext cx="8503920" cy="457200"/>
          </a:xfrm>
          <a:prstGeom prst="rect">
            <a:avLst/>
          </a:prstGeom>
          <a:noFill/>
          <a:ln/>
        </p:spPr>
        <p:txBody>
          <a:bodyPr wrap="square" rtlCol="0" anchor="ctr">
            <a:normAutofit/>
          </a:bodyPr>
          <a:lstStyle/>
          <a:p>
            <a:pPr algn="ctr" indent="0" marL="0">
              <a:buNone/>
            </a:pPr>
            <a:r>
              <a:rPr lang="en-US" sz="1800" dirty="0">
                <a:solidFill>
                  <a:srgbClr val="F6F0E5"/>
                </a:solidFill>
                <a:latin typeface="Aptos" pitchFamily="34" charset="0"/>
                <a:ea typeface="Aptos" pitchFamily="34" charset="-122"/>
                <a:cs typeface="Aptos" pitchFamily="34" charset="-120"/>
              </a:rPr>
              <a:t>What the hymn teaches the church to pray</a:t>
            </a:r>
            <a:endParaRPr lang="en-US" sz="1800" dirty="0"/>
          </a:p>
        </p:txBody>
      </p:sp>
      <p:sp>
        <p:nvSpPr>
          <p:cNvPr id="8" name="Text 5"/>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750" dirty="0">
                <a:solidFill>
                  <a:srgbClr val="F7EFE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6F0E5"/>
        </a:solidFill>
      </p:bgPr>
    </p:bg>
    <p:spTree>
      <p:nvGrpSpPr>
        <p:cNvPr id="1" name=""/>
        <p:cNvGrpSpPr/>
        <p:nvPr/>
      </p:nvGrpSpPr>
      <p:grpSpPr>
        <a:xfrm>
          <a:off x="0" y="0"/>
          <a:ext cx="0" cy="0"/>
          <a:chOff x="0" y="0"/>
          <a:chExt cx="0" cy="0"/>
        </a:xfrm>
      </p:grpSpPr>
      <p:sp>
        <p:nvSpPr>
          <p:cNvPr id="2" name="Text 0"/>
          <p:cNvSpPr/>
          <p:nvPr/>
        </p:nvSpPr>
        <p:spPr>
          <a:xfrm>
            <a:off x="640080" y="475488"/>
            <a:ext cx="10881360" cy="438912"/>
          </a:xfrm>
          <a:prstGeom prst="rect">
            <a:avLst/>
          </a:prstGeom>
          <a:noFill/>
          <a:ln/>
        </p:spPr>
        <p:txBody>
          <a:bodyPr wrap="square" lIns="254" tIns="254" rIns="254" bIns="254" rtlCol="0" anchor="ctr">
            <a:normAutofit/>
          </a:bodyPr>
          <a:lstStyle/>
          <a:p>
            <a:pPr indent="0" marL="0">
              <a:buNone/>
            </a:pPr>
            <a:r>
              <a:rPr lang="en-US" sz="3400" b="1" dirty="0">
                <a:solidFill>
                  <a:srgbClr val="465441"/>
                </a:solidFill>
                <a:latin typeface="Aptos Display" pitchFamily="34" charset="0"/>
                <a:ea typeface="Aptos Display" pitchFamily="34" charset="-122"/>
                <a:cs typeface="Aptos Display" pitchFamily="34" charset="-120"/>
              </a:rPr>
              <a:t>Theological Themes</a:t>
            </a:r>
            <a:endParaRPr lang="en-US" sz="3400" dirty="0"/>
          </a:p>
        </p:txBody>
      </p:sp>
      <p:sp>
        <p:nvSpPr>
          <p:cNvPr id="3" name="Shape 1"/>
          <p:cNvSpPr/>
          <p:nvPr/>
        </p:nvSpPr>
        <p:spPr>
          <a:xfrm>
            <a:off x="685800" y="1417320"/>
            <a:ext cx="3246120" cy="1325880"/>
          </a:xfrm>
          <a:prstGeom prst="roundRect">
            <a:avLst>
              <a:gd name="adj" fmla="val 5517"/>
            </a:avLst>
          </a:prstGeom>
          <a:solidFill>
            <a:srgbClr val="FFF9EE">
              <a:alpha val="96000"/>
            </a:srgbClr>
          </a:solidFill>
          <a:ln w="12700">
            <a:solidFill>
              <a:srgbClr val="E4D4B7">
                <a:alpha val="65000"/>
              </a:srgbClr>
            </a:solidFill>
            <a:prstDash val="solid"/>
          </a:ln>
        </p:spPr>
      </p:sp>
      <p:sp>
        <p:nvSpPr>
          <p:cNvPr id="4" name="Shape 2"/>
          <p:cNvSpPr/>
          <p:nvPr/>
        </p:nvSpPr>
        <p:spPr>
          <a:xfrm>
            <a:off x="886968" y="1709928"/>
            <a:ext cx="640080" cy="640080"/>
          </a:xfrm>
          <a:prstGeom prst="ellipse">
            <a:avLst/>
          </a:prstGeom>
          <a:solidFill>
            <a:srgbClr val="E9BF6F"/>
          </a:solidFill>
          <a:ln w="12700">
            <a:solidFill>
              <a:srgbClr val="FFFFFF">
                <a:alpha val="55000"/>
              </a:srgbClr>
            </a:solidFill>
            <a:prstDash val="solid"/>
          </a:ln>
        </p:spPr>
      </p:sp>
      <p:sp>
        <p:nvSpPr>
          <p:cNvPr id="5" name="Text 3"/>
          <p:cNvSpPr/>
          <p:nvPr/>
        </p:nvSpPr>
        <p:spPr>
          <a:xfrm>
            <a:off x="886968" y="1828800"/>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1</a:t>
            </a:r>
            <a:endParaRPr lang="en-US" sz="1800" dirty="0"/>
          </a:p>
        </p:txBody>
      </p:sp>
      <p:sp>
        <p:nvSpPr>
          <p:cNvPr id="6" name="Text 4"/>
          <p:cNvSpPr/>
          <p:nvPr/>
        </p:nvSpPr>
        <p:spPr>
          <a:xfrm>
            <a:off x="1645920" y="1645920"/>
            <a:ext cx="1965960" cy="274320"/>
          </a:xfrm>
          <a:prstGeom prst="rect">
            <a:avLst/>
          </a:prstGeom>
          <a:noFill/>
          <a:ln/>
        </p:spPr>
        <p:txBody>
          <a:bodyPr wrap="square" lIns="0" tIns="0" rIns="0" bIns="0" rtlCol="0" anchor="ctr"/>
          <a:lstStyle/>
          <a:p>
            <a:pPr indent="0" marL="0">
              <a:buNone/>
            </a:pPr>
            <a:r>
              <a:rPr lang="en-US" sz="1800" b="1" dirty="0">
                <a:solidFill>
                  <a:srgbClr val="465441"/>
                </a:solidFill>
              </a:rPr>
              <a:t>Communion</a:t>
            </a:r>
            <a:endParaRPr lang="en-US" sz="1800" dirty="0"/>
          </a:p>
        </p:txBody>
      </p:sp>
      <p:sp>
        <p:nvSpPr>
          <p:cNvPr id="7" name="Text 5"/>
          <p:cNvSpPr/>
          <p:nvPr/>
        </p:nvSpPr>
        <p:spPr>
          <a:xfrm>
            <a:off x="1645920" y="2029968"/>
            <a:ext cx="1965960" cy="411480"/>
          </a:xfrm>
          <a:prstGeom prst="rect">
            <a:avLst/>
          </a:prstGeom>
          <a:noFill/>
          <a:ln/>
        </p:spPr>
        <p:txBody>
          <a:bodyPr wrap="square" lIns="0" tIns="0" rIns="0" bIns="0" rtlCol="0" anchor="ctr">
            <a:normAutofit/>
          </a:bodyPr>
          <a:lstStyle/>
          <a:p>
            <a:pPr indent="0" marL="0">
              <a:buNone/>
            </a:pPr>
            <a:r>
              <a:rPr lang="en-US" sz="1280" dirty="0">
                <a:solidFill>
                  <a:srgbClr val="20313A"/>
                </a:solidFill>
              </a:rPr>
              <a:t>Nearness to Christ is the center of the hymn.</a:t>
            </a:r>
            <a:endParaRPr lang="en-US" sz="1280" dirty="0"/>
          </a:p>
        </p:txBody>
      </p:sp>
      <p:sp>
        <p:nvSpPr>
          <p:cNvPr id="8" name="Shape 6"/>
          <p:cNvSpPr/>
          <p:nvPr/>
        </p:nvSpPr>
        <p:spPr>
          <a:xfrm>
            <a:off x="4480560" y="1417320"/>
            <a:ext cx="3246120" cy="1325880"/>
          </a:xfrm>
          <a:prstGeom prst="roundRect">
            <a:avLst>
              <a:gd name="adj" fmla="val 5517"/>
            </a:avLst>
          </a:prstGeom>
          <a:solidFill>
            <a:srgbClr val="FFF9EE">
              <a:alpha val="96000"/>
            </a:srgbClr>
          </a:solidFill>
          <a:ln w="12700">
            <a:solidFill>
              <a:srgbClr val="E4D4B7">
                <a:alpha val="65000"/>
              </a:srgbClr>
            </a:solidFill>
            <a:prstDash val="solid"/>
          </a:ln>
        </p:spPr>
      </p:sp>
      <p:sp>
        <p:nvSpPr>
          <p:cNvPr id="9" name="Shape 7"/>
          <p:cNvSpPr/>
          <p:nvPr/>
        </p:nvSpPr>
        <p:spPr>
          <a:xfrm>
            <a:off x="4681728" y="1709928"/>
            <a:ext cx="640080" cy="640080"/>
          </a:xfrm>
          <a:prstGeom prst="ellipse">
            <a:avLst/>
          </a:prstGeom>
          <a:solidFill>
            <a:srgbClr val="E9BF6F"/>
          </a:solidFill>
          <a:ln w="12700">
            <a:solidFill>
              <a:srgbClr val="FFFFFF">
                <a:alpha val="55000"/>
              </a:srgbClr>
            </a:solidFill>
            <a:prstDash val="solid"/>
          </a:ln>
        </p:spPr>
      </p:sp>
      <p:sp>
        <p:nvSpPr>
          <p:cNvPr id="10" name="Text 8"/>
          <p:cNvSpPr/>
          <p:nvPr/>
        </p:nvSpPr>
        <p:spPr>
          <a:xfrm>
            <a:off x="4681728" y="1828800"/>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2</a:t>
            </a:r>
            <a:endParaRPr lang="en-US" sz="1800" dirty="0"/>
          </a:p>
        </p:txBody>
      </p:sp>
      <p:sp>
        <p:nvSpPr>
          <p:cNvPr id="11" name="Text 9"/>
          <p:cNvSpPr/>
          <p:nvPr/>
        </p:nvSpPr>
        <p:spPr>
          <a:xfrm>
            <a:off x="5440680" y="1645920"/>
            <a:ext cx="1965960" cy="274320"/>
          </a:xfrm>
          <a:prstGeom prst="rect">
            <a:avLst/>
          </a:prstGeom>
          <a:noFill/>
          <a:ln/>
        </p:spPr>
        <p:txBody>
          <a:bodyPr wrap="square" lIns="0" tIns="0" rIns="0" bIns="0" rtlCol="0" anchor="ctr"/>
          <a:lstStyle/>
          <a:p>
            <a:pPr indent="0" marL="0">
              <a:buNone/>
            </a:pPr>
            <a:r>
              <a:rPr lang="en-US" sz="1800" b="1" dirty="0">
                <a:solidFill>
                  <a:srgbClr val="465441"/>
                </a:solidFill>
              </a:rPr>
              <a:t>Assurance</a:t>
            </a:r>
            <a:endParaRPr lang="en-US" sz="1800" dirty="0"/>
          </a:p>
        </p:txBody>
      </p:sp>
      <p:sp>
        <p:nvSpPr>
          <p:cNvPr id="12" name="Text 10"/>
          <p:cNvSpPr/>
          <p:nvPr/>
        </p:nvSpPr>
        <p:spPr>
          <a:xfrm>
            <a:off x="5440680" y="2029968"/>
            <a:ext cx="1965960" cy="411480"/>
          </a:xfrm>
          <a:prstGeom prst="rect">
            <a:avLst/>
          </a:prstGeom>
          <a:noFill/>
          <a:ln/>
        </p:spPr>
        <p:txBody>
          <a:bodyPr wrap="square" lIns="0" tIns="0" rIns="0" bIns="0" rtlCol="0" anchor="ctr">
            <a:normAutofit/>
          </a:bodyPr>
          <a:lstStyle/>
          <a:p>
            <a:pPr indent="0" marL="0">
              <a:buNone/>
            </a:pPr>
            <a:r>
              <a:rPr lang="en-US" sz="1280" dirty="0">
                <a:solidFill>
                  <a:srgbClr val="20313A"/>
                </a:solidFill>
              </a:rPr>
              <a:t>Christ’s presence steadies the believer.</a:t>
            </a:r>
            <a:endParaRPr lang="en-US" sz="1280" dirty="0"/>
          </a:p>
        </p:txBody>
      </p:sp>
      <p:sp>
        <p:nvSpPr>
          <p:cNvPr id="13" name="Shape 11"/>
          <p:cNvSpPr/>
          <p:nvPr/>
        </p:nvSpPr>
        <p:spPr>
          <a:xfrm>
            <a:off x="8275320" y="1417320"/>
            <a:ext cx="3246120" cy="1325880"/>
          </a:xfrm>
          <a:prstGeom prst="roundRect">
            <a:avLst>
              <a:gd name="adj" fmla="val 5517"/>
            </a:avLst>
          </a:prstGeom>
          <a:solidFill>
            <a:srgbClr val="FFF9EE">
              <a:alpha val="96000"/>
            </a:srgbClr>
          </a:solidFill>
          <a:ln w="12700">
            <a:solidFill>
              <a:srgbClr val="E4D4B7">
                <a:alpha val="65000"/>
              </a:srgbClr>
            </a:solidFill>
            <a:prstDash val="solid"/>
          </a:ln>
        </p:spPr>
      </p:sp>
      <p:sp>
        <p:nvSpPr>
          <p:cNvPr id="14" name="Shape 12"/>
          <p:cNvSpPr/>
          <p:nvPr/>
        </p:nvSpPr>
        <p:spPr>
          <a:xfrm>
            <a:off x="8476488" y="1709928"/>
            <a:ext cx="640080" cy="640080"/>
          </a:xfrm>
          <a:prstGeom prst="ellipse">
            <a:avLst/>
          </a:prstGeom>
          <a:solidFill>
            <a:srgbClr val="E9BF6F"/>
          </a:solidFill>
          <a:ln w="12700">
            <a:solidFill>
              <a:srgbClr val="FFFFFF">
                <a:alpha val="55000"/>
              </a:srgbClr>
            </a:solidFill>
            <a:prstDash val="solid"/>
          </a:ln>
        </p:spPr>
      </p:sp>
      <p:sp>
        <p:nvSpPr>
          <p:cNvPr id="15" name="Text 13"/>
          <p:cNvSpPr/>
          <p:nvPr/>
        </p:nvSpPr>
        <p:spPr>
          <a:xfrm>
            <a:off x="8476488" y="1828800"/>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3</a:t>
            </a:r>
            <a:endParaRPr lang="en-US" sz="1800" dirty="0"/>
          </a:p>
        </p:txBody>
      </p:sp>
      <p:sp>
        <p:nvSpPr>
          <p:cNvPr id="16" name="Text 14"/>
          <p:cNvSpPr/>
          <p:nvPr/>
        </p:nvSpPr>
        <p:spPr>
          <a:xfrm>
            <a:off x="9235440" y="1645920"/>
            <a:ext cx="1965960" cy="274320"/>
          </a:xfrm>
          <a:prstGeom prst="rect">
            <a:avLst/>
          </a:prstGeom>
          <a:noFill/>
          <a:ln/>
        </p:spPr>
        <p:txBody>
          <a:bodyPr wrap="square" lIns="0" tIns="0" rIns="0" bIns="0" rtlCol="0" anchor="ctr"/>
          <a:lstStyle/>
          <a:p>
            <a:pPr indent="0" marL="0">
              <a:buNone/>
            </a:pPr>
            <a:r>
              <a:rPr lang="en-US" sz="1800" b="1" dirty="0">
                <a:solidFill>
                  <a:srgbClr val="465441"/>
                </a:solidFill>
              </a:rPr>
              <a:t>Guidance</a:t>
            </a:r>
            <a:endParaRPr lang="en-US" sz="1800" dirty="0"/>
          </a:p>
        </p:txBody>
      </p:sp>
      <p:sp>
        <p:nvSpPr>
          <p:cNvPr id="17" name="Text 15"/>
          <p:cNvSpPr/>
          <p:nvPr/>
        </p:nvSpPr>
        <p:spPr>
          <a:xfrm>
            <a:off x="9235440" y="2029968"/>
            <a:ext cx="1965960" cy="411480"/>
          </a:xfrm>
          <a:prstGeom prst="rect">
            <a:avLst/>
          </a:prstGeom>
          <a:noFill/>
          <a:ln/>
        </p:spPr>
        <p:txBody>
          <a:bodyPr wrap="square" lIns="0" tIns="0" rIns="0" bIns="0" rtlCol="0" anchor="ctr">
            <a:normAutofit/>
          </a:bodyPr>
          <a:lstStyle/>
          <a:p>
            <a:pPr indent="0" marL="0">
              <a:buNone/>
            </a:pPr>
            <a:r>
              <a:rPr lang="en-US" sz="1280" dirty="0">
                <a:solidFill>
                  <a:srgbClr val="20313A"/>
                </a:solidFill>
              </a:rPr>
              <a:t>The Savior walks with his people.</a:t>
            </a:r>
            <a:endParaRPr lang="en-US" sz="1280" dirty="0"/>
          </a:p>
        </p:txBody>
      </p:sp>
      <p:sp>
        <p:nvSpPr>
          <p:cNvPr id="18" name="Shape 16"/>
          <p:cNvSpPr/>
          <p:nvPr/>
        </p:nvSpPr>
        <p:spPr>
          <a:xfrm>
            <a:off x="685800" y="3246120"/>
            <a:ext cx="3246120" cy="1325880"/>
          </a:xfrm>
          <a:prstGeom prst="roundRect">
            <a:avLst>
              <a:gd name="adj" fmla="val 5517"/>
            </a:avLst>
          </a:prstGeom>
          <a:solidFill>
            <a:srgbClr val="FFF9EE">
              <a:alpha val="96000"/>
            </a:srgbClr>
          </a:solidFill>
          <a:ln w="12700">
            <a:solidFill>
              <a:srgbClr val="E4D4B7">
                <a:alpha val="65000"/>
              </a:srgbClr>
            </a:solidFill>
            <a:prstDash val="solid"/>
          </a:ln>
        </p:spPr>
      </p:sp>
      <p:sp>
        <p:nvSpPr>
          <p:cNvPr id="19" name="Shape 17"/>
          <p:cNvSpPr/>
          <p:nvPr/>
        </p:nvSpPr>
        <p:spPr>
          <a:xfrm>
            <a:off x="886968" y="3538728"/>
            <a:ext cx="640080" cy="640080"/>
          </a:xfrm>
          <a:prstGeom prst="ellipse">
            <a:avLst/>
          </a:prstGeom>
          <a:solidFill>
            <a:srgbClr val="E9BF6F"/>
          </a:solidFill>
          <a:ln w="12700">
            <a:solidFill>
              <a:srgbClr val="FFFFFF">
                <a:alpha val="55000"/>
              </a:srgbClr>
            </a:solidFill>
            <a:prstDash val="solid"/>
          </a:ln>
        </p:spPr>
      </p:sp>
      <p:sp>
        <p:nvSpPr>
          <p:cNvPr id="20" name="Text 18"/>
          <p:cNvSpPr/>
          <p:nvPr/>
        </p:nvSpPr>
        <p:spPr>
          <a:xfrm>
            <a:off x="886968" y="3657600"/>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4</a:t>
            </a:r>
            <a:endParaRPr lang="en-US" sz="1800" dirty="0"/>
          </a:p>
        </p:txBody>
      </p:sp>
      <p:sp>
        <p:nvSpPr>
          <p:cNvPr id="21" name="Text 19"/>
          <p:cNvSpPr/>
          <p:nvPr/>
        </p:nvSpPr>
        <p:spPr>
          <a:xfrm>
            <a:off x="1645920" y="3474720"/>
            <a:ext cx="1965960" cy="274320"/>
          </a:xfrm>
          <a:prstGeom prst="rect">
            <a:avLst/>
          </a:prstGeom>
          <a:noFill/>
          <a:ln/>
        </p:spPr>
        <p:txBody>
          <a:bodyPr wrap="square" lIns="0" tIns="0" rIns="0" bIns="0" rtlCol="0" anchor="ctr"/>
          <a:lstStyle/>
          <a:p>
            <a:pPr indent="0" marL="0">
              <a:buNone/>
            </a:pPr>
            <a:r>
              <a:rPr lang="en-US" sz="1800" b="1" dirty="0">
                <a:solidFill>
                  <a:srgbClr val="465441"/>
                </a:solidFill>
              </a:rPr>
              <a:t>Consecration</a:t>
            </a:r>
            <a:endParaRPr lang="en-US" sz="1800" dirty="0"/>
          </a:p>
        </p:txBody>
      </p:sp>
      <p:sp>
        <p:nvSpPr>
          <p:cNvPr id="22" name="Text 20"/>
          <p:cNvSpPr/>
          <p:nvPr/>
        </p:nvSpPr>
        <p:spPr>
          <a:xfrm>
            <a:off x="1645920" y="3858768"/>
            <a:ext cx="1965960" cy="411480"/>
          </a:xfrm>
          <a:prstGeom prst="rect">
            <a:avLst/>
          </a:prstGeom>
          <a:noFill/>
          <a:ln/>
        </p:spPr>
        <p:txBody>
          <a:bodyPr wrap="square" lIns="0" tIns="0" rIns="0" bIns="0" rtlCol="0" anchor="ctr">
            <a:normAutofit/>
          </a:bodyPr>
          <a:lstStyle/>
          <a:p>
            <a:pPr indent="0" marL="0">
              <a:buNone/>
            </a:pPr>
            <a:r>
              <a:rPr lang="en-US" sz="1280" dirty="0">
                <a:solidFill>
                  <a:srgbClr val="20313A"/>
                </a:solidFill>
              </a:rPr>
              <a:t>The heart chooses Christ above lesser goods.</a:t>
            </a:r>
            <a:endParaRPr lang="en-US" sz="1280" dirty="0"/>
          </a:p>
        </p:txBody>
      </p:sp>
      <p:sp>
        <p:nvSpPr>
          <p:cNvPr id="23" name="Shape 21"/>
          <p:cNvSpPr/>
          <p:nvPr/>
        </p:nvSpPr>
        <p:spPr>
          <a:xfrm>
            <a:off x="4480560" y="3246120"/>
            <a:ext cx="3246120" cy="1325880"/>
          </a:xfrm>
          <a:prstGeom prst="roundRect">
            <a:avLst>
              <a:gd name="adj" fmla="val 5517"/>
            </a:avLst>
          </a:prstGeom>
          <a:solidFill>
            <a:srgbClr val="FFF9EE">
              <a:alpha val="96000"/>
            </a:srgbClr>
          </a:solidFill>
          <a:ln w="12700">
            <a:solidFill>
              <a:srgbClr val="E4D4B7">
                <a:alpha val="65000"/>
              </a:srgbClr>
            </a:solidFill>
            <a:prstDash val="solid"/>
          </a:ln>
        </p:spPr>
      </p:sp>
      <p:sp>
        <p:nvSpPr>
          <p:cNvPr id="24" name="Shape 22"/>
          <p:cNvSpPr/>
          <p:nvPr/>
        </p:nvSpPr>
        <p:spPr>
          <a:xfrm>
            <a:off x="4681728" y="3538728"/>
            <a:ext cx="640080" cy="640080"/>
          </a:xfrm>
          <a:prstGeom prst="ellipse">
            <a:avLst/>
          </a:prstGeom>
          <a:solidFill>
            <a:srgbClr val="E9BF6F"/>
          </a:solidFill>
          <a:ln w="12700">
            <a:solidFill>
              <a:srgbClr val="FFFFFF">
                <a:alpha val="55000"/>
              </a:srgbClr>
            </a:solidFill>
            <a:prstDash val="solid"/>
          </a:ln>
        </p:spPr>
      </p:sp>
      <p:sp>
        <p:nvSpPr>
          <p:cNvPr id="25" name="Text 23"/>
          <p:cNvSpPr/>
          <p:nvPr/>
        </p:nvSpPr>
        <p:spPr>
          <a:xfrm>
            <a:off x="4681728" y="3657600"/>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5</a:t>
            </a:r>
            <a:endParaRPr lang="en-US" sz="1800" dirty="0"/>
          </a:p>
        </p:txBody>
      </p:sp>
      <p:sp>
        <p:nvSpPr>
          <p:cNvPr id="26" name="Text 24"/>
          <p:cNvSpPr/>
          <p:nvPr/>
        </p:nvSpPr>
        <p:spPr>
          <a:xfrm>
            <a:off x="5440680" y="3474720"/>
            <a:ext cx="1965960" cy="274320"/>
          </a:xfrm>
          <a:prstGeom prst="rect">
            <a:avLst/>
          </a:prstGeom>
          <a:noFill/>
          <a:ln/>
        </p:spPr>
        <p:txBody>
          <a:bodyPr wrap="square" lIns="0" tIns="0" rIns="0" bIns="0" rtlCol="0" anchor="ctr"/>
          <a:lstStyle/>
          <a:p>
            <a:pPr indent="0" marL="0">
              <a:buNone/>
            </a:pPr>
            <a:r>
              <a:rPr lang="en-US" sz="1800" b="1" dirty="0">
                <a:solidFill>
                  <a:srgbClr val="465441"/>
                </a:solidFill>
              </a:rPr>
              <a:t>Pilgrimage</a:t>
            </a:r>
            <a:endParaRPr lang="en-US" sz="1800" dirty="0"/>
          </a:p>
        </p:txBody>
      </p:sp>
      <p:sp>
        <p:nvSpPr>
          <p:cNvPr id="27" name="Text 25"/>
          <p:cNvSpPr/>
          <p:nvPr/>
        </p:nvSpPr>
        <p:spPr>
          <a:xfrm>
            <a:off x="5440680" y="3858768"/>
            <a:ext cx="1965960" cy="411480"/>
          </a:xfrm>
          <a:prstGeom prst="rect">
            <a:avLst/>
          </a:prstGeom>
          <a:noFill/>
          <a:ln/>
        </p:spPr>
        <p:txBody>
          <a:bodyPr wrap="square" lIns="0" tIns="0" rIns="0" bIns="0" rtlCol="0" anchor="ctr">
            <a:normAutofit/>
          </a:bodyPr>
          <a:lstStyle/>
          <a:p>
            <a:pPr indent="0" marL="0">
              <a:buNone/>
            </a:pPr>
            <a:r>
              <a:rPr lang="en-US" sz="1280" dirty="0">
                <a:solidFill>
                  <a:srgbClr val="20313A"/>
                </a:solidFill>
              </a:rPr>
              <a:t>Faith moves step by step toward home.</a:t>
            </a:r>
            <a:endParaRPr lang="en-US" sz="1280" dirty="0"/>
          </a:p>
        </p:txBody>
      </p:sp>
      <p:sp>
        <p:nvSpPr>
          <p:cNvPr id="28" name="Shape 26"/>
          <p:cNvSpPr/>
          <p:nvPr/>
        </p:nvSpPr>
        <p:spPr>
          <a:xfrm>
            <a:off x="8275320" y="3246120"/>
            <a:ext cx="3246120" cy="1325880"/>
          </a:xfrm>
          <a:prstGeom prst="roundRect">
            <a:avLst>
              <a:gd name="adj" fmla="val 5517"/>
            </a:avLst>
          </a:prstGeom>
          <a:solidFill>
            <a:srgbClr val="FFF9EE">
              <a:alpha val="96000"/>
            </a:srgbClr>
          </a:solidFill>
          <a:ln w="12700">
            <a:solidFill>
              <a:srgbClr val="E4D4B7">
                <a:alpha val="65000"/>
              </a:srgbClr>
            </a:solidFill>
            <a:prstDash val="solid"/>
          </a:ln>
        </p:spPr>
      </p:sp>
      <p:sp>
        <p:nvSpPr>
          <p:cNvPr id="29" name="Shape 27"/>
          <p:cNvSpPr/>
          <p:nvPr/>
        </p:nvSpPr>
        <p:spPr>
          <a:xfrm>
            <a:off x="8476488" y="3538728"/>
            <a:ext cx="640080" cy="640080"/>
          </a:xfrm>
          <a:prstGeom prst="ellipse">
            <a:avLst/>
          </a:prstGeom>
          <a:solidFill>
            <a:srgbClr val="E9BF6F"/>
          </a:solidFill>
          <a:ln w="12700">
            <a:solidFill>
              <a:srgbClr val="FFFFFF">
                <a:alpha val="55000"/>
              </a:srgbClr>
            </a:solidFill>
            <a:prstDash val="solid"/>
          </a:ln>
        </p:spPr>
      </p:sp>
      <p:sp>
        <p:nvSpPr>
          <p:cNvPr id="30" name="Text 28"/>
          <p:cNvSpPr/>
          <p:nvPr/>
        </p:nvSpPr>
        <p:spPr>
          <a:xfrm>
            <a:off x="8476488" y="3657600"/>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6</a:t>
            </a:r>
            <a:endParaRPr lang="en-US" sz="1800" dirty="0"/>
          </a:p>
        </p:txBody>
      </p:sp>
      <p:sp>
        <p:nvSpPr>
          <p:cNvPr id="31" name="Text 29"/>
          <p:cNvSpPr/>
          <p:nvPr/>
        </p:nvSpPr>
        <p:spPr>
          <a:xfrm>
            <a:off x="9235440" y="3474720"/>
            <a:ext cx="1965960" cy="274320"/>
          </a:xfrm>
          <a:prstGeom prst="rect">
            <a:avLst/>
          </a:prstGeom>
          <a:noFill/>
          <a:ln/>
        </p:spPr>
        <p:txBody>
          <a:bodyPr wrap="square" lIns="0" tIns="0" rIns="0" bIns="0" rtlCol="0" anchor="ctr"/>
          <a:lstStyle/>
          <a:p>
            <a:pPr indent="0" marL="0">
              <a:buNone/>
            </a:pPr>
            <a:r>
              <a:rPr lang="en-US" sz="1800" b="1" dirty="0">
                <a:solidFill>
                  <a:srgbClr val="465441"/>
                </a:solidFill>
              </a:rPr>
              <a:t>Hope</a:t>
            </a:r>
            <a:endParaRPr lang="en-US" sz="1800" dirty="0"/>
          </a:p>
        </p:txBody>
      </p:sp>
      <p:sp>
        <p:nvSpPr>
          <p:cNvPr id="32" name="Text 30"/>
          <p:cNvSpPr/>
          <p:nvPr/>
        </p:nvSpPr>
        <p:spPr>
          <a:xfrm>
            <a:off x="9235440" y="3858768"/>
            <a:ext cx="1965960" cy="411480"/>
          </a:xfrm>
          <a:prstGeom prst="rect">
            <a:avLst/>
          </a:prstGeom>
          <a:noFill/>
          <a:ln/>
        </p:spPr>
        <p:txBody>
          <a:bodyPr wrap="square" lIns="0" tIns="0" rIns="0" bIns="0" rtlCol="0" anchor="ctr">
            <a:normAutofit/>
          </a:bodyPr>
          <a:lstStyle/>
          <a:p>
            <a:pPr indent="0" marL="0">
              <a:buNone/>
            </a:pPr>
            <a:r>
              <a:rPr lang="en-US" sz="1280" dirty="0">
                <a:solidFill>
                  <a:srgbClr val="20313A"/>
                </a:solidFill>
              </a:rPr>
              <a:t>The journey is kept by Christ to the end.</a:t>
            </a:r>
            <a:endParaRPr lang="en-US" sz="1280" dirty="0"/>
          </a:p>
        </p:txBody>
      </p:sp>
      <p:sp>
        <p:nvSpPr>
          <p:cNvPr id="33" name="Text 31"/>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750" dirty="0">
                <a:solidFill>
                  <a:srgbClr val="7A756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6F0E5"/>
        </a:solidFill>
      </p:bgPr>
    </p:bg>
    <p:spTree>
      <p:nvGrpSpPr>
        <p:cNvPr id="1" name=""/>
        <p:cNvGrpSpPr/>
        <p:nvPr/>
      </p:nvGrpSpPr>
      <p:grpSpPr>
        <a:xfrm>
          <a:off x="0" y="0"/>
          <a:ext cx="0" cy="0"/>
          <a:chOff x="0" y="0"/>
          <a:chExt cx="0" cy="0"/>
        </a:xfrm>
      </p:grpSpPr>
      <p:pic>
        <p:nvPicPr>
          <p:cNvPr id="2" name="Image 0" descr="/mnt/data/close_work/close_hymnal.jpg">    </p:cNvPr>
          <p:cNvPicPr>
            <a:picLocks noChangeAspect="1"/>
          </p:cNvPicPr>
          <p:nvPr/>
        </p:nvPicPr>
        <p:blipFill>
          <a:blip r:embed="rId1"/>
          <a:stretch>
            <a:fillRect/>
          </a:stretch>
        </p:blipFill>
        <p:spPr>
          <a:xfrm>
            <a:off x="0" y="0"/>
            <a:ext cx="4617720" cy="6858000"/>
          </a:xfrm>
          <a:prstGeom prst="rect">
            <a:avLst/>
          </a:prstGeom>
        </p:spPr>
      </p:pic>
      <p:sp>
        <p:nvSpPr>
          <p:cNvPr id="3" name="Shape 0"/>
          <p:cNvSpPr/>
          <p:nvPr/>
        </p:nvSpPr>
        <p:spPr>
          <a:xfrm>
            <a:off x="0" y="0"/>
            <a:ext cx="4617720" cy="6858000"/>
          </a:xfrm>
          <a:prstGeom prst="rect">
            <a:avLst/>
          </a:prstGeom>
          <a:solidFill>
            <a:srgbClr val="000000">
              <a:alpha val="60000"/>
            </a:srgbClr>
          </a:solidFill>
          <a:ln w="12700">
            <a:solidFill>
              <a:srgbClr val="000000">
                <a:alpha val="0"/>
              </a:srgbClr>
            </a:solidFill>
            <a:prstDash val="solid"/>
          </a:ln>
        </p:spPr>
      </p:sp>
      <p:sp>
        <p:nvSpPr>
          <p:cNvPr id="4" name="Shape 1"/>
          <p:cNvSpPr/>
          <p:nvPr/>
        </p:nvSpPr>
        <p:spPr>
          <a:xfrm>
            <a:off x="4617720" y="0"/>
            <a:ext cx="7571232" cy="6858000"/>
          </a:xfrm>
          <a:prstGeom prst="rect">
            <a:avLst/>
          </a:prstGeom>
          <a:solidFill>
            <a:srgbClr val="F6F0E5"/>
          </a:solidFill>
          <a:ln w="12700">
            <a:solidFill>
              <a:srgbClr val="F6F0E5">
                <a:alpha val="0"/>
              </a:srgbClr>
            </a:solidFill>
            <a:prstDash val="solid"/>
          </a:ln>
        </p:spPr>
      </p:sp>
      <p:sp>
        <p:nvSpPr>
          <p:cNvPr id="5" name="Shape 2"/>
          <p:cNvSpPr/>
          <p:nvPr/>
        </p:nvSpPr>
        <p:spPr>
          <a:xfrm>
            <a:off x="4800600" y="594360"/>
            <a:ext cx="0" cy="5532120"/>
          </a:xfrm>
          <a:prstGeom prst="line">
            <a:avLst/>
          </a:prstGeom>
          <a:noFill/>
          <a:ln w="38100">
            <a:solidFill>
              <a:srgbClr val="D9A64E">
                <a:alpha val="95000"/>
              </a:srgbClr>
            </a:solidFill>
            <a:prstDash val="solid"/>
          </a:ln>
        </p:spPr>
      </p:sp>
      <p:sp>
        <p:nvSpPr>
          <p:cNvPr id="6" name="Shape 3"/>
          <p:cNvSpPr/>
          <p:nvPr/>
        </p:nvSpPr>
        <p:spPr>
          <a:xfrm>
            <a:off x="5074920" y="566928"/>
            <a:ext cx="1600200" cy="256032"/>
          </a:xfrm>
          <a:prstGeom prst="roundRect">
            <a:avLst>
              <a:gd name="adj" fmla="val 17857"/>
            </a:avLst>
          </a:prstGeom>
          <a:solidFill>
            <a:srgbClr val="D9A64E"/>
          </a:solidFill>
          <a:ln w="12700">
            <a:solidFill>
              <a:srgbClr val="D9A64E">
                <a:alpha val="0"/>
              </a:srgbClr>
            </a:solidFill>
            <a:prstDash val="solid"/>
          </a:ln>
        </p:spPr>
      </p:sp>
      <p:sp>
        <p:nvSpPr>
          <p:cNvPr id="7" name="Text 4"/>
          <p:cNvSpPr/>
          <p:nvPr/>
        </p:nvSpPr>
        <p:spPr>
          <a:xfrm>
            <a:off x="5138928" y="617220"/>
            <a:ext cx="1472184" cy="137160"/>
          </a:xfrm>
          <a:prstGeom prst="rect">
            <a:avLst/>
          </a:prstGeom>
          <a:noFill/>
          <a:ln/>
        </p:spPr>
        <p:txBody>
          <a:bodyPr wrap="square" lIns="0" tIns="0" rIns="0" bIns="0" rtlCol="0" anchor="ctr">
            <a:normAutofit/>
          </a:bodyPr>
          <a:lstStyle/>
          <a:p>
            <a:pPr algn="ctr" indent="0" marL="0">
              <a:buNone/>
            </a:pPr>
            <a:r>
              <a:rPr lang="en-US" sz="750" b="1" dirty="0">
                <a:solidFill>
                  <a:srgbClr val="1B2E35"/>
                </a:solidFill>
              </a:rPr>
              <a:t>Craft</a:t>
            </a:r>
            <a:endParaRPr lang="en-US" sz="750" dirty="0"/>
          </a:p>
        </p:txBody>
      </p:sp>
      <p:sp>
        <p:nvSpPr>
          <p:cNvPr id="8" name="Text 5"/>
          <p:cNvSpPr/>
          <p:nvPr/>
        </p:nvSpPr>
        <p:spPr>
          <a:xfrm>
            <a:off x="5074920" y="960120"/>
            <a:ext cx="6400800" cy="502920"/>
          </a:xfrm>
          <a:prstGeom prst="rect">
            <a:avLst/>
          </a:prstGeom>
          <a:noFill/>
          <a:ln/>
        </p:spPr>
        <p:txBody>
          <a:bodyPr wrap="square" lIns="254" tIns="254" rIns="254" bIns="254" rtlCol="0" anchor="ctr">
            <a:normAutofit/>
          </a:bodyPr>
          <a:lstStyle/>
          <a:p>
            <a:pPr indent="0" marL="0">
              <a:buNone/>
            </a:pPr>
            <a:r>
              <a:rPr lang="en-US" sz="3000" b="1" dirty="0">
                <a:solidFill>
                  <a:srgbClr val="465441"/>
                </a:solidFill>
                <a:latin typeface="Aptos Display" pitchFamily="34" charset="0"/>
                <a:ea typeface="Aptos Display" pitchFamily="34" charset="-122"/>
                <a:cs typeface="Aptos Display" pitchFamily="34" charset="-120"/>
              </a:rPr>
              <a:t>Literary and Musical Observations</a:t>
            </a:r>
            <a:endParaRPr lang="en-US" sz="3000" dirty="0"/>
          </a:p>
        </p:txBody>
      </p:sp>
      <p:sp>
        <p:nvSpPr>
          <p:cNvPr id="9" name="Text 6"/>
          <p:cNvSpPr/>
          <p:nvPr/>
        </p:nvSpPr>
        <p:spPr>
          <a:xfrm>
            <a:off x="5120640" y="1828800"/>
            <a:ext cx="6309360" cy="3886200"/>
          </a:xfrm>
          <a:prstGeom prst="rect">
            <a:avLst/>
          </a:prstGeom>
          <a:noFill/>
          <a:ln/>
        </p:spPr>
        <p:txBody>
          <a:bodyPr wrap="square" lIns="1016" tIns="1016" rIns="1016" bIns="1016" rtlCol="0" anchor="ctr">
            <a:normAutofit/>
          </a:bodyPr>
          <a:lstStyle/>
          <a:p>
            <a:pPr indent="0" marL="0">
              <a:buNone/>
            </a:pPr>
            <a:r>
              <a:rPr lang="en-US" sz="1800" dirty="0">
                <a:solidFill>
                  <a:srgbClr val="20313A"/>
                </a:solidFill>
                <a:latin typeface="Aptos" pitchFamily="34" charset="0"/>
                <a:ea typeface="Aptos" pitchFamily="34" charset="-122"/>
                <a:cs typeface="Aptos" pitchFamily="34" charset="-120"/>
              </a:rPr>
              <a:t>• The text uses intimate prayer rather than public declaration alone.</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The central phrase returns like a steady heartbeat of devotion.</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The tune is accessible, gentle, and shaped for congregational participation.</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A moderate tempo helps the hymn remain prayerful rather than sentimental.</a:t>
            </a:r>
            <a:endParaRPr lang="en-US" sz="1800" dirty="0"/>
          </a:p>
        </p:txBody>
      </p:sp>
      <p:sp>
        <p:nvSpPr>
          <p:cNvPr id="10" name="Text 7"/>
          <p:cNvSpPr/>
          <p:nvPr/>
        </p:nvSpPr>
        <p:spPr>
          <a:xfrm>
            <a:off x="5074920" y="6510528"/>
            <a:ext cx="6400800" cy="164592"/>
          </a:xfrm>
          <a:prstGeom prst="rect">
            <a:avLst/>
          </a:prstGeom>
          <a:noFill/>
          <a:ln/>
        </p:spPr>
        <p:txBody>
          <a:bodyPr wrap="square" lIns="0" tIns="0" rIns="0" bIns="0" rtlCol="0" anchor="ctr"/>
          <a:lstStyle/>
          <a:p>
            <a:pPr algn="ctr" indent="0" marL="0">
              <a:buNone/>
            </a:pPr>
            <a:r>
              <a:rPr lang="en-US" sz="750" dirty="0">
                <a:solidFill>
                  <a:srgbClr val="7A756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6F0E5"/>
        </a:solidFill>
      </p:bgPr>
    </p:bg>
    <p:spTree>
      <p:nvGrpSpPr>
        <p:cNvPr id="1" name=""/>
        <p:cNvGrpSpPr/>
        <p:nvPr/>
      </p:nvGrpSpPr>
      <p:grpSpPr>
        <a:xfrm>
          <a:off x="0" y="0"/>
          <a:ext cx="0" cy="0"/>
          <a:chOff x="0" y="0"/>
          <a:chExt cx="0" cy="0"/>
        </a:xfrm>
      </p:grpSpPr>
      <p:pic>
        <p:nvPicPr>
          <p:cNvPr id="2" name="Image 0" descr="/mnt/data/close_work/close_door.jpg">    </p:cNvPr>
          <p:cNvPicPr>
            <a:picLocks noChangeAspect="1"/>
          </p:cNvPicPr>
          <p:nvPr/>
        </p:nvPicPr>
        <p:blipFill>
          <a:blip r:embed="rId1"/>
          <a:stretch>
            <a:fillRect/>
          </a:stretch>
        </p:blipFill>
        <p:spPr>
          <a:xfrm>
            <a:off x="0" y="0"/>
            <a:ext cx="4617720" cy="6858000"/>
          </a:xfrm>
          <a:prstGeom prst="rect">
            <a:avLst/>
          </a:prstGeom>
        </p:spPr>
      </p:pic>
      <p:sp>
        <p:nvSpPr>
          <p:cNvPr id="3" name="Shape 0"/>
          <p:cNvSpPr/>
          <p:nvPr/>
        </p:nvSpPr>
        <p:spPr>
          <a:xfrm>
            <a:off x="0" y="0"/>
            <a:ext cx="4617720" cy="6858000"/>
          </a:xfrm>
          <a:prstGeom prst="rect">
            <a:avLst/>
          </a:prstGeom>
          <a:solidFill>
            <a:srgbClr val="000000">
              <a:alpha val="60000"/>
            </a:srgbClr>
          </a:solidFill>
          <a:ln w="12700">
            <a:solidFill>
              <a:srgbClr val="000000">
                <a:alpha val="0"/>
              </a:srgbClr>
            </a:solidFill>
            <a:prstDash val="solid"/>
          </a:ln>
        </p:spPr>
      </p:sp>
      <p:sp>
        <p:nvSpPr>
          <p:cNvPr id="4" name="Shape 1"/>
          <p:cNvSpPr/>
          <p:nvPr/>
        </p:nvSpPr>
        <p:spPr>
          <a:xfrm>
            <a:off x="4617720" y="0"/>
            <a:ext cx="7571232" cy="6858000"/>
          </a:xfrm>
          <a:prstGeom prst="rect">
            <a:avLst/>
          </a:prstGeom>
          <a:solidFill>
            <a:srgbClr val="F6F0E5"/>
          </a:solidFill>
          <a:ln w="12700">
            <a:solidFill>
              <a:srgbClr val="F6F0E5">
                <a:alpha val="0"/>
              </a:srgbClr>
            </a:solidFill>
            <a:prstDash val="solid"/>
          </a:ln>
        </p:spPr>
      </p:sp>
      <p:sp>
        <p:nvSpPr>
          <p:cNvPr id="5" name="Shape 2"/>
          <p:cNvSpPr/>
          <p:nvPr/>
        </p:nvSpPr>
        <p:spPr>
          <a:xfrm>
            <a:off x="4800600" y="594360"/>
            <a:ext cx="0" cy="5532120"/>
          </a:xfrm>
          <a:prstGeom prst="line">
            <a:avLst/>
          </a:prstGeom>
          <a:noFill/>
          <a:ln w="38100">
            <a:solidFill>
              <a:srgbClr val="D9A64E">
                <a:alpha val="95000"/>
              </a:srgbClr>
            </a:solidFill>
            <a:prstDash val="solid"/>
          </a:ln>
        </p:spPr>
      </p:sp>
      <p:sp>
        <p:nvSpPr>
          <p:cNvPr id="6" name="Shape 3"/>
          <p:cNvSpPr/>
          <p:nvPr/>
        </p:nvSpPr>
        <p:spPr>
          <a:xfrm>
            <a:off x="5074920" y="566928"/>
            <a:ext cx="1600200" cy="256032"/>
          </a:xfrm>
          <a:prstGeom prst="roundRect">
            <a:avLst>
              <a:gd name="adj" fmla="val 17857"/>
            </a:avLst>
          </a:prstGeom>
          <a:solidFill>
            <a:srgbClr val="D9A64E"/>
          </a:solidFill>
          <a:ln w="12700">
            <a:solidFill>
              <a:srgbClr val="D9A64E">
                <a:alpha val="0"/>
              </a:srgbClr>
            </a:solidFill>
            <a:prstDash val="solid"/>
          </a:ln>
        </p:spPr>
      </p:sp>
      <p:sp>
        <p:nvSpPr>
          <p:cNvPr id="7" name="Text 4"/>
          <p:cNvSpPr/>
          <p:nvPr/>
        </p:nvSpPr>
        <p:spPr>
          <a:xfrm>
            <a:off x="5138928" y="617220"/>
            <a:ext cx="1472184" cy="137160"/>
          </a:xfrm>
          <a:prstGeom prst="rect">
            <a:avLst/>
          </a:prstGeom>
          <a:noFill/>
          <a:ln/>
        </p:spPr>
        <p:txBody>
          <a:bodyPr wrap="square" lIns="0" tIns="0" rIns="0" bIns="0" rtlCol="0" anchor="ctr">
            <a:normAutofit/>
          </a:bodyPr>
          <a:lstStyle/>
          <a:p>
            <a:pPr algn="ctr" indent="0" marL="0">
              <a:buNone/>
            </a:pPr>
            <a:r>
              <a:rPr lang="en-US" sz="750" b="1" dirty="0">
                <a:solidFill>
                  <a:srgbClr val="1B2E35"/>
                </a:solidFill>
              </a:rPr>
              <a:t>Worship</a:t>
            </a:r>
            <a:endParaRPr lang="en-US" sz="750" dirty="0"/>
          </a:p>
        </p:txBody>
      </p:sp>
      <p:sp>
        <p:nvSpPr>
          <p:cNvPr id="8" name="Text 5"/>
          <p:cNvSpPr/>
          <p:nvPr/>
        </p:nvSpPr>
        <p:spPr>
          <a:xfrm>
            <a:off x="5074920" y="960120"/>
            <a:ext cx="6400800" cy="502920"/>
          </a:xfrm>
          <a:prstGeom prst="rect">
            <a:avLst/>
          </a:prstGeom>
          <a:noFill/>
          <a:ln/>
        </p:spPr>
        <p:txBody>
          <a:bodyPr wrap="square" lIns="254" tIns="254" rIns="254" bIns="254" rtlCol="0" anchor="ctr">
            <a:normAutofit/>
          </a:bodyPr>
          <a:lstStyle/>
          <a:p>
            <a:pPr indent="0" marL="0">
              <a:buNone/>
            </a:pPr>
            <a:r>
              <a:rPr lang="en-US" sz="3000" b="1" dirty="0">
                <a:solidFill>
                  <a:srgbClr val="465441"/>
                </a:solidFill>
                <a:latin typeface="Aptos Display" pitchFamily="34" charset="0"/>
                <a:ea typeface="Aptos Display" pitchFamily="34" charset="-122"/>
                <a:cs typeface="Aptos Display" pitchFamily="34" charset="-120"/>
              </a:rPr>
              <a:t>Pastoral and Worship Use</a:t>
            </a:r>
            <a:endParaRPr lang="en-US" sz="3000" dirty="0"/>
          </a:p>
        </p:txBody>
      </p:sp>
      <p:sp>
        <p:nvSpPr>
          <p:cNvPr id="9" name="Text 6"/>
          <p:cNvSpPr/>
          <p:nvPr/>
        </p:nvSpPr>
        <p:spPr>
          <a:xfrm>
            <a:off x="5120640" y="1828800"/>
            <a:ext cx="6309360" cy="3886200"/>
          </a:xfrm>
          <a:prstGeom prst="rect">
            <a:avLst/>
          </a:prstGeom>
          <a:noFill/>
          <a:ln/>
        </p:spPr>
        <p:txBody>
          <a:bodyPr wrap="square" lIns="1016" tIns="1016" rIns="1016" bIns="1016" rtlCol="0" anchor="ctr">
            <a:normAutofit/>
          </a:bodyPr>
          <a:lstStyle/>
          <a:p>
            <a:pPr indent="0" marL="0">
              <a:buNone/>
            </a:pPr>
            <a:r>
              <a:rPr lang="en-US" sz="1800" dirty="0">
                <a:solidFill>
                  <a:srgbClr val="20313A"/>
                </a:solidFill>
                <a:latin typeface="Aptos" pitchFamily="34" charset="0"/>
                <a:ea typeface="Aptos" pitchFamily="34" charset="-122"/>
                <a:cs typeface="Aptos" pitchFamily="34" charset="-120"/>
              </a:rPr>
              <a:t>• Useful for services on discipleship, prayer, assurance, consecration, and the Christian journey.</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Helpful after sermons that call believers to renewed trust and daily obedience.</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Suitable for quiet response, pastoral care gatherings, and devotional meetings.</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The hymn can comfort the weary without denying the reality of hardship.</a:t>
            </a:r>
            <a:endParaRPr lang="en-US" sz="1800" dirty="0"/>
          </a:p>
        </p:txBody>
      </p:sp>
      <p:sp>
        <p:nvSpPr>
          <p:cNvPr id="10" name="Text 7"/>
          <p:cNvSpPr/>
          <p:nvPr/>
        </p:nvSpPr>
        <p:spPr>
          <a:xfrm>
            <a:off x="5074920" y="6510528"/>
            <a:ext cx="6400800" cy="164592"/>
          </a:xfrm>
          <a:prstGeom prst="rect">
            <a:avLst/>
          </a:prstGeom>
          <a:noFill/>
          <a:ln/>
        </p:spPr>
        <p:txBody>
          <a:bodyPr wrap="square" lIns="0" tIns="0" rIns="0" bIns="0" rtlCol="0" anchor="ctr"/>
          <a:lstStyle/>
          <a:p>
            <a:pPr algn="ctr" indent="0" marL="0">
              <a:buNone/>
            </a:pPr>
            <a:r>
              <a:rPr lang="en-US" sz="750" dirty="0">
                <a:solidFill>
                  <a:srgbClr val="7A756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0E5"/>
        </a:solidFill>
      </p:bgPr>
    </p:bg>
    <p:spTree>
      <p:nvGrpSpPr>
        <p:cNvPr id="1" name=""/>
        <p:cNvGrpSpPr/>
        <p:nvPr/>
      </p:nvGrpSpPr>
      <p:grpSpPr>
        <a:xfrm>
          <a:off x="0" y="0"/>
          <a:ext cx="0" cy="0"/>
          <a:chOff x="0" y="0"/>
          <a:chExt cx="0" cy="0"/>
        </a:xfrm>
      </p:grpSpPr>
      <p:pic>
        <p:nvPicPr>
          <p:cNvPr id="2" name="Image 0" descr="/mnt/data/close_work/close_door.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FFF6E8">
              <a:alpha val="84000"/>
            </a:srgbClr>
          </a:solidFill>
          <a:ln w="12700">
            <a:solidFill>
              <a:srgbClr val="FFF6E8">
                <a:alpha val="0"/>
              </a:srgbClr>
            </a:solidFill>
            <a:prstDash val="solid"/>
          </a:ln>
        </p:spPr>
      </p:sp>
      <p:sp>
        <p:nvSpPr>
          <p:cNvPr id="4" name="Text 1"/>
          <p:cNvSpPr/>
          <p:nvPr/>
        </p:nvSpPr>
        <p:spPr>
          <a:xfrm>
            <a:off x="640080" y="502920"/>
            <a:ext cx="10881360" cy="438912"/>
          </a:xfrm>
          <a:prstGeom prst="rect">
            <a:avLst/>
          </a:prstGeom>
          <a:noFill/>
          <a:ln/>
        </p:spPr>
        <p:txBody>
          <a:bodyPr wrap="square" lIns="254" tIns="254" rIns="254" bIns="254" rtlCol="0" anchor="ctr">
            <a:normAutofit/>
          </a:bodyPr>
          <a:lstStyle/>
          <a:p>
            <a:pPr indent="0" marL="0">
              <a:buNone/>
            </a:pPr>
            <a:r>
              <a:rPr lang="en-US" sz="3400" b="1" dirty="0">
                <a:solidFill>
                  <a:srgbClr val="465441"/>
                </a:solidFill>
                <a:latin typeface="Aptos Display" pitchFamily="34" charset="0"/>
                <a:ea typeface="Aptos Display" pitchFamily="34" charset="-122"/>
                <a:cs typeface="Aptos Display" pitchFamily="34" charset="-120"/>
              </a:rPr>
              <a:t>Teaching Aim</a:t>
            </a:r>
            <a:endParaRPr lang="en-US" sz="3400" dirty="0"/>
          </a:p>
        </p:txBody>
      </p:sp>
      <p:sp>
        <p:nvSpPr>
          <p:cNvPr id="5" name="Shape 2"/>
          <p:cNvSpPr/>
          <p:nvPr/>
        </p:nvSpPr>
        <p:spPr>
          <a:xfrm>
            <a:off x="868680" y="1783080"/>
            <a:ext cx="3154680" cy="2834640"/>
          </a:xfrm>
          <a:prstGeom prst="roundRect">
            <a:avLst>
              <a:gd name="adj" fmla="val 2581"/>
            </a:avLst>
          </a:prstGeom>
          <a:solidFill>
            <a:srgbClr val="FFF9EE">
              <a:alpha val="95000"/>
            </a:srgbClr>
          </a:solidFill>
          <a:ln w="12700">
            <a:solidFill>
              <a:srgbClr val="E4D4B7">
                <a:alpha val="65000"/>
              </a:srgbClr>
            </a:solidFill>
            <a:prstDash val="solid"/>
          </a:ln>
        </p:spPr>
      </p:sp>
      <p:sp>
        <p:nvSpPr>
          <p:cNvPr id="6" name="Shape 3"/>
          <p:cNvSpPr/>
          <p:nvPr/>
        </p:nvSpPr>
        <p:spPr>
          <a:xfrm>
            <a:off x="2112264" y="2029968"/>
            <a:ext cx="640080" cy="640080"/>
          </a:xfrm>
          <a:prstGeom prst="ellipse">
            <a:avLst/>
          </a:prstGeom>
          <a:solidFill>
            <a:srgbClr val="D9A64E"/>
          </a:solidFill>
          <a:ln w="12700">
            <a:solidFill>
              <a:srgbClr val="FFFFFF">
                <a:alpha val="55000"/>
              </a:srgbClr>
            </a:solidFill>
            <a:prstDash val="solid"/>
          </a:ln>
        </p:spPr>
      </p:sp>
      <p:sp>
        <p:nvSpPr>
          <p:cNvPr id="7" name="Text 4"/>
          <p:cNvSpPr/>
          <p:nvPr/>
        </p:nvSpPr>
        <p:spPr>
          <a:xfrm>
            <a:off x="2112264" y="2148840"/>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1</a:t>
            </a:r>
            <a:endParaRPr lang="en-US" sz="1800" dirty="0"/>
          </a:p>
        </p:txBody>
      </p:sp>
      <p:sp>
        <p:nvSpPr>
          <p:cNvPr id="8" name="Text 5"/>
          <p:cNvSpPr/>
          <p:nvPr/>
        </p:nvSpPr>
        <p:spPr>
          <a:xfrm>
            <a:off x="1188720" y="2816352"/>
            <a:ext cx="2514600" cy="320040"/>
          </a:xfrm>
          <a:prstGeom prst="rect">
            <a:avLst/>
          </a:prstGeom>
          <a:noFill/>
          <a:ln/>
        </p:spPr>
        <p:txBody>
          <a:bodyPr wrap="square" lIns="0" tIns="0" rIns="0" bIns="0" rtlCol="0" anchor="ctr"/>
          <a:lstStyle/>
          <a:p>
            <a:pPr algn="ctr" indent="0" marL="0">
              <a:buNone/>
            </a:pPr>
            <a:r>
              <a:rPr lang="en-US" sz="2300" b="1" dirty="0">
                <a:solidFill>
                  <a:srgbClr val="465441"/>
                </a:solidFill>
                <a:latin typeface="Aptos Display" pitchFamily="34" charset="0"/>
                <a:ea typeface="Aptos Display" pitchFamily="34" charset="-122"/>
                <a:cs typeface="Aptos Display" pitchFamily="34" charset="-120"/>
              </a:rPr>
              <a:t>Understand</a:t>
            </a:r>
            <a:endParaRPr lang="en-US" sz="2300" dirty="0"/>
          </a:p>
        </p:txBody>
      </p:sp>
      <p:sp>
        <p:nvSpPr>
          <p:cNvPr id="9" name="Text 6"/>
          <p:cNvSpPr/>
          <p:nvPr/>
        </p:nvSpPr>
        <p:spPr>
          <a:xfrm>
            <a:off x="1252728" y="3364992"/>
            <a:ext cx="2423160" cy="731520"/>
          </a:xfrm>
          <a:prstGeom prst="rect">
            <a:avLst/>
          </a:prstGeom>
          <a:noFill/>
          <a:ln/>
        </p:spPr>
        <p:txBody>
          <a:bodyPr wrap="square" lIns="635" tIns="635" rIns="635" bIns="635" rtlCol="0" anchor="ctr">
            <a:normAutofit/>
          </a:bodyPr>
          <a:lstStyle/>
          <a:p>
            <a:pPr algn="ctr" indent="0" marL="0">
              <a:buNone/>
            </a:pPr>
            <a:r>
              <a:rPr lang="en-US" sz="1550" dirty="0">
                <a:solidFill>
                  <a:srgbClr val="20313A"/>
                </a:solidFill>
                <a:latin typeface="Aptos" pitchFamily="34" charset="0"/>
                <a:ea typeface="Aptos" pitchFamily="34" charset="-122"/>
                <a:cs typeface="Aptos" pitchFamily="34" charset="-120"/>
              </a:rPr>
              <a:t>Christ is the believer’s portion, companion, and guide.</a:t>
            </a:r>
            <a:endParaRPr lang="en-US" sz="1550" dirty="0"/>
          </a:p>
        </p:txBody>
      </p:sp>
      <p:sp>
        <p:nvSpPr>
          <p:cNvPr id="10" name="Shape 7"/>
          <p:cNvSpPr/>
          <p:nvPr/>
        </p:nvSpPr>
        <p:spPr>
          <a:xfrm>
            <a:off x="4617720" y="1783080"/>
            <a:ext cx="3154680" cy="2834640"/>
          </a:xfrm>
          <a:prstGeom prst="roundRect">
            <a:avLst>
              <a:gd name="adj" fmla="val 2581"/>
            </a:avLst>
          </a:prstGeom>
          <a:solidFill>
            <a:srgbClr val="FFF9EE">
              <a:alpha val="95000"/>
            </a:srgbClr>
          </a:solidFill>
          <a:ln w="12700">
            <a:solidFill>
              <a:srgbClr val="E4D4B7">
                <a:alpha val="65000"/>
              </a:srgbClr>
            </a:solidFill>
            <a:prstDash val="solid"/>
          </a:ln>
        </p:spPr>
      </p:sp>
      <p:sp>
        <p:nvSpPr>
          <p:cNvPr id="11" name="Shape 8"/>
          <p:cNvSpPr/>
          <p:nvPr/>
        </p:nvSpPr>
        <p:spPr>
          <a:xfrm>
            <a:off x="5861304" y="2029968"/>
            <a:ext cx="640080" cy="640080"/>
          </a:xfrm>
          <a:prstGeom prst="ellipse">
            <a:avLst/>
          </a:prstGeom>
          <a:solidFill>
            <a:srgbClr val="D9A64E"/>
          </a:solidFill>
          <a:ln w="12700">
            <a:solidFill>
              <a:srgbClr val="FFFFFF">
                <a:alpha val="55000"/>
              </a:srgbClr>
            </a:solidFill>
            <a:prstDash val="solid"/>
          </a:ln>
        </p:spPr>
      </p:sp>
      <p:sp>
        <p:nvSpPr>
          <p:cNvPr id="12" name="Text 9"/>
          <p:cNvSpPr/>
          <p:nvPr/>
        </p:nvSpPr>
        <p:spPr>
          <a:xfrm>
            <a:off x="5861304" y="2148840"/>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2</a:t>
            </a:r>
            <a:endParaRPr lang="en-US" sz="1800" dirty="0"/>
          </a:p>
        </p:txBody>
      </p:sp>
      <p:sp>
        <p:nvSpPr>
          <p:cNvPr id="13" name="Text 10"/>
          <p:cNvSpPr/>
          <p:nvPr/>
        </p:nvSpPr>
        <p:spPr>
          <a:xfrm>
            <a:off x="4937760" y="2816352"/>
            <a:ext cx="2514600" cy="320040"/>
          </a:xfrm>
          <a:prstGeom prst="rect">
            <a:avLst/>
          </a:prstGeom>
          <a:noFill/>
          <a:ln/>
        </p:spPr>
        <p:txBody>
          <a:bodyPr wrap="square" lIns="0" tIns="0" rIns="0" bIns="0" rtlCol="0" anchor="ctr"/>
          <a:lstStyle/>
          <a:p>
            <a:pPr algn="ctr" indent="0" marL="0">
              <a:buNone/>
            </a:pPr>
            <a:r>
              <a:rPr lang="en-US" sz="2300" b="1" dirty="0">
                <a:solidFill>
                  <a:srgbClr val="465441"/>
                </a:solidFill>
                <a:latin typeface="Aptos Display" pitchFamily="34" charset="0"/>
                <a:ea typeface="Aptos Display" pitchFamily="34" charset="-122"/>
                <a:cs typeface="Aptos Display" pitchFamily="34" charset="-120"/>
              </a:rPr>
              <a:t>Feel</a:t>
            </a:r>
            <a:endParaRPr lang="en-US" sz="2300" dirty="0"/>
          </a:p>
        </p:txBody>
      </p:sp>
      <p:sp>
        <p:nvSpPr>
          <p:cNvPr id="14" name="Text 11"/>
          <p:cNvSpPr/>
          <p:nvPr/>
        </p:nvSpPr>
        <p:spPr>
          <a:xfrm>
            <a:off x="5001768" y="3364992"/>
            <a:ext cx="2423160" cy="731520"/>
          </a:xfrm>
          <a:prstGeom prst="rect">
            <a:avLst/>
          </a:prstGeom>
          <a:noFill/>
          <a:ln/>
        </p:spPr>
        <p:txBody>
          <a:bodyPr wrap="square" lIns="635" tIns="635" rIns="635" bIns="635" rtlCol="0" anchor="ctr">
            <a:normAutofit/>
          </a:bodyPr>
          <a:lstStyle/>
          <a:p>
            <a:pPr algn="ctr" indent="0" marL="0">
              <a:buNone/>
            </a:pPr>
            <a:r>
              <a:rPr lang="en-US" sz="1550" dirty="0">
                <a:solidFill>
                  <a:srgbClr val="20313A"/>
                </a:solidFill>
                <a:latin typeface="Aptos" pitchFamily="34" charset="0"/>
                <a:ea typeface="Aptos" pitchFamily="34" charset="-122"/>
                <a:cs typeface="Aptos" pitchFamily="34" charset="-120"/>
              </a:rPr>
              <a:t>The quiet comfort of walking near the Savior.</a:t>
            </a:r>
            <a:endParaRPr lang="en-US" sz="1550" dirty="0"/>
          </a:p>
        </p:txBody>
      </p:sp>
      <p:sp>
        <p:nvSpPr>
          <p:cNvPr id="15" name="Shape 12"/>
          <p:cNvSpPr/>
          <p:nvPr/>
        </p:nvSpPr>
        <p:spPr>
          <a:xfrm>
            <a:off x="8366760" y="1783080"/>
            <a:ext cx="3154680" cy="2834640"/>
          </a:xfrm>
          <a:prstGeom prst="roundRect">
            <a:avLst>
              <a:gd name="adj" fmla="val 2581"/>
            </a:avLst>
          </a:prstGeom>
          <a:solidFill>
            <a:srgbClr val="FFF9EE">
              <a:alpha val="95000"/>
            </a:srgbClr>
          </a:solidFill>
          <a:ln w="12700">
            <a:solidFill>
              <a:srgbClr val="E4D4B7">
                <a:alpha val="65000"/>
              </a:srgbClr>
            </a:solidFill>
            <a:prstDash val="solid"/>
          </a:ln>
        </p:spPr>
      </p:sp>
      <p:sp>
        <p:nvSpPr>
          <p:cNvPr id="16" name="Shape 13"/>
          <p:cNvSpPr/>
          <p:nvPr/>
        </p:nvSpPr>
        <p:spPr>
          <a:xfrm>
            <a:off x="9610344" y="2029968"/>
            <a:ext cx="640080" cy="640080"/>
          </a:xfrm>
          <a:prstGeom prst="ellipse">
            <a:avLst/>
          </a:prstGeom>
          <a:solidFill>
            <a:srgbClr val="D9A64E"/>
          </a:solidFill>
          <a:ln w="12700">
            <a:solidFill>
              <a:srgbClr val="FFFFFF">
                <a:alpha val="55000"/>
              </a:srgbClr>
            </a:solidFill>
            <a:prstDash val="solid"/>
          </a:ln>
        </p:spPr>
      </p:sp>
      <p:sp>
        <p:nvSpPr>
          <p:cNvPr id="17" name="Text 14"/>
          <p:cNvSpPr/>
          <p:nvPr/>
        </p:nvSpPr>
        <p:spPr>
          <a:xfrm>
            <a:off x="9610344" y="2148840"/>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3</a:t>
            </a:r>
            <a:endParaRPr lang="en-US" sz="1800" dirty="0"/>
          </a:p>
        </p:txBody>
      </p:sp>
      <p:sp>
        <p:nvSpPr>
          <p:cNvPr id="18" name="Text 15"/>
          <p:cNvSpPr/>
          <p:nvPr/>
        </p:nvSpPr>
        <p:spPr>
          <a:xfrm>
            <a:off x="8686800" y="2816352"/>
            <a:ext cx="2514600" cy="320040"/>
          </a:xfrm>
          <a:prstGeom prst="rect">
            <a:avLst/>
          </a:prstGeom>
          <a:noFill/>
          <a:ln/>
        </p:spPr>
        <p:txBody>
          <a:bodyPr wrap="square" lIns="0" tIns="0" rIns="0" bIns="0" rtlCol="0" anchor="ctr"/>
          <a:lstStyle/>
          <a:p>
            <a:pPr algn="ctr" indent="0" marL="0">
              <a:buNone/>
            </a:pPr>
            <a:r>
              <a:rPr lang="en-US" sz="2300" b="1" dirty="0">
                <a:solidFill>
                  <a:srgbClr val="465441"/>
                </a:solidFill>
                <a:latin typeface="Aptos Display" pitchFamily="34" charset="0"/>
                <a:ea typeface="Aptos Display" pitchFamily="34" charset="-122"/>
                <a:cs typeface="Aptos Display" pitchFamily="34" charset="-120"/>
              </a:rPr>
              <a:t>Practice</a:t>
            </a:r>
            <a:endParaRPr lang="en-US" sz="2300" dirty="0"/>
          </a:p>
        </p:txBody>
      </p:sp>
      <p:sp>
        <p:nvSpPr>
          <p:cNvPr id="19" name="Text 16"/>
          <p:cNvSpPr/>
          <p:nvPr/>
        </p:nvSpPr>
        <p:spPr>
          <a:xfrm>
            <a:off x="8750808" y="3364992"/>
            <a:ext cx="2423160" cy="731520"/>
          </a:xfrm>
          <a:prstGeom prst="rect">
            <a:avLst/>
          </a:prstGeom>
          <a:noFill/>
          <a:ln/>
        </p:spPr>
        <p:txBody>
          <a:bodyPr wrap="square" lIns="635" tIns="635" rIns="635" bIns="635" rtlCol="0" anchor="ctr">
            <a:normAutofit/>
          </a:bodyPr>
          <a:lstStyle/>
          <a:p>
            <a:pPr algn="ctr" indent="0" marL="0">
              <a:buNone/>
            </a:pPr>
            <a:r>
              <a:rPr lang="en-US" sz="1550" dirty="0">
                <a:solidFill>
                  <a:srgbClr val="20313A"/>
                </a:solidFill>
                <a:latin typeface="Aptos" pitchFamily="34" charset="0"/>
                <a:ea typeface="Aptos" pitchFamily="34" charset="-122"/>
                <a:cs typeface="Aptos" pitchFamily="34" charset="-120"/>
              </a:rPr>
              <a:t>A daily pattern of prayer, trust, obedience, and fellowship.</a:t>
            </a:r>
            <a:endParaRPr lang="en-US" sz="1550" dirty="0"/>
          </a:p>
        </p:txBody>
      </p:sp>
      <p:sp>
        <p:nvSpPr>
          <p:cNvPr id="20" name="Text 17"/>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750" dirty="0">
                <a:solidFill>
                  <a:srgbClr val="7A756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6F0E5"/>
        </a:solidFill>
      </p:bgPr>
    </p:bg>
    <p:spTree>
      <p:nvGrpSpPr>
        <p:cNvPr id="1" name=""/>
        <p:cNvGrpSpPr/>
        <p:nvPr/>
      </p:nvGrpSpPr>
      <p:grpSpPr>
        <a:xfrm>
          <a:off x="0" y="0"/>
          <a:ext cx="0" cy="0"/>
          <a:chOff x="0" y="0"/>
          <a:chExt cx="0" cy="0"/>
        </a:xfrm>
      </p:grpSpPr>
      <p:pic>
        <p:nvPicPr>
          <p:cNvPr id="2" name="Image 0" descr="/mnt/data/close_work/close_bible.jpg">    </p:cNvPr>
          <p:cNvPicPr>
            <a:picLocks noChangeAspect="1"/>
          </p:cNvPicPr>
          <p:nvPr/>
        </p:nvPicPr>
        <p:blipFill>
          <a:blip r:embed="rId1"/>
          <a:stretch>
            <a:fillRect/>
          </a:stretch>
        </p:blipFill>
        <p:spPr>
          <a:xfrm>
            <a:off x="7315200" y="0"/>
            <a:ext cx="4873752" cy="6858000"/>
          </a:xfrm>
          <a:prstGeom prst="rect">
            <a:avLst/>
          </a:prstGeom>
        </p:spPr>
      </p:pic>
      <p:sp>
        <p:nvSpPr>
          <p:cNvPr id="3" name="Shape 0"/>
          <p:cNvSpPr/>
          <p:nvPr/>
        </p:nvSpPr>
        <p:spPr>
          <a:xfrm>
            <a:off x="7315200" y="0"/>
            <a:ext cx="4873752" cy="6858000"/>
          </a:xfrm>
          <a:prstGeom prst="rect">
            <a:avLst/>
          </a:prstGeom>
          <a:solidFill>
            <a:srgbClr val="000000">
              <a:alpha val="57000"/>
            </a:srgbClr>
          </a:solidFill>
          <a:ln w="12700">
            <a:solidFill>
              <a:srgbClr val="000000">
                <a:alpha val="0"/>
              </a:srgbClr>
            </a:solidFill>
            <a:prstDash val="solid"/>
          </a:ln>
        </p:spPr>
      </p:sp>
      <p:sp>
        <p:nvSpPr>
          <p:cNvPr id="4" name="Text 1"/>
          <p:cNvSpPr/>
          <p:nvPr/>
        </p:nvSpPr>
        <p:spPr>
          <a:xfrm>
            <a:off x="731520" y="475488"/>
            <a:ext cx="6035040" cy="438912"/>
          </a:xfrm>
          <a:prstGeom prst="rect">
            <a:avLst/>
          </a:prstGeom>
          <a:noFill/>
          <a:ln/>
        </p:spPr>
        <p:txBody>
          <a:bodyPr wrap="square" lIns="254" tIns="254" rIns="254" bIns="254" rtlCol="0" anchor="ctr">
            <a:normAutofit/>
          </a:bodyPr>
          <a:lstStyle/>
          <a:p>
            <a:pPr indent="0" marL="0">
              <a:buNone/>
            </a:pPr>
            <a:r>
              <a:rPr lang="en-US" sz="3400" b="1" dirty="0">
                <a:solidFill>
                  <a:srgbClr val="465441"/>
                </a:solidFill>
                <a:latin typeface="Aptos Display" pitchFamily="34" charset="0"/>
                <a:ea typeface="Aptos Display" pitchFamily="34" charset="-122"/>
                <a:cs typeface="Aptos Display" pitchFamily="34" charset="-120"/>
              </a:rPr>
              <a:t>Teaching Questions</a:t>
            </a:r>
            <a:endParaRPr lang="en-US" sz="3400" dirty="0"/>
          </a:p>
        </p:txBody>
      </p:sp>
      <p:sp>
        <p:nvSpPr>
          <p:cNvPr id="5" name="Text 2"/>
          <p:cNvSpPr/>
          <p:nvPr/>
        </p:nvSpPr>
        <p:spPr>
          <a:xfrm>
            <a:off x="731520" y="1417320"/>
            <a:ext cx="6126480" cy="4160520"/>
          </a:xfrm>
          <a:prstGeom prst="rect">
            <a:avLst/>
          </a:prstGeom>
          <a:noFill/>
          <a:ln/>
        </p:spPr>
        <p:txBody>
          <a:bodyPr wrap="square" lIns="1016" tIns="1016" rIns="1016" bIns="1016" rtlCol="0" anchor="ctr">
            <a:normAutofit/>
          </a:bodyPr>
          <a:lstStyle/>
          <a:p>
            <a:pPr indent="0" marL="0">
              <a:buNone/>
            </a:pPr>
            <a:r>
              <a:rPr lang="en-US" sz="1850" dirty="0">
                <a:solidFill>
                  <a:srgbClr val="20313A"/>
                </a:solidFill>
                <a:latin typeface="Aptos" pitchFamily="34" charset="0"/>
                <a:ea typeface="Aptos" pitchFamily="34" charset="-122"/>
                <a:cs typeface="Aptos" pitchFamily="34" charset="-120"/>
              </a:rPr>
              <a:t>• What do we seek when we ask to be close to Christ?</a:t>
            </a:r>
            <a:endParaRPr lang="en-US" sz="1850" dirty="0"/>
          </a:p>
          <a:p>
            <a:pPr indent="0" marL="0">
              <a:buNone/>
            </a:pPr>
            <a:r>
              <a:rPr lang="en-US" sz="1850" dirty="0">
                <a:solidFill>
                  <a:srgbClr val="20313A"/>
                </a:solidFill>
                <a:latin typeface="Aptos" pitchFamily="34" charset="0"/>
                <a:ea typeface="Aptos" pitchFamily="34" charset="-122"/>
                <a:cs typeface="Aptos" pitchFamily="34" charset="-120"/>
              </a:rPr>
              <a:t>• How does Psalm 73 help define true treasure?</a:t>
            </a:r>
            <a:endParaRPr lang="en-US" sz="1850" dirty="0"/>
          </a:p>
          <a:p>
            <a:pPr indent="0" marL="0">
              <a:buNone/>
            </a:pPr>
            <a:r>
              <a:rPr lang="en-US" sz="1850" dirty="0">
                <a:solidFill>
                  <a:srgbClr val="20313A"/>
                </a:solidFill>
                <a:latin typeface="Aptos" pitchFamily="34" charset="0"/>
                <a:ea typeface="Aptos" pitchFamily="34" charset="-122"/>
                <a:cs typeface="Aptos" pitchFamily="34" charset="-120"/>
              </a:rPr>
              <a:t>• Where do believers most need the assurance of Christ’s presence?</a:t>
            </a:r>
            <a:endParaRPr lang="en-US" sz="1850" dirty="0"/>
          </a:p>
          <a:p>
            <a:pPr indent="0" marL="0">
              <a:buNone/>
            </a:pPr>
            <a:r>
              <a:rPr lang="en-US" sz="1850" dirty="0">
                <a:solidFill>
                  <a:srgbClr val="20313A"/>
                </a:solidFill>
                <a:latin typeface="Aptos" pitchFamily="34" charset="0"/>
                <a:ea typeface="Aptos" pitchFamily="34" charset="-122"/>
                <a:cs typeface="Aptos" pitchFamily="34" charset="-120"/>
              </a:rPr>
              <a:t>• How can nearness to Christ become visible obedience?</a:t>
            </a:r>
            <a:endParaRPr lang="en-US" sz="1850" dirty="0"/>
          </a:p>
          <a:p>
            <a:pPr indent="0" marL="0">
              <a:buNone/>
            </a:pPr>
            <a:r>
              <a:rPr lang="en-US" sz="1850" dirty="0">
                <a:solidFill>
                  <a:srgbClr val="20313A"/>
                </a:solidFill>
                <a:latin typeface="Aptos" pitchFamily="34" charset="0"/>
                <a:ea typeface="Aptos" pitchFamily="34" charset="-122"/>
                <a:cs typeface="Aptos" pitchFamily="34" charset="-120"/>
              </a:rPr>
              <a:t>• How should the church sing this hymn with both tenderness and strength?</a:t>
            </a:r>
            <a:endParaRPr lang="en-US" sz="1850" dirty="0"/>
          </a:p>
        </p:txBody>
      </p:sp>
      <p:sp>
        <p:nvSpPr>
          <p:cNvPr id="6" name="Text 3"/>
          <p:cNvSpPr/>
          <p:nvPr/>
        </p:nvSpPr>
        <p:spPr>
          <a:xfrm>
            <a:off x="731520" y="6510528"/>
            <a:ext cx="6126480" cy="164592"/>
          </a:xfrm>
          <a:prstGeom prst="rect">
            <a:avLst/>
          </a:prstGeom>
          <a:noFill/>
          <a:ln/>
        </p:spPr>
        <p:txBody>
          <a:bodyPr wrap="square" lIns="0" tIns="0" rIns="0" bIns="0" rtlCol="0" anchor="ctr"/>
          <a:lstStyle/>
          <a:p>
            <a:pPr algn="ctr" indent="0" marL="0">
              <a:buNone/>
            </a:pPr>
            <a:r>
              <a:rPr lang="en-US" sz="750" dirty="0">
                <a:solidFill>
                  <a:srgbClr val="7A756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23844"/>
        </a:solidFill>
      </p:bgPr>
    </p:bg>
    <p:spTree>
      <p:nvGrpSpPr>
        <p:cNvPr id="1" name=""/>
        <p:cNvGrpSpPr/>
        <p:nvPr/>
      </p:nvGrpSpPr>
      <p:grpSpPr>
        <a:xfrm>
          <a:off x="0" y="0"/>
          <a:ext cx="0" cy="0"/>
          <a:chOff x="0" y="0"/>
          <a:chExt cx="0" cy="0"/>
        </a:xfrm>
      </p:grpSpPr>
      <p:pic>
        <p:nvPicPr>
          <p:cNvPr id="2" name="Image 0" descr="/mnt/data/close_work/close_hero.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7000"/>
            </a:srgbClr>
          </a:solidFill>
          <a:ln w="12700">
            <a:solidFill>
              <a:srgbClr val="000000">
                <a:alpha val="0"/>
              </a:srgbClr>
            </a:solidFill>
            <a:prstDash val="solid"/>
          </a:ln>
        </p:spPr>
      </p:sp>
      <p:sp>
        <p:nvSpPr>
          <p:cNvPr id="4" name="Text 1"/>
          <p:cNvSpPr/>
          <p:nvPr/>
        </p:nvSpPr>
        <p:spPr>
          <a:xfrm>
            <a:off x="640080" y="502920"/>
            <a:ext cx="10881360" cy="438912"/>
          </a:xfrm>
          <a:prstGeom prst="rect">
            <a:avLst/>
          </a:prstGeom>
          <a:noFill/>
          <a:ln/>
        </p:spPr>
        <p:txBody>
          <a:bodyPr wrap="square" lIns="254" tIns="254" rIns="254" bIns="254" rtlCol="0" anchor="ctr">
            <a:normAutofit/>
          </a:bodyPr>
          <a:lstStyle/>
          <a:p>
            <a:pPr indent="0" marL="0">
              <a:buNone/>
            </a:pPr>
            <a:r>
              <a:rPr lang="en-US" sz="3200" b="1" dirty="0">
                <a:solidFill>
                  <a:srgbClr val="FFFFFF"/>
                </a:solidFill>
                <a:latin typeface="Aptos Display" pitchFamily="34" charset="0"/>
                <a:ea typeface="Aptos Display" pitchFamily="34" charset="-122"/>
                <a:cs typeface="Aptos Display" pitchFamily="34" charset="-120"/>
              </a:rPr>
              <a:t>Application: Walk Near This Week</a:t>
            </a:r>
            <a:endParaRPr lang="en-US" sz="3200" dirty="0"/>
          </a:p>
        </p:txBody>
      </p:sp>
      <p:sp>
        <p:nvSpPr>
          <p:cNvPr id="5" name="Shape 2"/>
          <p:cNvSpPr/>
          <p:nvPr/>
        </p:nvSpPr>
        <p:spPr>
          <a:xfrm>
            <a:off x="777240" y="1874520"/>
            <a:ext cx="2331720" cy="2560320"/>
          </a:xfrm>
          <a:prstGeom prst="roundRect">
            <a:avLst>
              <a:gd name="adj" fmla="val 3137"/>
            </a:avLst>
          </a:prstGeom>
          <a:solidFill>
            <a:srgbClr val="FFF9EE">
              <a:alpha val="92000"/>
            </a:srgbClr>
          </a:solidFill>
          <a:ln w="12700">
            <a:solidFill>
              <a:srgbClr val="E4D4B7">
                <a:alpha val="65000"/>
              </a:srgbClr>
            </a:solidFill>
            <a:prstDash val="solid"/>
          </a:ln>
        </p:spPr>
      </p:sp>
      <p:sp>
        <p:nvSpPr>
          <p:cNvPr id="6" name="Shape 3"/>
          <p:cNvSpPr/>
          <p:nvPr/>
        </p:nvSpPr>
        <p:spPr>
          <a:xfrm>
            <a:off x="1618488" y="2148840"/>
            <a:ext cx="640080" cy="640080"/>
          </a:xfrm>
          <a:prstGeom prst="ellipse">
            <a:avLst/>
          </a:prstGeom>
          <a:solidFill>
            <a:srgbClr val="D9A64E"/>
          </a:solidFill>
          <a:ln w="12700">
            <a:solidFill>
              <a:srgbClr val="FFFFFF">
                <a:alpha val="55000"/>
              </a:srgbClr>
            </a:solidFill>
            <a:prstDash val="solid"/>
          </a:ln>
        </p:spPr>
      </p:sp>
      <p:sp>
        <p:nvSpPr>
          <p:cNvPr id="7" name="Text 4"/>
          <p:cNvSpPr/>
          <p:nvPr/>
        </p:nvSpPr>
        <p:spPr>
          <a:xfrm>
            <a:off x="1618488" y="2267712"/>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1</a:t>
            </a:r>
            <a:endParaRPr lang="en-US" sz="1800" dirty="0"/>
          </a:p>
        </p:txBody>
      </p:sp>
      <p:sp>
        <p:nvSpPr>
          <p:cNvPr id="8" name="Text 5"/>
          <p:cNvSpPr/>
          <p:nvPr/>
        </p:nvSpPr>
        <p:spPr>
          <a:xfrm>
            <a:off x="1005840" y="2944368"/>
            <a:ext cx="1874520" cy="274320"/>
          </a:xfrm>
          <a:prstGeom prst="rect">
            <a:avLst/>
          </a:prstGeom>
          <a:noFill/>
          <a:ln/>
        </p:spPr>
        <p:txBody>
          <a:bodyPr wrap="square" lIns="0" tIns="0" rIns="0" bIns="0" rtlCol="0" anchor="ctr"/>
          <a:lstStyle/>
          <a:p>
            <a:pPr algn="ctr" indent="0" marL="0">
              <a:buNone/>
            </a:pPr>
            <a:r>
              <a:rPr lang="en-US" sz="2000" b="1" dirty="0">
                <a:solidFill>
                  <a:srgbClr val="465441"/>
                </a:solidFill>
              </a:rPr>
              <a:t>Pray</a:t>
            </a:r>
            <a:endParaRPr lang="en-US" sz="2000" dirty="0"/>
          </a:p>
        </p:txBody>
      </p:sp>
      <p:sp>
        <p:nvSpPr>
          <p:cNvPr id="9" name="Text 6"/>
          <p:cNvSpPr/>
          <p:nvPr/>
        </p:nvSpPr>
        <p:spPr>
          <a:xfrm>
            <a:off x="1005840" y="3401568"/>
            <a:ext cx="1874520" cy="548640"/>
          </a:xfrm>
          <a:prstGeom prst="rect">
            <a:avLst/>
          </a:prstGeom>
          <a:noFill/>
          <a:ln/>
        </p:spPr>
        <p:txBody>
          <a:bodyPr wrap="square" lIns="635" tIns="635" rIns="635" bIns="635" rtlCol="0" anchor="ctr">
            <a:normAutofit/>
          </a:bodyPr>
          <a:lstStyle/>
          <a:p>
            <a:pPr algn="ctr" indent="0" marL="0">
              <a:buNone/>
            </a:pPr>
            <a:r>
              <a:rPr lang="en-US" sz="1380" dirty="0">
                <a:solidFill>
                  <a:srgbClr val="20313A"/>
                </a:solidFill>
              </a:rPr>
              <a:t>Name Christ as your portion each morning.</a:t>
            </a:r>
            <a:endParaRPr lang="en-US" sz="1380" dirty="0"/>
          </a:p>
        </p:txBody>
      </p:sp>
      <p:sp>
        <p:nvSpPr>
          <p:cNvPr id="10" name="Shape 7"/>
          <p:cNvSpPr/>
          <p:nvPr/>
        </p:nvSpPr>
        <p:spPr>
          <a:xfrm>
            <a:off x="3566160" y="1874520"/>
            <a:ext cx="2331720" cy="2560320"/>
          </a:xfrm>
          <a:prstGeom prst="roundRect">
            <a:avLst>
              <a:gd name="adj" fmla="val 3137"/>
            </a:avLst>
          </a:prstGeom>
          <a:solidFill>
            <a:srgbClr val="FFF9EE">
              <a:alpha val="92000"/>
            </a:srgbClr>
          </a:solidFill>
          <a:ln w="12700">
            <a:solidFill>
              <a:srgbClr val="E4D4B7">
                <a:alpha val="65000"/>
              </a:srgbClr>
            </a:solidFill>
            <a:prstDash val="solid"/>
          </a:ln>
        </p:spPr>
      </p:sp>
      <p:sp>
        <p:nvSpPr>
          <p:cNvPr id="11" name="Shape 8"/>
          <p:cNvSpPr/>
          <p:nvPr/>
        </p:nvSpPr>
        <p:spPr>
          <a:xfrm>
            <a:off x="4407408" y="2148840"/>
            <a:ext cx="640080" cy="640080"/>
          </a:xfrm>
          <a:prstGeom prst="ellipse">
            <a:avLst/>
          </a:prstGeom>
          <a:solidFill>
            <a:srgbClr val="D9A64E"/>
          </a:solidFill>
          <a:ln w="12700">
            <a:solidFill>
              <a:srgbClr val="FFFFFF">
                <a:alpha val="55000"/>
              </a:srgbClr>
            </a:solidFill>
            <a:prstDash val="solid"/>
          </a:ln>
        </p:spPr>
      </p:sp>
      <p:sp>
        <p:nvSpPr>
          <p:cNvPr id="12" name="Text 9"/>
          <p:cNvSpPr/>
          <p:nvPr/>
        </p:nvSpPr>
        <p:spPr>
          <a:xfrm>
            <a:off x="4407408" y="2267712"/>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2</a:t>
            </a:r>
            <a:endParaRPr lang="en-US" sz="1800" dirty="0"/>
          </a:p>
        </p:txBody>
      </p:sp>
      <p:sp>
        <p:nvSpPr>
          <p:cNvPr id="13" name="Text 10"/>
          <p:cNvSpPr/>
          <p:nvPr/>
        </p:nvSpPr>
        <p:spPr>
          <a:xfrm>
            <a:off x="3794760" y="2944368"/>
            <a:ext cx="1874520" cy="274320"/>
          </a:xfrm>
          <a:prstGeom prst="rect">
            <a:avLst/>
          </a:prstGeom>
          <a:noFill/>
          <a:ln/>
        </p:spPr>
        <p:txBody>
          <a:bodyPr wrap="square" lIns="0" tIns="0" rIns="0" bIns="0" rtlCol="0" anchor="ctr"/>
          <a:lstStyle/>
          <a:p>
            <a:pPr algn="ctr" indent="0" marL="0">
              <a:buNone/>
            </a:pPr>
            <a:r>
              <a:rPr lang="en-US" sz="2000" b="1" dirty="0">
                <a:solidFill>
                  <a:srgbClr val="465441"/>
                </a:solidFill>
              </a:rPr>
              <a:t>Listen</a:t>
            </a:r>
            <a:endParaRPr lang="en-US" sz="2000" dirty="0"/>
          </a:p>
        </p:txBody>
      </p:sp>
      <p:sp>
        <p:nvSpPr>
          <p:cNvPr id="14" name="Text 11"/>
          <p:cNvSpPr/>
          <p:nvPr/>
        </p:nvSpPr>
        <p:spPr>
          <a:xfrm>
            <a:off x="3794760" y="3401568"/>
            <a:ext cx="1874520" cy="548640"/>
          </a:xfrm>
          <a:prstGeom prst="rect">
            <a:avLst/>
          </a:prstGeom>
          <a:noFill/>
          <a:ln/>
        </p:spPr>
        <p:txBody>
          <a:bodyPr wrap="square" lIns="635" tIns="635" rIns="635" bIns="635" rtlCol="0" anchor="ctr">
            <a:normAutofit/>
          </a:bodyPr>
          <a:lstStyle/>
          <a:p>
            <a:pPr algn="ctr" indent="0" marL="0">
              <a:buNone/>
            </a:pPr>
            <a:r>
              <a:rPr lang="en-US" sz="1380" dirty="0">
                <a:solidFill>
                  <a:srgbClr val="20313A"/>
                </a:solidFill>
              </a:rPr>
              <a:t>Let Scripture guide the next step.</a:t>
            </a:r>
            <a:endParaRPr lang="en-US" sz="1380" dirty="0"/>
          </a:p>
        </p:txBody>
      </p:sp>
      <p:sp>
        <p:nvSpPr>
          <p:cNvPr id="15" name="Shape 12"/>
          <p:cNvSpPr/>
          <p:nvPr/>
        </p:nvSpPr>
        <p:spPr>
          <a:xfrm>
            <a:off x="6355080" y="1874520"/>
            <a:ext cx="2331720" cy="2560320"/>
          </a:xfrm>
          <a:prstGeom prst="roundRect">
            <a:avLst>
              <a:gd name="adj" fmla="val 3137"/>
            </a:avLst>
          </a:prstGeom>
          <a:solidFill>
            <a:srgbClr val="FFF9EE">
              <a:alpha val="92000"/>
            </a:srgbClr>
          </a:solidFill>
          <a:ln w="12700">
            <a:solidFill>
              <a:srgbClr val="E4D4B7">
                <a:alpha val="65000"/>
              </a:srgbClr>
            </a:solidFill>
            <a:prstDash val="solid"/>
          </a:ln>
        </p:spPr>
      </p:sp>
      <p:sp>
        <p:nvSpPr>
          <p:cNvPr id="16" name="Shape 13"/>
          <p:cNvSpPr/>
          <p:nvPr/>
        </p:nvSpPr>
        <p:spPr>
          <a:xfrm>
            <a:off x="7196328" y="2148840"/>
            <a:ext cx="640080" cy="640080"/>
          </a:xfrm>
          <a:prstGeom prst="ellipse">
            <a:avLst/>
          </a:prstGeom>
          <a:solidFill>
            <a:srgbClr val="D9A64E"/>
          </a:solidFill>
          <a:ln w="12700">
            <a:solidFill>
              <a:srgbClr val="FFFFFF">
                <a:alpha val="55000"/>
              </a:srgbClr>
            </a:solidFill>
            <a:prstDash val="solid"/>
          </a:ln>
        </p:spPr>
      </p:sp>
      <p:sp>
        <p:nvSpPr>
          <p:cNvPr id="17" name="Text 14"/>
          <p:cNvSpPr/>
          <p:nvPr/>
        </p:nvSpPr>
        <p:spPr>
          <a:xfrm>
            <a:off x="7196328" y="2267712"/>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3</a:t>
            </a:r>
            <a:endParaRPr lang="en-US" sz="1800" dirty="0"/>
          </a:p>
        </p:txBody>
      </p:sp>
      <p:sp>
        <p:nvSpPr>
          <p:cNvPr id="18" name="Text 15"/>
          <p:cNvSpPr/>
          <p:nvPr/>
        </p:nvSpPr>
        <p:spPr>
          <a:xfrm>
            <a:off x="6583680" y="2944368"/>
            <a:ext cx="1874520" cy="274320"/>
          </a:xfrm>
          <a:prstGeom prst="rect">
            <a:avLst/>
          </a:prstGeom>
          <a:noFill/>
          <a:ln/>
        </p:spPr>
        <p:txBody>
          <a:bodyPr wrap="square" lIns="0" tIns="0" rIns="0" bIns="0" rtlCol="0" anchor="ctr"/>
          <a:lstStyle/>
          <a:p>
            <a:pPr algn="ctr" indent="0" marL="0">
              <a:buNone/>
            </a:pPr>
            <a:r>
              <a:rPr lang="en-US" sz="2000" b="1" dirty="0">
                <a:solidFill>
                  <a:srgbClr val="465441"/>
                </a:solidFill>
              </a:rPr>
              <a:t>Trust</a:t>
            </a:r>
            <a:endParaRPr lang="en-US" sz="2000" dirty="0"/>
          </a:p>
        </p:txBody>
      </p:sp>
      <p:sp>
        <p:nvSpPr>
          <p:cNvPr id="19" name="Text 16"/>
          <p:cNvSpPr/>
          <p:nvPr/>
        </p:nvSpPr>
        <p:spPr>
          <a:xfrm>
            <a:off x="6583680" y="3401568"/>
            <a:ext cx="1874520" cy="548640"/>
          </a:xfrm>
          <a:prstGeom prst="rect">
            <a:avLst/>
          </a:prstGeom>
          <a:noFill/>
          <a:ln/>
        </p:spPr>
        <p:txBody>
          <a:bodyPr wrap="square" lIns="635" tIns="635" rIns="635" bIns="635" rtlCol="0" anchor="ctr">
            <a:normAutofit/>
          </a:bodyPr>
          <a:lstStyle/>
          <a:p>
            <a:pPr algn="ctr" indent="0" marL="0">
              <a:buNone/>
            </a:pPr>
            <a:r>
              <a:rPr lang="en-US" sz="1380" dirty="0">
                <a:solidFill>
                  <a:srgbClr val="20313A"/>
                </a:solidFill>
              </a:rPr>
              <a:t>Bring one fear into Christ’s presence.</a:t>
            </a:r>
            <a:endParaRPr lang="en-US" sz="1380" dirty="0"/>
          </a:p>
        </p:txBody>
      </p:sp>
      <p:sp>
        <p:nvSpPr>
          <p:cNvPr id="20" name="Shape 17"/>
          <p:cNvSpPr/>
          <p:nvPr/>
        </p:nvSpPr>
        <p:spPr>
          <a:xfrm>
            <a:off x="9144000" y="1874520"/>
            <a:ext cx="2331720" cy="2560320"/>
          </a:xfrm>
          <a:prstGeom prst="roundRect">
            <a:avLst>
              <a:gd name="adj" fmla="val 3137"/>
            </a:avLst>
          </a:prstGeom>
          <a:solidFill>
            <a:srgbClr val="FFF9EE">
              <a:alpha val="92000"/>
            </a:srgbClr>
          </a:solidFill>
          <a:ln w="12700">
            <a:solidFill>
              <a:srgbClr val="E4D4B7">
                <a:alpha val="65000"/>
              </a:srgbClr>
            </a:solidFill>
            <a:prstDash val="solid"/>
          </a:ln>
        </p:spPr>
      </p:sp>
      <p:sp>
        <p:nvSpPr>
          <p:cNvPr id="21" name="Shape 18"/>
          <p:cNvSpPr/>
          <p:nvPr/>
        </p:nvSpPr>
        <p:spPr>
          <a:xfrm>
            <a:off x="9985248" y="2148840"/>
            <a:ext cx="640080" cy="640080"/>
          </a:xfrm>
          <a:prstGeom prst="ellipse">
            <a:avLst/>
          </a:prstGeom>
          <a:solidFill>
            <a:srgbClr val="D9A64E"/>
          </a:solidFill>
          <a:ln w="12700">
            <a:solidFill>
              <a:srgbClr val="FFFFFF">
                <a:alpha val="55000"/>
              </a:srgbClr>
            </a:solidFill>
            <a:prstDash val="solid"/>
          </a:ln>
        </p:spPr>
      </p:sp>
      <p:sp>
        <p:nvSpPr>
          <p:cNvPr id="22" name="Text 19"/>
          <p:cNvSpPr/>
          <p:nvPr/>
        </p:nvSpPr>
        <p:spPr>
          <a:xfrm>
            <a:off x="9985248" y="2267712"/>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4</a:t>
            </a:r>
            <a:endParaRPr lang="en-US" sz="1800" dirty="0"/>
          </a:p>
        </p:txBody>
      </p:sp>
      <p:sp>
        <p:nvSpPr>
          <p:cNvPr id="23" name="Text 20"/>
          <p:cNvSpPr/>
          <p:nvPr/>
        </p:nvSpPr>
        <p:spPr>
          <a:xfrm>
            <a:off x="9372600" y="2944368"/>
            <a:ext cx="1874520" cy="274320"/>
          </a:xfrm>
          <a:prstGeom prst="rect">
            <a:avLst/>
          </a:prstGeom>
          <a:noFill/>
          <a:ln/>
        </p:spPr>
        <p:txBody>
          <a:bodyPr wrap="square" lIns="0" tIns="0" rIns="0" bIns="0" rtlCol="0" anchor="ctr"/>
          <a:lstStyle/>
          <a:p>
            <a:pPr algn="ctr" indent="0" marL="0">
              <a:buNone/>
            </a:pPr>
            <a:r>
              <a:rPr lang="en-US" sz="2000" b="1" dirty="0">
                <a:solidFill>
                  <a:srgbClr val="465441"/>
                </a:solidFill>
              </a:rPr>
              <a:t>Obey</a:t>
            </a:r>
            <a:endParaRPr lang="en-US" sz="2000" dirty="0"/>
          </a:p>
        </p:txBody>
      </p:sp>
      <p:sp>
        <p:nvSpPr>
          <p:cNvPr id="24" name="Text 21"/>
          <p:cNvSpPr/>
          <p:nvPr/>
        </p:nvSpPr>
        <p:spPr>
          <a:xfrm>
            <a:off x="9372600" y="3401568"/>
            <a:ext cx="1874520" cy="548640"/>
          </a:xfrm>
          <a:prstGeom prst="rect">
            <a:avLst/>
          </a:prstGeom>
          <a:noFill/>
          <a:ln/>
        </p:spPr>
        <p:txBody>
          <a:bodyPr wrap="square" lIns="635" tIns="635" rIns="635" bIns="635" rtlCol="0" anchor="ctr">
            <a:normAutofit/>
          </a:bodyPr>
          <a:lstStyle/>
          <a:p>
            <a:pPr algn="ctr" indent="0" marL="0">
              <a:buNone/>
            </a:pPr>
            <a:r>
              <a:rPr lang="en-US" sz="1380" dirty="0">
                <a:solidFill>
                  <a:srgbClr val="20313A"/>
                </a:solidFill>
              </a:rPr>
              <a:t>Turn nearness into concrete faithfulness.</a:t>
            </a:r>
            <a:endParaRPr lang="en-US" sz="1380" dirty="0"/>
          </a:p>
        </p:txBody>
      </p:sp>
      <p:sp>
        <p:nvSpPr>
          <p:cNvPr id="25" name="Text 22"/>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750" dirty="0">
                <a:solidFill>
                  <a:srgbClr val="F7EFE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6F0E5"/>
        </a:solidFill>
      </p:bgPr>
    </p:bg>
    <p:spTree>
      <p:nvGrpSpPr>
        <p:cNvPr id="1" name=""/>
        <p:cNvGrpSpPr/>
        <p:nvPr/>
      </p:nvGrpSpPr>
      <p:grpSpPr>
        <a:xfrm>
          <a:off x="0" y="0"/>
          <a:ext cx="0" cy="0"/>
          <a:chOff x="0" y="0"/>
          <a:chExt cx="0" cy="0"/>
        </a:xfrm>
      </p:grpSpPr>
      <p:sp>
        <p:nvSpPr>
          <p:cNvPr id="2" name="Text 0"/>
          <p:cNvSpPr/>
          <p:nvPr/>
        </p:nvSpPr>
        <p:spPr>
          <a:xfrm>
            <a:off x="640080" y="475488"/>
            <a:ext cx="10881360" cy="438912"/>
          </a:xfrm>
          <a:prstGeom prst="rect">
            <a:avLst/>
          </a:prstGeom>
          <a:noFill/>
          <a:ln/>
        </p:spPr>
        <p:txBody>
          <a:bodyPr wrap="square" lIns="254" tIns="254" rIns="254" bIns="254" rtlCol="0" anchor="ctr">
            <a:normAutofit/>
          </a:bodyPr>
          <a:lstStyle/>
          <a:p>
            <a:pPr indent="0" marL="0">
              <a:buNone/>
            </a:pPr>
            <a:r>
              <a:rPr lang="en-US" sz="3400" b="1" dirty="0">
                <a:solidFill>
                  <a:srgbClr val="465441"/>
                </a:solidFill>
                <a:latin typeface="Aptos Display" pitchFamily="34" charset="0"/>
                <a:ea typeface="Aptos Display" pitchFamily="34" charset="-122"/>
                <a:cs typeface="Aptos Display" pitchFamily="34" charset="-120"/>
              </a:rPr>
              <a:t>Suggested Lesson Flow</a:t>
            </a:r>
            <a:endParaRPr lang="en-US" sz="3400" dirty="0"/>
          </a:p>
        </p:txBody>
      </p:sp>
      <p:sp>
        <p:nvSpPr>
          <p:cNvPr id="3" name="Shape 1"/>
          <p:cNvSpPr/>
          <p:nvPr/>
        </p:nvSpPr>
        <p:spPr>
          <a:xfrm>
            <a:off x="1143000" y="2926080"/>
            <a:ext cx="9875520" cy="0"/>
          </a:xfrm>
          <a:prstGeom prst="line">
            <a:avLst/>
          </a:prstGeom>
          <a:noFill/>
          <a:ln w="50800">
            <a:solidFill>
              <a:srgbClr val="D9A64E">
                <a:alpha val="90000"/>
              </a:srgbClr>
            </a:solidFill>
            <a:prstDash val="solid"/>
          </a:ln>
        </p:spPr>
      </p:sp>
      <p:sp>
        <p:nvSpPr>
          <p:cNvPr id="4" name="Shape 2"/>
          <p:cNvSpPr/>
          <p:nvPr/>
        </p:nvSpPr>
        <p:spPr>
          <a:xfrm>
            <a:off x="1069848" y="2606040"/>
            <a:ext cx="640080" cy="640080"/>
          </a:xfrm>
          <a:prstGeom prst="ellipse">
            <a:avLst/>
          </a:prstGeom>
          <a:solidFill>
            <a:srgbClr val="E9BF6F"/>
          </a:solidFill>
          <a:ln w="12700">
            <a:solidFill>
              <a:srgbClr val="FFFFFF">
                <a:alpha val="55000"/>
              </a:srgbClr>
            </a:solidFill>
            <a:prstDash val="solid"/>
          </a:ln>
        </p:spPr>
      </p:sp>
      <p:sp>
        <p:nvSpPr>
          <p:cNvPr id="5" name="Text 3"/>
          <p:cNvSpPr/>
          <p:nvPr/>
        </p:nvSpPr>
        <p:spPr>
          <a:xfrm>
            <a:off x="1069848" y="2724912"/>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1</a:t>
            </a:r>
            <a:endParaRPr lang="en-US" sz="1800" dirty="0"/>
          </a:p>
        </p:txBody>
      </p:sp>
      <p:sp>
        <p:nvSpPr>
          <p:cNvPr id="6" name="Text 4"/>
          <p:cNvSpPr/>
          <p:nvPr/>
        </p:nvSpPr>
        <p:spPr>
          <a:xfrm>
            <a:off x="658368" y="3429000"/>
            <a:ext cx="1463040" cy="228600"/>
          </a:xfrm>
          <a:prstGeom prst="rect">
            <a:avLst/>
          </a:prstGeom>
          <a:noFill/>
          <a:ln/>
        </p:spPr>
        <p:txBody>
          <a:bodyPr wrap="square" lIns="0" tIns="0" rIns="0" bIns="0" rtlCol="0" anchor="ctr"/>
          <a:lstStyle/>
          <a:p>
            <a:pPr algn="ctr" indent="0" marL="0">
              <a:buNone/>
            </a:pPr>
            <a:r>
              <a:rPr lang="en-US" sz="1600" b="1" dirty="0">
                <a:solidFill>
                  <a:srgbClr val="465441"/>
                </a:solidFill>
              </a:rPr>
              <a:t>5 min</a:t>
            </a:r>
            <a:endParaRPr lang="en-US" sz="1600" dirty="0"/>
          </a:p>
        </p:txBody>
      </p:sp>
      <p:sp>
        <p:nvSpPr>
          <p:cNvPr id="7" name="Text 5"/>
          <p:cNvSpPr/>
          <p:nvPr/>
        </p:nvSpPr>
        <p:spPr>
          <a:xfrm>
            <a:off x="566928" y="3822192"/>
            <a:ext cx="1645920" cy="731520"/>
          </a:xfrm>
          <a:prstGeom prst="rect">
            <a:avLst/>
          </a:prstGeom>
          <a:noFill/>
          <a:ln/>
        </p:spPr>
        <p:txBody>
          <a:bodyPr wrap="square" lIns="0" tIns="0" rIns="0" bIns="0" rtlCol="0" anchor="ctr">
            <a:normAutofit/>
          </a:bodyPr>
          <a:lstStyle/>
          <a:p>
            <a:pPr algn="ctr" indent="0" marL="0">
              <a:buNone/>
            </a:pPr>
            <a:r>
              <a:rPr lang="en-US" sz="1240" dirty="0">
                <a:solidFill>
                  <a:srgbClr val="20313A"/>
                </a:solidFill>
              </a:rPr>
              <a:t>Opening prayer and Psalm 73</a:t>
            </a:r>
            <a:endParaRPr lang="en-US" sz="1240" dirty="0"/>
          </a:p>
        </p:txBody>
      </p:sp>
      <p:sp>
        <p:nvSpPr>
          <p:cNvPr id="8" name="Shape 6"/>
          <p:cNvSpPr/>
          <p:nvPr/>
        </p:nvSpPr>
        <p:spPr>
          <a:xfrm>
            <a:off x="3355848" y="2606040"/>
            <a:ext cx="640080" cy="640080"/>
          </a:xfrm>
          <a:prstGeom prst="ellipse">
            <a:avLst/>
          </a:prstGeom>
          <a:solidFill>
            <a:srgbClr val="E9BF6F"/>
          </a:solidFill>
          <a:ln w="12700">
            <a:solidFill>
              <a:srgbClr val="FFFFFF">
                <a:alpha val="55000"/>
              </a:srgbClr>
            </a:solidFill>
            <a:prstDash val="solid"/>
          </a:ln>
        </p:spPr>
      </p:sp>
      <p:sp>
        <p:nvSpPr>
          <p:cNvPr id="9" name="Text 7"/>
          <p:cNvSpPr/>
          <p:nvPr/>
        </p:nvSpPr>
        <p:spPr>
          <a:xfrm>
            <a:off x="3355848" y="2724912"/>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2</a:t>
            </a:r>
            <a:endParaRPr lang="en-US" sz="1800" dirty="0"/>
          </a:p>
        </p:txBody>
      </p:sp>
      <p:sp>
        <p:nvSpPr>
          <p:cNvPr id="10" name="Text 8"/>
          <p:cNvSpPr/>
          <p:nvPr/>
        </p:nvSpPr>
        <p:spPr>
          <a:xfrm>
            <a:off x="2944368" y="3429000"/>
            <a:ext cx="1463040" cy="228600"/>
          </a:xfrm>
          <a:prstGeom prst="rect">
            <a:avLst/>
          </a:prstGeom>
          <a:noFill/>
          <a:ln/>
        </p:spPr>
        <p:txBody>
          <a:bodyPr wrap="square" lIns="0" tIns="0" rIns="0" bIns="0" rtlCol="0" anchor="ctr"/>
          <a:lstStyle/>
          <a:p>
            <a:pPr algn="ctr" indent="0" marL="0">
              <a:buNone/>
            </a:pPr>
            <a:r>
              <a:rPr lang="en-US" sz="1600" b="1" dirty="0">
                <a:solidFill>
                  <a:srgbClr val="465441"/>
                </a:solidFill>
              </a:rPr>
              <a:t>10 min</a:t>
            </a:r>
            <a:endParaRPr lang="en-US" sz="1600" dirty="0"/>
          </a:p>
        </p:txBody>
      </p:sp>
      <p:sp>
        <p:nvSpPr>
          <p:cNvPr id="11" name="Text 9"/>
          <p:cNvSpPr/>
          <p:nvPr/>
        </p:nvSpPr>
        <p:spPr>
          <a:xfrm>
            <a:off x="2852928" y="3822192"/>
            <a:ext cx="1645920" cy="731520"/>
          </a:xfrm>
          <a:prstGeom prst="rect">
            <a:avLst/>
          </a:prstGeom>
          <a:noFill/>
          <a:ln/>
        </p:spPr>
        <p:txBody>
          <a:bodyPr wrap="square" lIns="0" tIns="0" rIns="0" bIns="0" rtlCol="0" anchor="ctr">
            <a:normAutofit/>
          </a:bodyPr>
          <a:lstStyle/>
          <a:p>
            <a:pPr algn="ctr" indent="0" marL="0">
              <a:buNone/>
            </a:pPr>
            <a:r>
              <a:rPr lang="en-US" sz="1240" dirty="0">
                <a:solidFill>
                  <a:srgbClr val="20313A"/>
                </a:solidFill>
              </a:rPr>
              <a:t>Hymn history and main images</a:t>
            </a:r>
            <a:endParaRPr lang="en-US" sz="1240" dirty="0"/>
          </a:p>
        </p:txBody>
      </p:sp>
      <p:sp>
        <p:nvSpPr>
          <p:cNvPr id="12" name="Shape 10"/>
          <p:cNvSpPr/>
          <p:nvPr/>
        </p:nvSpPr>
        <p:spPr>
          <a:xfrm>
            <a:off x="5641848" y="2606040"/>
            <a:ext cx="640080" cy="640080"/>
          </a:xfrm>
          <a:prstGeom prst="ellipse">
            <a:avLst/>
          </a:prstGeom>
          <a:solidFill>
            <a:srgbClr val="E9BF6F"/>
          </a:solidFill>
          <a:ln w="12700">
            <a:solidFill>
              <a:srgbClr val="FFFFFF">
                <a:alpha val="55000"/>
              </a:srgbClr>
            </a:solidFill>
            <a:prstDash val="solid"/>
          </a:ln>
        </p:spPr>
      </p:sp>
      <p:sp>
        <p:nvSpPr>
          <p:cNvPr id="13" name="Text 11"/>
          <p:cNvSpPr/>
          <p:nvPr/>
        </p:nvSpPr>
        <p:spPr>
          <a:xfrm>
            <a:off x="5641848" y="2724912"/>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3</a:t>
            </a:r>
            <a:endParaRPr lang="en-US" sz="1800" dirty="0"/>
          </a:p>
        </p:txBody>
      </p:sp>
      <p:sp>
        <p:nvSpPr>
          <p:cNvPr id="14" name="Text 12"/>
          <p:cNvSpPr/>
          <p:nvPr/>
        </p:nvSpPr>
        <p:spPr>
          <a:xfrm>
            <a:off x="5230368" y="3429000"/>
            <a:ext cx="1463040" cy="228600"/>
          </a:xfrm>
          <a:prstGeom prst="rect">
            <a:avLst/>
          </a:prstGeom>
          <a:noFill/>
          <a:ln/>
        </p:spPr>
        <p:txBody>
          <a:bodyPr wrap="square" lIns="0" tIns="0" rIns="0" bIns="0" rtlCol="0" anchor="ctr"/>
          <a:lstStyle/>
          <a:p>
            <a:pPr algn="ctr" indent="0" marL="0">
              <a:buNone/>
            </a:pPr>
            <a:r>
              <a:rPr lang="en-US" sz="1600" b="1" dirty="0">
                <a:solidFill>
                  <a:srgbClr val="465441"/>
                </a:solidFill>
              </a:rPr>
              <a:t>15 min</a:t>
            </a:r>
            <a:endParaRPr lang="en-US" sz="1600" dirty="0"/>
          </a:p>
        </p:txBody>
      </p:sp>
      <p:sp>
        <p:nvSpPr>
          <p:cNvPr id="15" name="Text 13"/>
          <p:cNvSpPr/>
          <p:nvPr/>
        </p:nvSpPr>
        <p:spPr>
          <a:xfrm>
            <a:off x="5138928" y="3822192"/>
            <a:ext cx="1645920" cy="731520"/>
          </a:xfrm>
          <a:prstGeom prst="rect">
            <a:avLst/>
          </a:prstGeom>
          <a:noFill/>
          <a:ln/>
        </p:spPr>
        <p:txBody>
          <a:bodyPr wrap="square" lIns="0" tIns="0" rIns="0" bIns="0" rtlCol="0" anchor="ctr">
            <a:normAutofit/>
          </a:bodyPr>
          <a:lstStyle/>
          <a:p>
            <a:pPr algn="ctr" indent="0" marL="0">
              <a:buNone/>
            </a:pPr>
            <a:r>
              <a:rPr lang="en-US" sz="1240" dirty="0">
                <a:solidFill>
                  <a:srgbClr val="20313A"/>
                </a:solidFill>
              </a:rPr>
              <a:t>Stanza movements and Scripture</a:t>
            </a:r>
            <a:endParaRPr lang="en-US" sz="1240" dirty="0"/>
          </a:p>
        </p:txBody>
      </p:sp>
      <p:sp>
        <p:nvSpPr>
          <p:cNvPr id="16" name="Shape 14"/>
          <p:cNvSpPr/>
          <p:nvPr/>
        </p:nvSpPr>
        <p:spPr>
          <a:xfrm>
            <a:off x="7927848" y="2606040"/>
            <a:ext cx="640080" cy="640080"/>
          </a:xfrm>
          <a:prstGeom prst="ellipse">
            <a:avLst/>
          </a:prstGeom>
          <a:solidFill>
            <a:srgbClr val="E9BF6F"/>
          </a:solidFill>
          <a:ln w="12700">
            <a:solidFill>
              <a:srgbClr val="FFFFFF">
                <a:alpha val="55000"/>
              </a:srgbClr>
            </a:solidFill>
            <a:prstDash val="solid"/>
          </a:ln>
        </p:spPr>
      </p:sp>
      <p:sp>
        <p:nvSpPr>
          <p:cNvPr id="17" name="Text 15"/>
          <p:cNvSpPr/>
          <p:nvPr/>
        </p:nvSpPr>
        <p:spPr>
          <a:xfrm>
            <a:off x="7927848" y="2724912"/>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4</a:t>
            </a:r>
            <a:endParaRPr lang="en-US" sz="1800" dirty="0"/>
          </a:p>
        </p:txBody>
      </p:sp>
      <p:sp>
        <p:nvSpPr>
          <p:cNvPr id="18" name="Text 16"/>
          <p:cNvSpPr/>
          <p:nvPr/>
        </p:nvSpPr>
        <p:spPr>
          <a:xfrm>
            <a:off x="7516368" y="3429000"/>
            <a:ext cx="1463040" cy="228600"/>
          </a:xfrm>
          <a:prstGeom prst="rect">
            <a:avLst/>
          </a:prstGeom>
          <a:noFill/>
          <a:ln/>
        </p:spPr>
        <p:txBody>
          <a:bodyPr wrap="square" lIns="0" tIns="0" rIns="0" bIns="0" rtlCol="0" anchor="ctr"/>
          <a:lstStyle/>
          <a:p>
            <a:pPr algn="ctr" indent="0" marL="0">
              <a:buNone/>
            </a:pPr>
            <a:r>
              <a:rPr lang="en-US" sz="1600" b="1" dirty="0">
                <a:solidFill>
                  <a:srgbClr val="465441"/>
                </a:solidFill>
              </a:rPr>
              <a:t>15 min</a:t>
            </a:r>
            <a:endParaRPr lang="en-US" sz="1600" dirty="0"/>
          </a:p>
        </p:txBody>
      </p:sp>
      <p:sp>
        <p:nvSpPr>
          <p:cNvPr id="19" name="Text 17"/>
          <p:cNvSpPr/>
          <p:nvPr/>
        </p:nvSpPr>
        <p:spPr>
          <a:xfrm>
            <a:off x="7424928" y="3822192"/>
            <a:ext cx="1645920" cy="731520"/>
          </a:xfrm>
          <a:prstGeom prst="rect">
            <a:avLst/>
          </a:prstGeom>
          <a:noFill/>
          <a:ln/>
        </p:spPr>
        <p:txBody>
          <a:bodyPr wrap="square" lIns="0" tIns="0" rIns="0" bIns="0" rtlCol="0" anchor="ctr">
            <a:normAutofit/>
          </a:bodyPr>
          <a:lstStyle/>
          <a:p>
            <a:pPr algn="ctr" indent="0" marL="0">
              <a:buNone/>
            </a:pPr>
            <a:r>
              <a:rPr lang="en-US" sz="1240" dirty="0">
                <a:solidFill>
                  <a:srgbClr val="20313A"/>
                </a:solidFill>
              </a:rPr>
              <a:t>Discussion and application</a:t>
            </a:r>
            <a:endParaRPr lang="en-US" sz="1240" dirty="0"/>
          </a:p>
        </p:txBody>
      </p:sp>
      <p:sp>
        <p:nvSpPr>
          <p:cNvPr id="20" name="Shape 18"/>
          <p:cNvSpPr/>
          <p:nvPr/>
        </p:nvSpPr>
        <p:spPr>
          <a:xfrm>
            <a:off x="10213848" y="2606040"/>
            <a:ext cx="640080" cy="640080"/>
          </a:xfrm>
          <a:prstGeom prst="ellipse">
            <a:avLst/>
          </a:prstGeom>
          <a:solidFill>
            <a:srgbClr val="E9BF6F"/>
          </a:solidFill>
          <a:ln w="12700">
            <a:solidFill>
              <a:srgbClr val="FFFFFF">
                <a:alpha val="55000"/>
              </a:srgbClr>
            </a:solidFill>
            <a:prstDash val="solid"/>
          </a:ln>
        </p:spPr>
      </p:sp>
      <p:sp>
        <p:nvSpPr>
          <p:cNvPr id="21" name="Text 19"/>
          <p:cNvSpPr/>
          <p:nvPr/>
        </p:nvSpPr>
        <p:spPr>
          <a:xfrm>
            <a:off x="10213848" y="2724912"/>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5</a:t>
            </a:r>
            <a:endParaRPr lang="en-US" sz="1800" dirty="0"/>
          </a:p>
        </p:txBody>
      </p:sp>
      <p:sp>
        <p:nvSpPr>
          <p:cNvPr id="22" name="Text 20"/>
          <p:cNvSpPr/>
          <p:nvPr/>
        </p:nvSpPr>
        <p:spPr>
          <a:xfrm>
            <a:off x="9802368" y="3429000"/>
            <a:ext cx="1463040" cy="228600"/>
          </a:xfrm>
          <a:prstGeom prst="rect">
            <a:avLst/>
          </a:prstGeom>
          <a:noFill/>
          <a:ln/>
        </p:spPr>
        <p:txBody>
          <a:bodyPr wrap="square" lIns="0" tIns="0" rIns="0" bIns="0" rtlCol="0" anchor="ctr"/>
          <a:lstStyle/>
          <a:p>
            <a:pPr algn="ctr" indent="0" marL="0">
              <a:buNone/>
            </a:pPr>
            <a:r>
              <a:rPr lang="en-US" sz="1600" b="1" dirty="0">
                <a:solidFill>
                  <a:srgbClr val="465441"/>
                </a:solidFill>
              </a:rPr>
              <a:t>15 min</a:t>
            </a:r>
            <a:endParaRPr lang="en-US" sz="1600" dirty="0"/>
          </a:p>
        </p:txBody>
      </p:sp>
      <p:sp>
        <p:nvSpPr>
          <p:cNvPr id="23" name="Text 21"/>
          <p:cNvSpPr/>
          <p:nvPr/>
        </p:nvSpPr>
        <p:spPr>
          <a:xfrm>
            <a:off x="9710928" y="3822192"/>
            <a:ext cx="1645920" cy="731520"/>
          </a:xfrm>
          <a:prstGeom prst="rect">
            <a:avLst/>
          </a:prstGeom>
          <a:noFill/>
          <a:ln/>
        </p:spPr>
        <p:txBody>
          <a:bodyPr wrap="square" lIns="0" tIns="0" rIns="0" bIns="0" rtlCol="0" anchor="ctr">
            <a:normAutofit/>
          </a:bodyPr>
          <a:lstStyle/>
          <a:p>
            <a:pPr algn="ctr" indent="0" marL="0">
              <a:buNone/>
            </a:pPr>
            <a:r>
              <a:rPr lang="en-US" sz="1240" dirty="0">
                <a:solidFill>
                  <a:srgbClr val="20313A"/>
                </a:solidFill>
              </a:rPr>
              <a:t>Extended study or singing reflection</a:t>
            </a:r>
            <a:endParaRPr lang="en-US" sz="1240" dirty="0"/>
          </a:p>
        </p:txBody>
      </p:sp>
      <p:pic>
        <p:nvPicPr>
          <p:cNvPr id="24" name="Image 0" descr="/mnt/data/close_work/close_door.jpg">    </p:cNvPr>
          <p:cNvPicPr>
            <a:picLocks noChangeAspect="1"/>
          </p:cNvPicPr>
          <p:nvPr/>
        </p:nvPicPr>
        <p:blipFill>
          <a:blip r:embed="rId1"/>
          <a:stretch>
            <a:fillRect/>
          </a:stretch>
        </p:blipFill>
        <p:spPr>
          <a:xfrm>
            <a:off x="0" y="5303520"/>
            <a:ext cx="12191695" cy="1097280"/>
          </a:xfrm>
          <a:prstGeom prst="rect">
            <a:avLst/>
          </a:prstGeom>
        </p:spPr>
      </p:pic>
      <p:sp>
        <p:nvSpPr>
          <p:cNvPr id="25" name="Shape 22"/>
          <p:cNvSpPr/>
          <p:nvPr/>
        </p:nvSpPr>
        <p:spPr>
          <a:xfrm>
            <a:off x="0" y="5303520"/>
            <a:ext cx="12191695" cy="1097280"/>
          </a:xfrm>
          <a:prstGeom prst="rect">
            <a:avLst/>
          </a:prstGeom>
          <a:solidFill>
            <a:srgbClr val="000000">
              <a:alpha val="55000"/>
            </a:srgbClr>
          </a:solidFill>
          <a:ln w="12700">
            <a:solidFill>
              <a:srgbClr val="000000">
                <a:alpha val="0"/>
              </a:srgbClr>
            </a:solidFill>
            <a:prstDash val="solid"/>
          </a:ln>
        </p:spPr>
      </p:sp>
      <p:sp>
        <p:nvSpPr>
          <p:cNvPr id="26" name="Text 23"/>
          <p:cNvSpPr/>
          <p:nvPr/>
        </p:nvSpPr>
        <p:spPr>
          <a:xfrm>
            <a:off x="914400" y="5632704"/>
            <a:ext cx="10332720" cy="274320"/>
          </a:xfrm>
          <a:prstGeom prst="rect">
            <a:avLst/>
          </a:prstGeom>
          <a:noFill/>
          <a:ln/>
        </p:spPr>
        <p:txBody>
          <a:bodyPr wrap="square" lIns="0" tIns="0" rIns="0" bIns="0" rtlCol="0" anchor="ctr"/>
          <a:lstStyle/>
          <a:p>
            <a:pPr algn="ctr" indent="0" marL="0">
              <a:buNone/>
            </a:pPr>
            <a:r>
              <a:rPr lang="en-US" sz="1450" dirty="0">
                <a:solidFill>
                  <a:srgbClr val="FFFFFF"/>
                </a:solidFill>
              </a:rPr>
              <a:t>30-minute option: use the first three steps and one application question. 60-minute option: include the full discussion and reflection.</a:t>
            </a:r>
            <a:endParaRPr lang="en-US" sz="1450" dirty="0"/>
          </a:p>
        </p:txBody>
      </p:sp>
      <p:sp>
        <p:nvSpPr>
          <p:cNvPr id="27" name="Text 24"/>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750" dirty="0">
                <a:solidFill>
                  <a:srgbClr val="7A756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123844"/>
        </a:solidFill>
      </p:bgPr>
    </p:bg>
    <p:spTree>
      <p:nvGrpSpPr>
        <p:cNvPr id="1" name=""/>
        <p:cNvGrpSpPr/>
        <p:nvPr/>
      </p:nvGrpSpPr>
      <p:grpSpPr>
        <a:xfrm>
          <a:off x="0" y="0"/>
          <a:ext cx="0" cy="0"/>
          <a:chOff x="0" y="0"/>
          <a:chExt cx="0" cy="0"/>
        </a:xfrm>
      </p:grpSpPr>
      <p:pic>
        <p:nvPicPr>
          <p:cNvPr id="2" name="Image 0" descr="/mnt/data/close_work/close_closing.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6000"/>
            </a:srgbClr>
          </a:solidFill>
          <a:ln w="12700">
            <a:solidFill>
              <a:srgbClr val="000000">
                <a:alpha val="0"/>
              </a:srgbClr>
            </a:solidFill>
            <a:prstDash val="solid"/>
          </a:ln>
        </p:spPr>
      </p:sp>
      <p:sp>
        <p:nvSpPr>
          <p:cNvPr id="4" name="Text 1"/>
          <p:cNvSpPr/>
          <p:nvPr/>
        </p:nvSpPr>
        <p:spPr>
          <a:xfrm>
            <a:off x="640080" y="640080"/>
            <a:ext cx="10881360" cy="438912"/>
          </a:xfrm>
          <a:prstGeom prst="rect">
            <a:avLst/>
          </a:prstGeom>
          <a:noFill/>
          <a:ln/>
        </p:spPr>
        <p:txBody>
          <a:bodyPr wrap="square" lIns="254" tIns="254" rIns="254" bIns="254" rtlCol="0" anchor="ctr">
            <a:normAutofit/>
          </a:bodyPr>
          <a:lstStyle/>
          <a:p>
            <a:pPr indent="0" marL="0">
              <a:buNone/>
            </a:pPr>
            <a:r>
              <a:rPr lang="en-US" sz="3400" b="1" dirty="0">
                <a:solidFill>
                  <a:srgbClr val="FFFFFF"/>
                </a:solidFill>
                <a:latin typeface="Aptos Display" pitchFamily="34" charset="0"/>
                <a:ea typeface="Aptos Display" pitchFamily="34" charset="-122"/>
                <a:cs typeface="Aptos Display" pitchFamily="34" charset="-120"/>
              </a:rPr>
              <a:t>Closing Prayer</a:t>
            </a:r>
            <a:endParaRPr lang="en-US" sz="3400" dirty="0"/>
          </a:p>
        </p:txBody>
      </p:sp>
      <p:sp>
        <p:nvSpPr>
          <p:cNvPr id="5" name="Shape 2"/>
          <p:cNvSpPr/>
          <p:nvPr/>
        </p:nvSpPr>
        <p:spPr>
          <a:xfrm>
            <a:off x="1143000" y="1554480"/>
            <a:ext cx="9875520" cy="3749040"/>
          </a:xfrm>
          <a:prstGeom prst="roundRect">
            <a:avLst>
              <a:gd name="adj" fmla="val 1951"/>
            </a:avLst>
          </a:prstGeom>
          <a:solidFill>
            <a:srgbClr val="FFF9EE">
              <a:alpha val="96000"/>
            </a:srgbClr>
          </a:solidFill>
          <a:ln w="12700">
            <a:solidFill>
              <a:srgbClr val="E4D4B7">
                <a:alpha val="65000"/>
              </a:srgbClr>
            </a:solidFill>
            <a:prstDash val="solid"/>
          </a:ln>
        </p:spPr>
      </p:sp>
      <p:sp>
        <p:nvSpPr>
          <p:cNvPr id="6" name="Text 3"/>
          <p:cNvSpPr/>
          <p:nvPr/>
        </p:nvSpPr>
        <p:spPr>
          <a:xfrm>
            <a:off x="1600200" y="2011680"/>
            <a:ext cx="8961120" cy="1554480"/>
          </a:xfrm>
          <a:prstGeom prst="rect">
            <a:avLst/>
          </a:prstGeom>
          <a:noFill/>
          <a:ln/>
        </p:spPr>
        <p:txBody>
          <a:bodyPr wrap="square" lIns="635" tIns="635" rIns="635" bIns="635" rtlCol="0" anchor="ctr">
            <a:normAutofit/>
          </a:bodyPr>
          <a:lstStyle/>
          <a:p>
            <a:pPr algn="ctr" indent="0" marL="0">
              <a:buNone/>
            </a:pPr>
            <a:r>
              <a:rPr lang="en-US" sz="2600" b="1" dirty="0">
                <a:solidFill>
                  <a:srgbClr val="465441"/>
                </a:solidFill>
                <a:latin typeface="Aptos Display" pitchFamily="34" charset="0"/>
                <a:ea typeface="Aptos Display" pitchFamily="34" charset="-122"/>
                <a:cs typeface="Aptos Display" pitchFamily="34" charset="-120"/>
              </a:rPr>
              <a:t>Lord Jesus Christ, draw us nearer to you. Be our portion, our guide, our comfort, and our strength. Teach us to walk with you in ordinary faithfulness until our journey is complete. Amen.</a:t>
            </a:r>
            <a:endParaRPr lang="en-US" sz="2600" dirty="0"/>
          </a:p>
        </p:txBody>
      </p:sp>
      <p:sp>
        <p:nvSpPr>
          <p:cNvPr id="7" name="Text 4"/>
          <p:cNvSpPr/>
          <p:nvPr/>
        </p:nvSpPr>
        <p:spPr>
          <a:xfrm>
            <a:off x="1645920" y="4736592"/>
            <a:ext cx="8869680" cy="320040"/>
          </a:xfrm>
          <a:prstGeom prst="rect">
            <a:avLst/>
          </a:prstGeom>
          <a:noFill/>
          <a:ln/>
        </p:spPr>
        <p:txBody>
          <a:bodyPr wrap="square" lIns="0" tIns="0" rIns="0" bIns="0" rtlCol="0" anchor="ctr">
            <a:normAutofit/>
          </a:bodyPr>
          <a:lstStyle/>
          <a:p>
            <a:pPr algn="ctr" indent="0" marL="0">
              <a:buNone/>
            </a:pPr>
            <a:r>
              <a:rPr lang="en-US" sz="850" dirty="0">
                <a:solidFill>
                  <a:srgbClr val="20313A"/>
                </a:solidFill>
              </a:rPr>
              <a:t>© HymnInfo.com. Free for personal, church, classroom, and small-group teaching use. Please do not sell, repost, or redistribute as downloadable files without permission.</a:t>
            </a:r>
            <a:endParaRPr lang="en-US" sz="850" dirty="0"/>
          </a:p>
        </p:txBody>
      </p:sp>
      <p:sp>
        <p:nvSpPr>
          <p:cNvPr id="8" name="Text 5"/>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750" dirty="0">
                <a:solidFill>
                  <a:srgbClr val="F7EFE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0E5"/>
        </a:solidFill>
      </p:bgPr>
    </p:bg>
    <p:spTree>
      <p:nvGrpSpPr>
        <p:cNvPr id="1" name=""/>
        <p:cNvGrpSpPr/>
        <p:nvPr/>
      </p:nvGrpSpPr>
      <p:grpSpPr>
        <a:xfrm>
          <a:off x="0" y="0"/>
          <a:ext cx="0" cy="0"/>
          <a:chOff x="0" y="0"/>
          <a:chExt cx="0" cy="0"/>
        </a:xfrm>
      </p:grpSpPr>
      <p:pic>
        <p:nvPicPr>
          <p:cNvPr id="2" name="Image 0" descr="/mnt/data/close_work/close_hymnal.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B2730">
              <a:alpha val="70000"/>
            </a:srgbClr>
          </a:solidFill>
          <a:ln w="12700">
            <a:solidFill>
              <a:srgbClr val="0B2730">
                <a:alpha val="0"/>
              </a:srgbClr>
            </a:solidFill>
            <a:prstDash val="solid"/>
          </a:ln>
        </p:spPr>
      </p:sp>
      <p:sp>
        <p:nvSpPr>
          <p:cNvPr id="4" name="Text 1"/>
          <p:cNvSpPr/>
          <p:nvPr/>
        </p:nvSpPr>
        <p:spPr>
          <a:xfrm>
            <a:off x="640080" y="457200"/>
            <a:ext cx="10881360" cy="438912"/>
          </a:xfrm>
          <a:prstGeom prst="rect">
            <a:avLst/>
          </a:prstGeom>
          <a:noFill/>
          <a:ln/>
        </p:spPr>
        <p:txBody>
          <a:bodyPr wrap="square" lIns="254" tIns="254" rIns="254" bIns="254" rtlCol="0" anchor="ctr">
            <a:normAutofit/>
          </a:bodyPr>
          <a:lstStyle/>
          <a:p>
            <a:pPr indent="0" marL="0">
              <a:buNone/>
            </a:pPr>
            <a:r>
              <a:rPr lang="en-US" sz="3400" b="1" dirty="0">
                <a:solidFill>
                  <a:srgbClr val="FFFFFF"/>
                </a:solidFill>
                <a:latin typeface="Aptos Display" pitchFamily="34" charset="0"/>
                <a:ea typeface="Aptos Display" pitchFamily="34" charset="-122"/>
                <a:cs typeface="Aptos Display" pitchFamily="34" charset="-120"/>
              </a:rPr>
              <a:t>Hymn Identity</a:t>
            </a:r>
            <a:endParaRPr lang="en-US" sz="3400" dirty="0"/>
          </a:p>
        </p:txBody>
      </p:sp>
      <p:sp>
        <p:nvSpPr>
          <p:cNvPr id="5" name="Shape 2"/>
          <p:cNvSpPr/>
          <p:nvPr/>
        </p:nvSpPr>
        <p:spPr>
          <a:xfrm>
            <a:off x="868680" y="1298448"/>
            <a:ext cx="10469880" cy="4434840"/>
          </a:xfrm>
          <a:prstGeom prst="roundRect">
            <a:avLst>
              <a:gd name="adj" fmla="val 1649"/>
            </a:avLst>
          </a:prstGeom>
          <a:solidFill>
            <a:srgbClr val="FFF9EE">
              <a:alpha val="98000"/>
            </a:srgbClr>
          </a:solidFill>
          <a:ln w="12700">
            <a:solidFill>
              <a:srgbClr val="E4D4B7">
                <a:alpha val="65000"/>
              </a:srgbClr>
            </a:solidFill>
            <a:prstDash val="solid"/>
          </a:ln>
        </p:spPr>
      </p:sp>
      <p:sp>
        <p:nvSpPr>
          <p:cNvPr id="6" name="Text 3"/>
          <p:cNvSpPr/>
          <p:nvPr/>
        </p:nvSpPr>
        <p:spPr>
          <a:xfrm>
            <a:off x="1188720" y="1600200"/>
            <a:ext cx="1920240" cy="256032"/>
          </a:xfrm>
          <a:prstGeom prst="rect">
            <a:avLst/>
          </a:prstGeom>
          <a:noFill/>
          <a:ln/>
        </p:spPr>
        <p:txBody>
          <a:bodyPr wrap="square" lIns="0" tIns="0" rIns="0" bIns="0" rtlCol="0" anchor="ctr"/>
          <a:lstStyle/>
          <a:p>
            <a:pPr indent="0" marL="0">
              <a:buNone/>
            </a:pPr>
            <a:r>
              <a:rPr lang="en-US" sz="1200" b="1" dirty="0">
                <a:solidFill>
                  <a:srgbClr val="465441"/>
                </a:solidFill>
              </a:rPr>
              <a:t>Title</a:t>
            </a:r>
            <a:endParaRPr lang="en-US" sz="1200" dirty="0"/>
          </a:p>
        </p:txBody>
      </p:sp>
      <p:sp>
        <p:nvSpPr>
          <p:cNvPr id="7" name="Text 4"/>
          <p:cNvSpPr/>
          <p:nvPr/>
        </p:nvSpPr>
        <p:spPr>
          <a:xfrm>
            <a:off x="3246120" y="1600200"/>
            <a:ext cx="7315200" cy="256032"/>
          </a:xfrm>
          <a:prstGeom prst="rect">
            <a:avLst/>
          </a:prstGeom>
          <a:noFill/>
          <a:ln/>
        </p:spPr>
        <p:txBody>
          <a:bodyPr wrap="square" lIns="0" tIns="0" rIns="0" bIns="0" rtlCol="0" anchor="ctr">
            <a:normAutofit/>
          </a:bodyPr>
          <a:lstStyle/>
          <a:p>
            <a:pPr indent="0" marL="0">
              <a:buNone/>
            </a:pPr>
            <a:r>
              <a:rPr lang="en-US" sz="1350" dirty="0">
                <a:solidFill>
                  <a:srgbClr val="20313A"/>
                </a:solidFill>
              </a:rPr>
              <a:t>Close to Thee</a:t>
            </a:r>
            <a:endParaRPr lang="en-US" sz="1350" dirty="0"/>
          </a:p>
        </p:txBody>
      </p:sp>
      <p:sp>
        <p:nvSpPr>
          <p:cNvPr id="8" name="Shape 5"/>
          <p:cNvSpPr/>
          <p:nvPr/>
        </p:nvSpPr>
        <p:spPr>
          <a:xfrm>
            <a:off x="1143000" y="1965960"/>
            <a:ext cx="9509760" cy="0"/>
          </a:xfrm>
          <a:prstGeom prst="line">
            <a:avLst/>
          </a:prstGeom>
          <a:noFill/>
          <a:ln w="12700">
            <a:solidFill>
              <a:srgbClr val="D8CAB5">
                <a:alpha val="65000"/>
              </a:srgbClr>
            </a:solidFill>
            <a:prstDash val="solid"/>
          </a:ln>
        </p:spPr>
      </p:sp>
      <p:sp>
        <p:nvSpPr>
          <p:cNvPr id="9" name="Text 6"/>
          <p:cNvSpPr/>
          <p:nvPr/>
        </p:nvSpPr>
        <p:spPr>
          <a:xfrm>
            <a:off x="1188720" y="2167128"/>
            <a:ext cx="1920240" cy="256032"/>
          </a:xfrm>
          <a:prstGeom prst="rect">
            <a:avLst/>
          </a:prstGeom>
          <a:noFill/>
          <a:ln/>
        </p:spPr>
        <p:txBody>
          <a:bodyPr wrap="square" lIns="0" tIns="0" rIns="0" bIns="0" rtlCol="0" anchor="ctr"/>
          <a:lstStyle/>
          <a:p>
            <a:pPr indent="0" marL="0">
              <a:buNone/>
            </a:pPr>
            <a:r>
              <a:rPr lang="en-US" sz="1200" b="1" dirty="0">
                <a:solidFill>
                  <a:srgbClr val="465441"/>
                </a:solidFill>
              </a:rPr>
              <a:t>First line</a:t>
            </a:r>
            <a:endParaRPr lang="en-US" sz="1200" dirty="0"/>
          </a:p>
        </p:txBody>
      </p:sp>
      <p:sp>
        <p:nvSpPr>
          <p:cNvPr id="10" name="Text 7"/>
          <p:cNvSpPr/>
          <p:nvPr/>
        </p:nvSpPr>
        <p:spPr>
          <a:xfrm>
            <a:off x="3246120" y="2167128"/>
            <a:ext cx="7315200" cy="256032"/>
          </a:xfrm>
          <a:prstGeom prst="rect">
            <a:avLst/>
          </a:prstGeom>
          <a:noFill/>
          <a:ln/>
        </p:spPr>
        <p:txBody>
          <a:bodyPr wrap="square" lIns="0" tIns="0" rIns="0" bIns="0" rtlCol="0" anchor="ctr">
            <a:normAutofit/>
          </a:bodyPr>
          <a:lstStyle/>
          <a:p>
            <a:pPr indent="0" marL="0">
              <a:buNone/>
            </a:pPr>
            <a:r>
              <a:rPr lang="en-US" sz="1350" dirty="0">
                <a:solidFill>
                  <a:srgbClr val="20313A"/>
                </a:solidFill>
              </a:rPr>
              <a:t>Thou my everlasting portion</a:t>
            </a:r>
            <a:endParaRPr lang="en-US" sz="1350" dirty="0"/>
          </a:p>
        </p:txBody>
      </p:sp>
      <p:sp>
        <p:nvSpPr>
          <p:cNvPr id="11" name="Shape 8"/>
          <p:cNvSpPr/>
          <p:nvPr/>
        </p:nvSpPr>
        <p:spPr>
          <a:xfrm>
            <a:off x="1143000" y="2532888"/>
            <a:ext cx="9509760" cy="0"/>
          </a:xfrm>
          <a:prstGeom prst="line">
            <a:avLst/>
          </a:prstGeom>
          <a:noFill/>
          <a:ln w="12700">
            <a:solidFill>
              <a:srgbClr val="D8CAB5">
                <a:alpha val="65000"/>
              </a:srgbClr>
            </a:solidFill>
            <a:prstDash val="solid"/>
          </a:ln>
        </p:spPr>
      </p:sp>
      <p:sp>
        <p:nvSpPr>
          <p:cNvPr id="12" name="Text 9"/>
          <p:cNvSpPr/>
          <p:nvPr/>
        </p:nvSpPr>
        <p:spPr>
          <a:xfrm>
            <a:off x="1188720" y="2734056"/>
            <a:ext cx="1920240" cy="256032"/>
          </a:xfrm>
          <a:prstGeom prst="rect">
            <a:avLst/>
          </a:prstGeom>
          <a:noFill/>
          <a:ln/>
        </p:spPr>
        <p:txBody>
          <a:bodyPr wrap="square" lIns="0" tIns="0" rIns="0" bIns="0" rtlCol="0" anchor="ctr"/>
          <a:lstStyle/>
          <a:p>
            <a:pPr indent="0" marL="0">
              <a:buNone/>
            </a:pPr>
            <a:r>
              <a:rPr lang="en-US" sz="1200" b="1" dirty="0">
                <a:solidFill>
                  <a:srgbClr val="465441"/>
                </a:solidFill>
              </a:rPr>
              <a:t>Author</a:t>
            </a:r>
            <a:endParaRPr lang="en-US" sz="1200" dirty="0"/>
          </a:p>
        </p:txBody>
      </p:sp>
      <p:sp>
        <p:nvSpPr>
          <p:cNvPr id="13" name="Text 10"/>
          <p:cNvSpPr/>
          <p:nvPr/>
        </p:nvSpPr>
        <p:spPr>
          <a:xfrm>
            <a:off x="3246120" y="2734056"/>
            <a:ext cx="7315200" cy="256032"/>
          </a:xfrm>
          <a:prstGeom prst="rect">
            <a:avLst/>
          </a:prstGeom>
          <a:noFill/>
          <a:ln/>
        </p:spPr>
        <p:txBody>
          <a:bodyPr wrap="square" lIns="0" tIns="0" rIns="0" bIns="0" rtlCol="0" anchor="ctr">
            <a:normAutofit/>
          </a:bodyPr>
          <a:lstStyle/>
          <a:p>
            <a:pPr indent="0" marL="0">
              <a:buNone/>
            </a:pPr>
            <a:r>
              <a:rPr lang="en-US" sz="1350" dirty="0">
                <a:solidFill>
                  <a:srgbClr val="20313A"/>
                </a:solidFill>
              </a:rPr>
              <a:t>Frances Jane Crosby</a:t>
            </a:r>
            <a:endParaRPr lang="en-US" sz="1350" dirty="0"/>
          </a:p>
        </p:txBody>
      </p:sp>
      <p:sp>
        <p:nvSpPr>
          <p:cNvPr id="14" name="Shape 11"/>
          <p:cNvSpPr/>
          <p:nvPr/>
        </p:nvSpPr>
        <p:spPr>
          <a:xfrm>
            <a:off x="1143000" y="3099816"/>
            <a:ext cx="9509760" cy="0"/>
          </a:xfrm>
          <a:prstGeom prst="line">
            <a:avLst/>
          </a:prstGeom>
          <a:noFill/>
          <a:ln w="12700">
            <a:solidFill>
              <a:srgbClr val="D8CAB5">
                <a:alpha val="65000"/>
              </a:srgbClr>
            </a:solidFill>
            <a:prstDash val="solid"/>
          </a:ln>
        </p:spPr>
      </p:sp>
      <p:sp>
        <p:nvSpPr>
          <p:cNvPr id="15" name="Text 12"/>
          <p:cNvSpPr/>
          <p:nvPr/>
        </p:nvSpPr>
        <p:spPr>
          <a:xfrm>
            <a:off x="1188720" y="3300984"/>
            <a:ext cx="1920240" cy="256032"/>
          </a:xfrm>
          <a:prstGeom prst="rect">
            <a:avLst/>
          </a:prstGeom>
          <a:noFill/>
          <a:ln/>
        </p:spPr>
        <p:txBody>
          <a:bodyPr wrap="square" lIns="0" tIns="0" rIns="0" bIns="0" rtlCol="0" anchor="ctr"/>
          <a:lstStyle/>
          <a:p>
            <a:pPr indent="0" marL="0">
              <a:buNone/>
            </a:pPr>
            <a:r>
              <a:rPr lang="en-US" sz="1200" b="1" dirty="0">
                <a:solidFill>
                  <a:srgbClr val="465441"/>
                </a:solidFill>
              </a:rPr>
              <a:t>Composer</a:t>
            </a:r>
            <a:endParaRPr lang="en-US" sz="1200" dirty="0"/>
          </a:p>
        </p:txBody>
      </p:sp>
      <p:sp>
        <p:nvSpPr>
          <p:cNvPr id="16" name="Text 13"/>
          <p:cNvSpPr/>
          <p:nvPr/>
        </p:nvSpPr>
        <p:spPr>
          <a:xfrm>
            <a:off x="3246120" y="3300984"/>
            <a:ext cx="7315200" cy="256032"/>
          </a:xfrm>
          <a:prstGeom prst="rect">
            <a:avLst/>
          </a:prstGeom>
          <a:noFill/>
          <a:ln/>
        </p:spPr>
        <p:txBody>
          <a:bodyPr wrap="square" lIns="0" tIns="0" rIns="0" bIns="0" rtlCol="0" anchor="ctr">
            <a:normAutofit/>
          </a:bodyPr>
          <a:lstStyle/>
          <a:p>
            <a:pPr indent="0" marL="0">
              <a:buNone/>
            </a:pPr>
            <a:r>
              <a:rPr lang="en-US" sz="1350" dirty="0">
                <a:solidFill>
                  <a:srgbClr val="20313A"/>
                </a:solidFill>
              </a:rPr>
              <a:t>Silas Jones Vail</a:t>
            </a:r>
            <a:endParaRPr lang="en-US" sz="1350" dirty="0"/>
          </a:p>
        </p:txBody>
      </p:sp>
      <p:sp>
        <p:nvSpPr>
          <p:cNvPr id="17" name="Shape 14"/>
          <p:cNvSpPr/>
          <p:nvPr/>
        </p:nvSpPr>
        <p:spPr>
          <a:xfrm>
            <a:off x="1143000" y="3666744"/>
            <a:ext cx="9509760" cy="0"/>
          </a:xfrm>
          <a:prstGeom prst="line">
            <a:avLst/>
          </a:prstGeom>
          <a:noFill/>
          <a:ln w="12700">
            <a:solidFill>
              <a:srgbClr val="D8CAB5">
                <a:alpha val="65000"/>
              </a:srgbClr>
            </a:solidFill>
            <a:prstDash val="solid"/>
          </a:ln>
        </p:spPr>
      </p:sp>
      <p:sp>
        <p:nvSpPr>
          <p:cNvPr id="18" name="Text 15"/>
          <p:cNvSpPr/>
          <p:nvPr/>
        </p:nvSpPr>
        <p:spPr>
          <a:xfrm>
            <a:off x="1188720" y="3867912"/>
            <a:ext cx="1920240" cy="256032"/>
          </a:xfrm>
          <a:prstGeom prst="rect">
            <a:avLst/>
          </a:prstGeom>
          <a:noFill/>
          <a:ln/>
        </p:spPr>
        <p:txBody>
          <a:bodyPr wrap="square" lIns="0" tIns="0" rIns="0" bIns="0" rtlCol="0" anchor="ctr"/>
          <a:lstStyle/>
          <a:p>
            <a:pPr indent="0" marL="0">
              <a:buNone/>
            </a:pPr>
            <a:r>
              <a:rPr lang="en-US" sz="1200" b="1" dirty="0">
                <a:solidFill>
                  <a:srgbClr val="465441"/>
                </a:solidFill>
              </a:rPr>
              <a:t>Published</a:t>
            </a:r>
            <a:endParaRPr lang="en-US" sz="1200" dirty="0"/>
          </a:p>
        </p:txBody>
      </p:sp>
      <p:sp>
        <p:nvSpPr>
          <p:cNvPr id="19" name="Text 16"/>
          <p:cNvSpPr/>
          <p:nvPr/>
        </p:nvSpPr>
        <p:spPr>
          <a:xfrm>
            <a:off x="3246120" y="3867912"/>
            <a:ext cx="7315200" cy="256032"/>
          </a:xfrm>
          <a:prstGeom prst="rect">
            <a:avLst/>
          </a:prstGeom>
          <a:noFill/>
          <a:ln/>
        </p:spPr>
        <p:txBody>
          <a:bodyPr wrap="square" lIns="0" tIns="0" rIns="0" bIns="0" rtlCol="0" anchor="ctr">
            <a:normAutofit/>
          </a:bodyPr>
          <a:lstStyle/>
          <a:p>
            <a:pPr indent="0" marL="0">
              <a:buNone/>
            </a:pPr>
            <a:r>
              <a:rPr lang="en-US" sz="1350" dirty="0">
                <a:solidFill>
                  <a:srgbClr val="20313A"/>
                </a:solidFill>
              </a:rPr>
              <a:t>1874</a:t>
            </a:r>
            <a:endParaRPr lang="en-US" sz="1350" dirty="0"/>
          </a:p>
        </p:txBody>
      </p:sp>
      <p:sp>
        <p:nvSpPr>
          <p:cNvPr id="20" name="Shape 17"/>
          <p:cNvSpPr/>
          <p:nvPr/>
        </p:nvSpPr>
        <p:spPr>
          <a:xfrm>
            <a:off x="1143000" y="4233672"/>
            <a:ext cx="9509760" cy="0"/>
          </a:xfrm>
          <a:prstGeom prst="line">
            <a:avLst/>
          </a:prstGeom>
          <a:noFill/>
          <a:ln w="12700">
            <a:solidFill>
              <a:srgbClr val="D8CAB5">
                <a:alpha val="65000"/>
              </a:srgbClr>
            </a:solidFill>
            <a:prstDash val="solid"/>
          </a:ln>
        </p:spPr>
      </p:sp>
      <p:sp>
        <p:nvSpPr>
          <p:cNvPr id="21" name="Text 18"/>
          <p:cNvSpPr/>
          <p:nvPr/>
        </p:nvSpPr>
        <p:spPr>
          <a:xfrm>
            <a:off x="1188720" y="4434840"/>
            <a:ext cx="1920240" cy="256032"/>
          </a:xfrm>
          <a:prstGeom prst="rect">
            <a:avLst/>
          </a:prstGeom>
          <a:noFill/>
          <a:ln/>
        </p:spPr>
        <p:txBody>
          <a:bodyPr wrap="square" lIns="0" tIns="0" rIns="0" bIns="0" rtlCol="0" anchor="ctr"/>
          <a:lstStyle/>
          <a:p>
            <a:pPr indent="0" marL="0">
              <a:buNone/>
            </a:pPr>
            <a:r>
              <a:rPr lang="en-US" sz="1200" b="1" dirty="0">
                <a:solidFill>
                  <a:srgbClr val="465441"/>
                </a:solidFill>
              </a:rPr>
              <a:t>Themes</a:t>
            </a:r>
            <a:endParaRPr lang="en-US" sz="1200" dirty="0"/>
          </a:p>
        </p:txBody>
      </p:sp>
      <p:sp>
        <p:nvSpPr>
          <p:cNvPr id="22" name="Text 19"/>
          <p:cNvSpPr/>
          <p:nvPr/>
        </p:nvSpPr>
        <p:spPr>
          <a:xfrm>
            <a:off x="3246120" y="4434840"/>
            <a:ext cx="7315200" cy="256032"/>
          </a:xfrm>
          <a:prstGeom prst="rect">
            <a:avLst/>
          </a:prstGeom>
          <a:noFill/>
          <a:ln/>
        </p:spPr>
        <p:txBody>
          <a:bodyPr wrap="square" lIns="0" tIns="0" rIns="0" bIns="0" rtlCol="0" anchor="ctr">
            <a:normAutofit/>
          </a:bodyPr>
          <a:lstStyle/>
          <a:p>
            <a:pPr indent="0" marL="0">
              <a:buNone/>
            </a:pPr>
            <a:r>
              <a:rPr lang="en-US" sz="1350" dirty="0">
                <a:solidFill>
                  <a:srgbClr val="20313A"/>
                </a:solidFill>
              </a:rPr>
              <a:t>Fellowship with Christ • Guidance • Pilgrimage • Consecration</a:t>
            </a:r>
            <a:endParaRPr lang="en-US" sz="1350" dirty="0"/>
          </a:p>
        </p:txBody>
      </p:sp>
      <p:sp>
        <p:nvSpPr>
          <p:cNvPr id="23" name="Shape 20"/>
          <p:cNvSpPr/>
          <p:nvPr/>
        </p:nvSpPr>
        <p:spPr>
          <a:xfrm>
            <a:off x="1143000" y="4800600"/>
            <a:ext cx="9509760" cy="0"/>
          </a:xfrm>
          <a:prstGeom prst="line">
            <a:avLst/>
          </a:prstGeom>
          <a:noFill/>
          <a:ln w="12700">
            <a:solidFill>
              <a:srgbClr val="D8CAB5">
                <a:alpha val="65000"/>
              </a:srgbClr>
            </a:solidFill>
            <a:prstDash val="solid"/>
          </a:ln>
        </p:spPr>
      </p:sp>
      <p:sp>
        <p:nvSpPr>
          <p:cNvPr id="24" name="Text 21"/>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750" dirty="0">
                <a:solidFill>
                  <a:srgbClr val="F7EFE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23844"/>
        </a:solidFill>
      </p:bgPr>
    </p:bg>
    <p:spTree>
      <p:nvGrpSpPr>
        <p:cNvPr id="1" name=""/>
        <p:cNvGrpSpPr/>
        <p:nvPr/>
      </p:nvGrpSpPr>
      <p:grpSpPr>
        <a:xfrm>
          <a:off x="0" y="0"/>
          <a:ext cx="0" cy="0"/>
          <a:chOff x="0" y="0"/>
          <a:chExt cx="0" cy="0"/>
        </a:xfrm>
      </p:grpSpPr>
      <p:pic>
        <p:nvPicPr>
          <p:cNvPr id="2" name="Image 0" descr="/mnt/data/close_work/close_door.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5000"/>
            </a:srgbClr>
          </a:solidFill>
          <a:ln w="12700">
            <a:solidFill>
              <a:srgbClr val="000000">
                <a:alpha val="0"/>
              </a:srgbClr>
            </a:solidFill>
            <a:prstDash val="solid"/>
          </a:ln>
        </p:spPr>
      </p:sp>
      <p:sp>
        <p:nvSpPr>
          <p:cNvPr id="4" name="Shape 1"/>
          <p:cNvSpPr/>
          <p:nvPr/>
        </p:nvSpPr>
        <p:spPr>
          <a:xfrm>
            <a:off x="0" y="0"/>
            <a:ext cx="12191695" cy="6858000"/>
          </a:xfrm>
          <a:prstGeom prst="rect">
            <a:avLst/>
          </a:prstGeom>
          <a:solidFill>
            <a:srgbClr val="143946">
              <a:alpha val="75000"/>
            </a:srgbClr>
          </a:solidFill>
          <a:ln w="12700">
            <a:solidFill>
              <a:srgbClr val="143946">
                <a:alpha val="0"/>
              </a:srgbClr>
            </a:solidFill>
            <a:prstDash val="solid"/>
          </a:ln>
        </p:spPr>
      </p:sp>
      <p:sp>
        <p:nvSpPr>
          <p:cNvPr id="5" name="Text 2"/>
          <p:cNvSpPr/>
          <p:nvPr/>
        </p:nvSpPr>
        <p:spPr>
          <a:xfrm>
            <a:off x="822960" y="2377440"/>
            <a:ext cx="10607040" cy="548640"/>
          </a:xfrm>
          <a:prstGeom prst="rect">
            <a:avLst/>
          </a:prstGeom>
          <a:noFill/>
          <a:ln/>
        </p:spPr>
        <p:txBody>
          <a:bodyPr wrap="square" lIns="254" tIns="254" rIns="254" bIns="254" rtlCol="0" anchor="ctr">
            <a:normAutofit/>
          </a:bodyPr>
          <a:lstStyle/>
          <a:p>
            <a:pPr algn="ctr" indent="0" marL="0">
              <a:buNone/>
            </a:pPr>
            <a:r>
              <a:rPr lang="en-US" sz="3800" b="1" dirty="0">
                <a:solidFill>
                  <a:srgbClr val="FFFFFF"/>
                </a:solidFill>
                <a:latin typeface="Aptos Display" pitchFamily="34" charset="0"/>
                <a:ea typeface="Aptos Display" pitchFamily="34" charset="-122"/>
                <a:cs typeface="Aptos Display" pitchFamily="34" charset="-120"/>
              </a:rPr>
              <a:t>Part I: Story and Setting</a:t>
            </a:r>
            <a:endParaRPr lang="en-US" sz="3800" dirty="0"/>
          </a:p>
        </p:txBody>
      </p:sp>
      <p:sp>
        <p:nvSpPr>
          <p:cNvPr id="6" name="Shape 3"/>
          <p:cNvSpPr/>
          <p:nvPr/>
        </p:nvSpPr>
        <p:spPr>
          <a:xfrm>
            <a:off x="4206240" y="3072384"/>
            <a:ext cx="3749040" cy="0"/>
          </a:xfrm>
          <a:prstGeom prst="line">
            <a:avLst/>
          </a:prstGeom>
          <a:noFill/>
          <a:ln w="25400">
            <a:solidFill>
              <a:srgbClr val="D9A64E">
                <a:alpha val="85000"/>
              </a:srgbClr>
            </a:solidFill>
            <a:prstDash val="solid"/>
          </a:ln>
        </p:spPr>
      </p:sp>
      <p:sp>
        <p:nvSpPr>
          <p:cNvPr id="7" name="Text 4"/>
          <p:cNvSpPr/>
          <p:nvPr/>
        </p:nvSpPr>
        <p:spPr>
          <a:xfrm>
            <a:off x="1828800" y="3310128"/>
            <a:ext cx="8503920" cy="457200"/>
          </a:xfrm>
          <a:prstGeom prst="rect">
            <a:avLst/>
          </a:prstGeom>
          <a:noFill/>
          <a:ln/>
        </p:spPr>
        <p:txBody>
          <a:bodyPr wrap="square" rtlCol="0" anchor="ctr">
            <a:normAutofit/>
          </a:bodyPr>
          <a:lstStyle/>
          <a:p>
            <a:pPr algn="ctr" indent="0" marL="0">
              <a:buNone/>
            </a:pPr>
            <a:r>
              <a:rPr lang="en-US" sz="1800" dirty="0">
                <a:solidFill>
                  <a:srgbClr val="F6F0E5"/>
                </a:solidFill>
                <a:latin typeface="Aptos" pitchFamily="34" charset="0"/>
                <a:ea typeface="Aptos" pitchFamily="34" charset="-122"/>
                <a:cs typeface="Aptos" pitchFamily="34" charset="-120"/>
              </a:rPr>
              <a:t>A gospel hymn for the pilgrim walk with Christ</a:t>
            </a:r>
            <a:endParaRPr lang="en-US" sz="1800" dirty="0"/>
          </a:p>
        </p:txBody>
      </p:sp>
      <p:sp>
        <p:nvSpPr>
          <p:cNvPr id="8" name="Text 5"/>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750" dirty="0">
                <a:solidFill>
                  <a:srgbClr val="F7EFE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0E5"/>
        </a:solidFill>
      </p:bgPr>
    </p:bg>
    <p:spTree>
      <p:nvGrpSpPr>
        <p:cNvPr id="1" name=""/>
        <p:cNvGrpSpPr/>
        <p:nvPr/>
      </p:nvGrpSpPr>
      <p:grpSpPr>
        <a:xfrm>
          <a:off x="0" y="0"/>
          <a:ext cx="0" cy="0"/>
          <a:chOff x="0" y="0"/>
          <a:chExt cx="0" cy="0"/>
        </a:xfrm>
      </p:grpSpPr>
      <p:pic>
        <p:nvPicPr>
          <p:cNvPr id="2" name="Image 0" descr="/mnt/data/close_work/close_hymnal.jpg">    </p:cNvPr>
          <p:cNvPicPr>
            <a:picLocks noChangeAspect="1"/>
          </p:cNvPicPr>
          <p:nvPr/>
        </p:nvPicPr>
        <p:blipFill>
          <a:blip r:embed="rId1"/>
          <a:stretch>
            <a:fillRect/>
          </a:stretch>
        </p:blipFill>
        <p:spPr>
          <a:xfrm>
            <a:off x="0" y="0"/>
            <a:ext cx="4617720" cy="6858000"/>
          </a:xfrm>
          <a:prstGeom prst="rect">
            <a:avLst/>
          </a:prstGeom>
        </p:spPr>
      </p:pic>
      <p:sp>
        <p:nvSpPr>
          <p:cNvPr id="3" name="Shape 0"/>
          <p:cNvSpPr/>
          <p:nvPr/>
        </p:nvSpPr>
        <p:spPr>
          <a:xfrm>
            <a:off x="0" y="0"/>
            <a:ext cx="4617720" cy="6858000"/>
          </a:xfrm>
          <a:prstGeom prst="rect">
            <a:avLst/>
          </a:prstGeom>
          <a:solidFill>
            <a:srgbClr val="000000">
              <a:alpha val="60000"/>
            </a:srgbClr>
          </a:solidFill>
          <a:ln w="12700">
            <a:solidFill>
              <a:srgbClr val="000000">
                <a:alpha val="0"/>
              </a:srgbClr>
            </a:solidFill>
            <a:prstDash val="solid"/>
          </a:ln>
        </p:spPr>
      </p:sp>
      <p:sp>
        <p:nvSpPr>
          <p:cNvPr id="4" name="Shape 1"/>
          <p:cNvSpPr/>
          <p:nvPr/>
        </p:nvSpPr>
        <p:spPr>
          <a:xfrm>
            <a:off x="4617720" y="0"/>
            <a:ext cx="7571232" cy="6858000"/>
          </a:xfrm>
          <a:prstGeom prst="rect">
            <a:avLst/>
          </a:prstGeom>
          <a:solidFill>
            <a:srgbClr val="F6F0E5"/>
          </a:solidFill>
          <a:ln w="12700">
            <a:solidFill>
              <a:srgbClr val="F6F0E5">
                <a:alpha val="0"/>
              </a:srgbClr>
            </a:solidFill>
            <a:prstDash val="solid"/>
          </a:ln>
        </p:spPr>
      </p:sp>
      <p:sp>
        <p:nvSpPr>
          <p:cNvPr id="5" name="Shape 2"/>
          <p:cNvSpPr/>
          <p:nvPr/>
        </p:nvSpPr>
        <p:spPr>
          <a:xfrm>
            <a:off x="4800600" y="594360"/>
            <a:ext cx="0" cy="5532120"/>
          </a:xfrm>
          <a:prstGeom prst="line">
            <a:avLst/>
          </a:prstGeom>
          <a:noFill/>
          <a:ln w="38100">
            <a:solidFill>
              <a:srgbClr val="D9A64E">
                <a:alpha val="95000"/>
              </a:srgbClr>
            </a:solidFill>
            <a:prstDash val="solid"/>
          </a:ln>
        </p:spPr>
      </p:sp>
      <p:sp>
        <p:nvSpPr>
          <p:cNvPr id="6" name="Shape 3"/>
          <p:cNvSpPr/>
          <p:nvPr/>
        </p:nvSpPr>
        <p:spPr>
          <a:xfrm>
            <a:off x="5074920" y="566928"/>
            <a:ext cx="1600200" cy="256032"/>
          </a:xfrm>
          <a:prstGeom prst="roundRect">
            <a:avLst>
              <a:gd name="adj" fmla="val 17857"/>
            </a:avLst>
          </a:prstGeom>
          <a:solidFill>
            <a:srgbClr val="D9A64E"/>
          </a:solidFill>
          <a:ln w="12700">
            <a:solidFill>
              <a:srgbClr val="D9A64E">
                <a:alpha val="0"/>
              </a:srgbClr>
            </a:solidFill>
            <a:prstDash val="solid"/>
          </a:ln>
        </p:spPr>
      </p:sp>
      <p:sp>
        <p:nvSpPr>
          <p:cNvPr id="7" name="Text 4"/>
          <p:cNvSpPr/>
          <p:nvPr/>
        </p:nvSpPr>
        <p:spPr>
          <a:xfrm>
            <a:off x="5138928" y="617220"/>
            <a:ext cx="1472184" cy="137160"/>
          </a:xfrm>
          <a:prstGeom prst="rect">
            <a:avLst/>
          </a:prstGeom>
          <a:noFill/>
          <a:ln/>
        </p:spPr>
        <p:txBody>
          <a:bodyPr wrap="square" lIns="0" tIns="0" rIns="0" bIns="0" rtlCol="0" anchor="ctr">
            <a:normAutofit/>
          </a:bodyPr>
          <a:lstStyle/>
          <a:p>
            <a:pPr algn="ctr" indent="0" marL="0">
              <a:buNone/>
            </a:pPr>
            <a:r>
              <a:rPr lang="en-US" sz="750" b="1" dirty="0">
                <a:solidFill>
                  <a:srgbClr val="1B2E35"/>
                </a:solidFill>
              </a:rPr>
              <a:t>History</a:t>
            </a:r>
            <a:endParaRPr lang="en-US" sz="750" dirty="0"/>
          </a:p>
        </p:txBody>
      </p:sp>
      <p:sp>
        <p:nvSpPr>
          <p:cNvPr id="8" name="Text 5"/>
          <p:cNvSpPr/>
          <p:nvPr/>
        </p:nvSpPr>
        <p:spPr>
          <a:xfrm>
            <a:off x="5074920" y="960120"/>
            <a:ext cx="6400800" cy="502920"/>
          </a:xfrm>
          <a:prstGeom prst="rect">
            <a:avLst/>
          </a:prstGeom>
          <a:noFill/>
          <a:ln/>
        </p:spPr>
        <p:txBody>
          <a:bodyPr wrap="square" lIns="254" tIns="254" rIns="254" bIns="254" rtlCol="0" anchor="ctr">
            <a:normAutofit/>
          </a:bodyPr>
          <a:lstStyle/>
          <a:p>
            <a:pPr indent="0" marL="0">
              <a:buNone/>
            </a:pPr>
            <a:r>
              <a:rPr lang="en-US" sz="3000" b="1" dirty="0">
                <a:solidFill>
                  <a:srgbClr val="465441"/>
                </a:solidFill>
                <a:latin typeface="Aptos Display" pitchFamily="34" charset="0"/>
                <a:ea typeface="Aptos Display" pitchFamily="34" charset="-122"/>
                <a:cs typeface="Aptos Display" pitchFamily="34" charset="-120"/>
              </a:rPr>
              <a:t>Historical Background</a:t>
            </a:r>
            <a:endParaRPr lang="en-US" sz="3000" dirty="0"/>
          </a:p>
        </p:txBody>
      </p:sp>
      <p:sp>
        <p:nvSpPr>
          <p:cNvPr id="9" name="Text 6"/>
          <p:cNvSpPr/>
          <p:nvPr/>
        </p:nvSpPr>
        <p:spPr>
          <a:xfrm>
            <a:off x="5120640" y="1828800"/>
            <a:ext cx="6309360" cy="3886200"/>
          </a:xfrm>
          <a:prstGeom prst="rect">
            <a:avLst/>
          </a:prstGeom>
          <a:noFill/>
          <a:ln/>
        </p:spPr>
        <p:txBody>
          <a:bodyPr wrap="square" lIns="1016" tIns="1016" rIns="1016" bIns="1016" rtlCol="0" anchor="ctr">
            <a:normAutofit/>
          </a:bodyPr>
          <a:lstStyle/>
          <a:p>
            <a:pPr indent="0" marL="0">
              <a:buNone/>
            </a:pPr>
            <a:r>
              <a:rPr lang="en-US" sz="1800" dirty="0">
                <a:solidFill>
                  <a:srgbClr val="20313A"/>
                </a:solidFill>
                <a:latin typeface="Aptos" pitchFamily="34" charset="0"/>
                <a:ea typeface="Aptos" pitchFamily="34" charset="-122"/>
                <a:cs typeface="Aptos" pitchFamily="34" charset="-120"/>
              </a:rPr>
              <a:t>• Written by Fanny J. Crosby, one of the most prolific gospel song writers of the nineteenth century.</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Music by Silas J. Vail, a composer and song leader in the gospel-song tradition.</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Published in 1874 in collections used for Sunday school, revival, and congregational song.</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The hymn’s warmth reflects devotional gospel hymnody: personal prayer, simple melody, and memorable refrain.</a:t>
            </a:r>
            <a:endParaRPr lang="en-US" sz="1800" dirty="0"/>
          </a:p>
        </p:txBody>
      </p:sp>
      <p:sp>
        <p:nvSpPr>
          <p:cNvPr id="10" name="Text 7"/>
          <p:cNvSpPr/>
          <p:nvPr/>
        </p:nvSpPr>
        <p:spPr>
          <a:xfrm>
            <a:off x="5074920" y="6510528"/>
            <a:ext cx="6400800" cy="164592"/>
          </a:xfrm>
          <a:prstGeom prst="rect">
            <a:avLst/>
          </a:prstGeom>
          <a:noFill/>
          <a:ln/>
        </p:spPr>
        <p:txBody>
          <a:bodyPr wrap="square" lIns="0" tIns="0" rIns="0" bIns="0" rtlCol="0" anchor="ctr"/>
          <a:lstStyle/>
          <a:p>
            <a:pPr algn="ctr" indent="0" marL="0">
              <a:buNone/>
            </a:pPr>
            <a:r>
              <a:rPr lang="en-US" sz="750" dirty="0">
                <a:solidFill>
                  <a:srgbClr val="7A756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0E5"/>
        </a:solidFill>
      </p:bgPr>
    </p:bg>
    <p:spTree>
      <p:nvGrpSpPr>
        <p:cNvPr id="1" name=""/>
        <p:cNvGrpSpPr/>
        <p:nvPr/>
      </p:nvGrpSpPr>
      <p:grpSpPr>
        <a:xfrm>
          <a:off x="0" y="0"/>
          <a:ext cx="0" cy="0"/>
          <a:chOff x="0" y="0"/>
          <a:chExt cx="0" cy="0"/>
        </a:xfrm>
      </p:grpSpPr>
      <p:pic>
        <p:nvPicPr>
          <p:cNvPr id="2" name="Image 0" descr="/mnt/data/close_work/close_door.jpg">    </p:cNvPr>
          <p:cNvPicPr>
            <a:picLocks noChangeAspect="1"/>
          </p:cNvPicPr>
          <p:nvPr/>
        </p:nvPicPr>
        <p:blipFill>
          <a:blip r:embed="rId1"/>
          <a:stretch>
            <a:fillRect/>
          </a:stretch>
        </p:blipFill>
        <p:spPr>
          <a:xfrm>
            <a:off x="0" y="0"/>
            <a:ext cx="4617720" cy="6858000"/>
          </a:xfrm>
          <a:prstGeom prst="rect">
            <a:avLst/>
          </a:prstGeom>
        </p:spPr>
      </p:pic>
      <p:sp>
        <p:nvSpPr>
          <p:cNvPr id="3" name="Shape 0"/>
          <p:cNvSpPr/>
          <p:nvPr/>
        </p:nvSpPr>
        <p:spPr>
          <a:xfrm>
            <a:off x="0" y="0"/>
            <a:ext cx="4617720" cy="6858000"/>
          </a:xfrm>
          <a:prstGeom prst="rect">
            <a:avLst/>
          </a:prstGeom>
          <a:solidFill>
            <a:srgbClr val="000000">
              <a:alpha val="60000"/>
            </a:srgbClr>
          </a:solidFill>
          <a:ln w="12700">
            <a:solidFill>
              <a:srgbClr val="000000">
                <a:alpha val="0"/>
              </a:srgbClr>
            </a:solidFill>
            <a:prstDash val="solid"/>
          </a:ln>
        </p:spPr>
      </p:sp>
      <p:sp>
        <p:nvSpPr>
          <p:cNvPr id="4" name="Shape 1"/>
          <p:cNvSpPr/>
          <p:nvPr/>
        </p:nvSpPr>
        <p:spPr>
          <a:xfrm>
            <a:off x="4617720" y="0"/>
            <a:ext cx="7571232" cy="6858000"/>
          </a:xfrm>
          <a:prstGeom prst="rect">
            <a:avLst/>
          </a:prstGeom>
          <a:solidFill>
            <a:srgbClr val="F6F0E5"/>
          </a:solidFill>
          <a:ln w="12700">
            <a:solidFill>
              <a:srgbClr val="F6F0E5">
                <a:alpha val="0"/>
              </a:srgbClr>
            </a:solidFill>
            <a:prstDash val="solid"/>
          </a:ln>
        </p:spPr>
      </p:sp>
      <p:sp>
        <p:nvSpPr>
          <p:cNvPr id="5" name="Shape 2"/>
          <p:cNvSpPr/>
          <p:nvPr/>
        </p:nvSpPr>
        <p:spPr>
          <a:xfrm>
            <a:off x="4800600" y="594360"/>
            <a:ext cx="0" cy="5532120"/>
          </a:xfrm>
          <a:prstGeom prst="line">
            <a:avLst/>
          </a:prstGeom>
          <a:noFill/>
          <a:ln w="38100">
            <a:solidFill>
              <a:srgbClr val="D9A64E">
                <a:alpha val="95000"/>
              </a:srgbClr>
            </a:solidFill>
            <a:prstDash val="solid"/>
          </a:ln>
        </p:spPr>
      </p:sp>
      <p:sp>
        <p:nvSpPr>
          <p:cNvPr id="6" name="Shape 3"/>
          <p:cNvSpPr/>
          <p:nvPr/>
        </p:nvSpPr>
        <p:spPr>
          <a:xfrm>
            <a:off x="5074920" y="566928"/>
            <a:ext cx="1600200" cy="256032"/>
          </a:xfrm>
          <a:prstGeom prst="roundRect">
            <a:avLst>
              <a:gd name="adj" fmla="val 17857"/>
            </a:avLst>
          </a:prstGeom>
          <a:solidFill>
            <a:srgbClr val="D9A64E"/>
          </a:solidFill>
          <a:ln w="12700">
            <a:solidFill>
              <a:srgbClr val="D9A64E">
                <a:alpha val="0"/>
              </a:srgbClr>
            </a:solidFill>
            <a:prstDash val="solid"/>
          </a:ln>
        </p:spPr>
      </p:sp>
      <p:sp>
        <p:nvSpPr>
          <p:cNvPr id="7" name="Text 4"/>
          <p:cNvSpPr/>
          <p:nvPr/>
        </p:nvSpPr>
        <p:spPr>
          <a:xfrm>
            <a:off x="5138928" y="617220"/>
            <a:ext cx="1472184" cy="137160"/>
          </a:xfrm>
          <a:prstGeom prst="rect">
            <a:avLst/>
          </a:prstGeom>
          <a:noFill/>
          <a:ln/>
        </p:spPr>
        <p:txBody>
          <a:bodyPr wrap="square" lIns="0" tIns="0" rIns="0" bIns="0" rtlCol="0" anchor="ctr">
            <a:normAutofit/>
          </a:bodyPr>
          <a:lstStyle/>
          <a:p>
            <a:pPr algn="ctr" indent="0" marL="0">
              <a:buNone/>
            </a:pPr>
            <a:r>
              <a:rPr lang="en-US" sz="750" b="1" dirty="0">
                <a:solidFill>
                  <a:srgbClr val="1B2E35"/>
                </a:solidFill>
              </a:rPr>
              <a:t>Pastoral value</a:t>
            </a:r>
            <a:endParaRPr lang="en-US" sz="750" dirty="0"/>
          </a:p>
        </p:txBody>
      </p:sp>
      <p:sp>
        <p:nvSpPr>
          <p:cNvPr id="8" name="Text 5"/>
          <p:cNvSpPr/>
          <p:nvPr/>
        </p:nvSpPr>
        <p:spPr>
          <a:xfrm>
            <a:off x="5074920" y="960120"/>
            <a:ext cx="6400800" cy="502920"/>
          </a:xfrm>
          <a:prstGeom prst="rect">
            <a:avLst/>
          </a:prstGeom>
          <a:noFill/>
          <a:ln/>
        </p:spPr>
        <p:txBody>
          <a:bodyPr wrap="square" lIns="254" tIns="254" rIns="254" bIns="254" rtlCol="0" anchor="ctr">
            <a:normAutofit/>
          </a:bodyPr>
          <a:lstStyle/>
          <a:p>
            <a:pPr indent="0" marL="0">
              <a:buNone/>
            </a:pPr>
            <a:r>
              <a:rPr lang="en-US" sz="3000" b="1" dirty="0">
                <a:solidFill>
                  <a:srgbClr val="465441"/>
                </a:solidFill>
                <a:latin typeface="Aptos Display" pitchFamily="34" charset="0"/>
                <a:ea typeface="Aptos Display" pitchFamily="34" charset="-122"/>
                <a:cs typeface="Aptos Display" pitchFamily="34" charset="-120"/>
              </a:rPr>
              <a:t>Why This Hymn Matters Today</a:t>
            </a:r>
            <a:endParaRPr lang="en-US" sz="3000" dirty="0"/>
          </a:p>
        </p:txBody>
      </p:sp>
      <p:sp>
        <p:nvSpPr>
          <p:cNvPr id="9" name="Text 6"/>
          <p:cNvSpPr/>
          <p:nvPr/>
        </p:nvSpPr>
        <p:spPr>
          <a:xfrm>
            <a:off x="5120640" y="1828800"/>
            <a:ext cx="6309360" cy="3886200"/>
          </a:xfrm>
          <a:prstGeom prst="rect">
            <a:avLst/>
          </a:prstGeom>
          <a:noFill/>
          <a:ln/>
        </p:spPr>
        <p:txBody>
          <a:bodyPr wrap="square" lIns="1016" tIns="1016" rIns="1016" bIns="1016" rtlCol="0" anchor="ctr">
            <a:normAutofit/>
          </a:bodyPr>
          <a:lstStyle/>
          <a:p>
            <a:pPr indent="0" marL="0">
              <a:buNone/>
            </a:pPr>
            <a:r>
              <a:rPr lang="en-US" sz="1800" dirty="0">
                <a:solidFill>
                  <a:srgbClr val="20313A"/>
                </a:solidFill>
                <a:latin typeface="Aptos" pitchFamily="34" charset="0"/>
                <a:ea typeface="Aptos" pitchFamily="34" charset="-122"/>
                <a:cs typeface="Aptos" pitchFamily="34" charset="-120"/>
              </a:rPr>
              <a:t>• It teaches believers to value Christ himself above ease, recognition, or comfort.</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It gives language for ordinary discipleship: walking, trusting, serving, and enduring.</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It comforts those who need the assurance of Christ’s presence in shadowed seasons.</a:t>
            </a:r>
            <a:endParaRPr lang="en-US" sz="1800" dirty="0"/>
          </a:p>
          <a:p>
            <a:pPr indent="0" marL="0">
              <a:buNone/>
            </a:pPr>
            <a:r>
              <a:rPr lang="en-US" sz="1800" dirty="0">
                <a:solidFill>
                  <a:srgbClr val="20313A"/>
                </a:solidFill>
                <a:latin typeface="Aptos" pitchFamily="34" charset="0"/>
                <a:ea typeface="Aptos" pitchFamily="34" charset="-122"/>
                <a:cs typeface="Aptos" pitchFamily="34" charset="-120"/>
              </a:rPr>
              <a:t>• It helps congregations sing personal devotion without losing biblical depth.</a:t>
            </a:r>
            <a:endParaRPr lang="en-US" sz="1800" dirty="0"/>
          </a:p>
        </p:txBody>
      </p:sp>
      <p:sp>
        <p:nvSpPr>
          <p:cNvPr id="10" name="Text 7"/>
          <p:cNvSpPr/>
          <p:nvPr/>
        </p:nvSpPr>
        <p:spPr>
          <a:xfrm>
            <a:off x="5074920" y="6510528"/>
            <a:ext cx="6400800" cy="164592"/>
          </a:xfrm>
          <a:prstGeom prst="rect">
            <a:avLst/>
          </a:prstGeom>
          <a:noFill/>
          <a:ln/>
        </p:spPr>
        <p:txBody>
          <a:bodyPr wrap="square" lIns="0" tIns="0" rIns="0" bIns="0" rtlCol="0" anchor="ctr"/>
          <a:lstStyle/>
          <a:p>
            <a:pPr algn="ctr" indent="0" marL="0">
              <a:buNone/>
            </a:pPr>
            <a:r>
              <a:rPr lang="en-US" sz="750" dirty="0">
                <a:solidFill>
                  <a:srgbClr val="7A756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23844"/>
        </a:solidFill>
      </p:bgPr>
    </p:bg>
    <p:spTree>
      <p:nvGrpSpPr>
        <p:cNvPr id="1" name=""/>
        <p:cNvGrpSpPr/>
        <p:nvPr/>
      </p:nvGrpSpPr>
      <p:grpSpPr>
        <a:xfrm>
          <a:off x="0" y="0"/>
          <a:ext cx="0" cy="0"/>
          <a:chOff x="0" y="0"/>
          <a:chExt cx="0" cy="0"/>
        </a:xfrm>
      </p:grpSpPr>
      <p:pic>
        <p:nvPicPr>
          <p:cNvPr id="2" name="Image 0" descr="/mnt/data/close_work/close_bible.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5000"/>
            </a:srgbClr>
          </a:solidFill>
          <a:ln w="12700">
            <a:solidFill>
              <a:srgbClr val="000000">
                <a:alpha val="0"/>
              </a:srgbClr>
            </a:solidFill>
            <a:prstDash val="solid"/>
          </a:ln>
        </p:spPr>
      </p:sp>
      <p:sp>
        <p:nvSpPr>
          <p:cNvPr id="4" name="Shape 1"/>
          <p:cNvSpPr/>
          <p:nvPr/>
        </p:nvSpPr>
        <p:spPr>
          <a:xfrm>
            <a:off x="0" y="0"/>
            <a:ext cx="12191695" cy="6858000"/>
          </a:xfrm>
          <a:prstGeom prst="rect">
            <a:avLst/>
          </a:prstGeom>
          <a:solidFill>
            <a:srgbClr val="143946">
              <a:alpha val="75000"/>
            </a:srgbClr>
          </a:solidFill>
          <a:ln w="12700">
            <a:solidFill>
              <a:srgbClr val="143946">
                <a:alpha val="0"/>
              </a:srgbClr>
            </a:solidFill>
            <a:prstDash val="solid"/>
          </a:ln>
        </p:spPr>
      </p:sp>
      <p:sp>
        <p:nvSpPr>
          <p:cNvPr id="5" name="Text 2"/>
          <p:cNvSpPr/>
          <p:nvPr/>
        </p:nvSpPr>
        <p:spPr>
          <a:xfrm>
            <a:off x="822960" y="2377440"/>
            <a:ext cx="10607040" cy="548640"/>
          </a:xfrm>
          <a:prstGeom prst="rect">
            <a:avLst/>
          </a:prstGeom>
          <a:noFill/>
          <a:ln/>
        </p:spPr>
        <p:txBody>
          <a:bodyPr wrap="square" lIns="254" tIns="254" rIns="254" bIns="254" rtlCol="0" anchor="ctr">
            <a:normAutofit/>
          </a:bodyPr>
          <a:lstStyle/>
          <a:p>
            <a:pPr algn="ctr" indent="0" marL="0">
              <a:buNone/>
            </a:pPr>
            <a:r>
              <a:rPr lang="en-US" sz="3800" b="1" dirty="0">
                <a:solidFill>
                  <a:srgbClr val="FFFFFF"/>
                </a:solidFill>
                <a:latin typeface="Aptos Display" pitchFamily="34" charset="0"/>
                <a:ea typeface="Aptos Display" pitchFamily="34" charset="-122"/>
                <a:cs typeface="Aptos Display" pitchFamily="34" charset="-120"/>
              </a:rPr>
              <a:t>Part II: Biblical Foundation</a:t>
            </a:r>
            <a:endParaRPr lang="en-US" sz="3800" dirty="0"/>
          </a:p>
        </p:txBody>
      </p:sp>
      <p:sp>
        <p:nvSpPr>
          <p:cNvPr id="6" name="Shape 3"/>
          <p:cNvSpPr/>
          <p:nvPr/>
        </p:nvSpPr>
        <p:spPr>
          <a:xfrm>
            <a:off x="4206240" y="3072384"/>
            <a:ext cx="3749040" cy="0"/>
          </a:xfrm>
          <a:prstGeom prst="line">
            <a:avLst/>
          </a:prstGeom>
          <a:noFill/>
          <a:ln w="25400">
            <a:solidFill>
              <a:srgbClr val="D9A64E">
                <a:alpha val="85000"/>
              </a:srgbClr>
            </a:solidFill>
            <a:prstDash val="solid"/>
          </a:ln>
        </p:spPr>
      </p:sp>
      <p:sp>
        <p:nvSpPr>
          <p:cNvPr id="7" name="Text 4"/>
          <p:cNvSpPr/>
          <p:nvPr/>
        </p:nvSpPr>
        <p:spPr>
          <a:xfrm>
            <a:off x="1828800" y="3310128"/>
            <a:ext cx="8503920" cy="457200"/>
          </a:xfrm>
          <a:prstGeom prst="rect">
            <a:avLst/>
          </a:prstGeom>
          <a:noFill/>
          <a:ln/>
        </p:spPr>
        <p:txBody>
          <a:bodyPr wrap="square" rtlCol="0" anchor="ctr">
            <a:normAutofit/>
          </a:bodyPr>
          <a:lstStyle/>
          <a:p>
            <a:pPr algn="ctr" indent="0" marL="0">
              <a:buNone/>
            </a:pPr>
            <a:r>
              <a:rPr lang="en-US" sz="1800" dirty="0">
                <a:solidFill>
                  <a:srgbClr val="F6F0E5"/>
                </a:solidFill>
                <a:latin typeface="Aptos" pitchFamily="34" charset="0"/>
                <a:ea typeface="Aptos" pitchFamily="34" charset="-122"/>
                <a:cs typeface="Aptos" pitchFamily="34" charset="-120"/>
              </a:rPr>
              <a:t>Christ is our portion, companion, and guide</a:t>
            </a:r>
            <a:endParaRPr lang="en-US" sz="1800" dirty="0"/>
          </a:p>
        </p:txBody>
      </p:sp>
      <p:sp>
        <p:nvSpPr>
          <p:cNvPr id="8" name="Text 5"/>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750" dirty="0">
                <a:solidFill>
                  <a:srgbClr val="F7EFE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23844"/>
        </a:solidFill>
      </p:bgPr>
    </p:bg>
    <p:spTree>
      <p:nvGrpSpPr>
        <p:cNvPr id="1" name=""/>
        <p:cNvGrpSpPr/>
        <p:nvPr/>
      </p:nvGrpSpPr>
      <p:grpSpPr>
        <a:xfrm>
          <a:off x="0" y="0"/>
          <a:ext cx="0" cy="0"/>
          <a:chOff x="0" y="0"/>
          <a:chExt cx="0" cy="0"/>
        </a:xfrm>
      </p:grpSpPr>
      <p:pic>
        <p:nvPicPr>
          <p:cNvPr id="2" name="Image 0" descr="/mnt/data/close_work/close_bible.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8000"/>
            </a:srgbClr>
          </a:solidFill>
          <a:ln w="12700">
            <a:solidFill>
              <a:srgbClr val="000000">
                <a:alpha val="0"/>
              </a:srgbClr>
            </a:solidFill>
            <a:prstDash val="solid"/>
          </a:ln>
        </p:spPr>
      </p:sp>
      <p:sp>
        <p:nvSpPr>
          <p:cNvPr id="4" name="Text 1"/>
          <p:cNvSpPr/>
          <p:nvPr/>
        </p:nvSpPr>
        <p:spPr>
          <a:xfrm>
            <a:off x="640080" y="502920"/>
            <a:ext cx="10881360" cy="438912"/>
          </a:xfrm>
          <a:prstGeom prst="rect">
            <a:avLst/>
          </a:prstGeom>
          <a:noFill/>
          <a:ln/>
        </p:spPr>
        <p:txBody>
          <a:bodyPr wrap="square" lIns="254" tIns="254" rIns="254" bIns="254" rtlCol="0" anchor="ctr">
            <a:normAutofit/>
          </a:bodyPr>
          <a:lstStyle/>
          <a:p>
            <a:pPr indent="0" marL="0">
              <a:buNone/>
            </a:pPr>
            <a:r>
              <a:rPr lang="en-US" sz="3000" b="1" dirty="0">
                <a:solidFill>
                  <a:srgbClr val="FFFFFF"/>
                </a:solidFill>
                <a:latin typeface="Aptos Display" pitchFamily="34" charset="0"/>
                <a:ea typeface="Aptos Display" pitchFamily="34" charset="-122"/>
                <a:cs typeface="Aptos Display" pitchFamily="34" charset="-120"/>
              </a:rPr>
              <a:t>Scripture Focus: Psalm 73:25-26</a:t>
            </a:r>
            <a:endParaRPr lang="en-US" sz="3000" dirty="0"/>
          </a:p>
        </p:txBody>
      </p:sp>
      <p:sp>
        <p:nvSpPr>
          <p:cNvPr id="5" name="Shape 2"/>
          <p:cNvSpPr/>
          <p:nvPr/>
        </p:nvSpPr>
        <p:spPr>
          <a:xfrm>
            <a:off x="868680" y="1417320"/>
            <a:ext cx="10469880" cy="3931920"/>
          </a:xfrm>
          <a:prstGeom prst="roundRect">
            <a:avLst>
              <a:gd name="adj" fmla="val 1860"/>
            </a:avLst>
          </a:prstGeom>
          <a:solidFill>
            <a:srgbClr val="FFF9EE">
              <a:alpha val="92000"/>
            </a:srgbClr>
          </a:solidFill>
          <a:ln w="12700">
            <a:solidFill>
              <a:srgbClr val="E4D4B7">
                <a:alpha val="65000"/>
              </a:srgbClr>
            </a:solidFill>
            <a:prstDash val="solid"/>
          </a:ln>
        </p:spPr>
      </p:sp>
      <p:sp>
        <p:nvSpPr>
          <p:cNvPr id="6" name="Text 3"/>
          <p:cNvSpPr/>
          <p:nvPr/>
        </p:nvSpPr>
        <p:spPr>
          <a:xfrm>
            <a:off x="1234440" y="1828800"/>
            <a:ext cx="9738360" cy="1143000"/>
          </a:xfrm>
          <a:prstGeom prst="rect">
            <a:avLst/>
          </a:prstGeom>
          <a:noFill/>
          <a:ln/>
        </p:spPr>
        <p:txBody>
          <a:bodyPr wrap="square" lIns="635" tIns="635" rIns="635" bIns="635" rtlCol="0" anchor="ctr">
            <a:normAutofit/>
          </a:bodyPr>
          <a:lstStyle/>
          <a:p>
            <a:pPr algn="ctr" indent="0" marL="0">
              <a:buNone/>
            </a:pPr>
            <a:r>
              <a:rPr lang="en-US" sz="2500" b="1" dirty="0">
                <a:solidFill>
                  <a:srgbClr val="465441"/>
                </a:solidFill>
                <a:latin typeface="Aptos Display" pitchFamily="34" charset="0"/>
                <a:ea typeface="Aptos Display" pitchFamily="34" charset="-122"/>
                <a:cs typeface="Aptos Display" pitchFamily="34" charset="-120"/>
              </a:rPr>
              <a:t>“Whom do I have in heaven? There is no one on earth whom I desire besides you. My flesh and my heart fails, but God is the strength of my heart and my portion forever.”</a:t>
            </a:r>
            <a:endParaRPr lang="en-US" sz="2500" dirty="0"/>
          </a:p>
        </p:txBody>
      </p:sp>
      <p:sp>
        <p:nvSpPr>
          <p:cNvPr id="7" name="Shape 4"/>
          <p:cNvSpPr/>
          <p:nvPr/>
        </p:nvSpPr>
        <p:spPr>
          <a:xfrm>
            <a:off x="4343400" y="3246120"/>
            <a:ext cx="3474720" cy="0"/>
          </a:xfrm>
          <a:prstGeom prst="line">
            <a:avLst/>
          </a:prstGeom>
          <a:noFill/>
          <a:ln w="25400">
            <a:solidFill>
              <a:srgbClr val="D9A64E"/>
            </a:solidFill>
            <a:prstDash val="solid"/>
          </a:ln>
        </p:spPr>
      </p:sp>
      <p:sp>
        <p:nvSpPr>
          <p:cNvPr id="8" name="Text 5"/>
          <p:cNvSpPr/>
          <p:nvPr/>
        </p:nvSpPr>
        <p:spPr>
          <a:xfrm>
            <a:off x="1920240" y="3611880"/>
            <a:ext cx="8321040" cy="502920"/>
          </a:xfrm>
          <a:prstGeom prst="rect">
            <a:avLst/>
          </a:prstGeom>
          <a:noFill/>
          <a:ln/>
        </p:spPr>
        <p:txBody>
          <a:bodyPr wrap="square" rtlCol="0" anchor="ctr">
            <a:normAutofit/>
          </a:bodyPr>
          <a:lstStyle/>
          <a:p>
            <a:pPr algn="ctr" indent="0" marL="0">
              <a:buNone/>
            </a:pPr>
            <a:r>
              <a:rPr lang="en-US" sz="1800" dirty="0">
                <a:solidFill>
                  <a:srgbClr val="20313A"/>
                </a:solidFill>
              </a:rPr>
              <a:t>This text frames the hymn’s deepest prayer: Christ himself is enough for the whole journey.</a:t>
            </a:r>
            <a:endParaRPr lang="en-US" sz="1800" dirty="0"/>
          </a:p>
        </p:txBody>
      </p:sp>
      <p:sp>
        <p:nvSpPr>
          <p:cNvPr id="9" name="Text 6"/>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750" dirty="0">
                <a:solidFill>
                  <a:srgbClr val="F7EFE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0E5"/>
        </a:solidFill>
      </p:bgPr>
    </p:bg>
    <p:spTree>
      <p:nvGrpSpPr>
        <p:cNvPr id="1" name=""/>
        <p:cNvGrpSpPr/>
        <p:nvPr/>
      </p:nvGrpSpPr>
      <p:grpSpPr>
        <a:xfrm>
          <a:off x="0" y="0"/>
          <a:ext cx="0" cy="0"/>
          <a:chOff x="0" y="0"/>
          <a:chExt cx="0" cy="0"/>
        </a:xfrm>
      </p:grpSpPr>
      <p:sp>
        <p:nvSpPr>
          <p:cNvPr id="2" name="Text 0"/>
          <p:cNvSpPr/>
          <p:nvPr/>
        </p:nvSpPr>
        <p:spPr>
          <a:xfrm>
            <a:off x="640080" y="457200"/>
            <a:ext cx="10881360" cy="438912"/>
          </a:xfrm>
          <a:prstGeom prst="rect">
            <a:avLst/>
          </a:prstGeom>
          <a:noFill/>
          <a:ln/>
        </p:spPr>
        <p:txBody>
          <a:bodyPr wrap="square" lIns="254" tIns="254" rIns="254" bIns="254" rtlCol="0" anchor="ctr">
            <a:normAutofit/>
          </a:bodyPr>
          <a:lstStyle/>
          <a:p>
            <a:pPr indent="0" marL="0">
              <a:buNone/>
            </a:pPr>
            <a:r>
              <a:rPr lang="en-US" sz="3400" b="1" dirty="0">
                <a:solidFill>
                  <a:srgbClr val="465441"/>
                </a:solidFill>
                <a:latin typeface="Aptos Display" pitchFamily="34" charset="0"/>
                <a:ea typeface="Aptos Display" pitchFamily="34" charset="-122"/>
                <a:cs typeface="Aptos Display" pitchFamily="34" charset="-120"/>
              </a:rPr>
              <a:t>Supporting Scriptures</a:t>
            </a:r>
            <a:endParaRPr lang="en-US" sz="3400" dirty="0"/>
          </a:p>
        </p:txBody>
      </p:sp>
      <p:sp>
        <p:nvSpPr>
          <p:cNvPr id="3" name="Shape 1"/>
          <p:cNvSpPr/>
          <p:nvPr/>
        </p:nvSpPr>
        <p:spPr>
          <a:xfrm>
            <a:off x="777240" y="1417320"/>
            <a:ext cx="4983480" cy="1234440"/>
          </a:xfrm>
          <a:prstGeom prst="roundRect">
            <a:avLst>
              <a:gd name="adj" fmla="val 5926"/>
            </a:avLst>
          </a:prstGeom>
          <a:solidFill>
            <a:srgbClr val="FFF9EE">
              <a:alpha val="96000"/>
            </a:srgbClr>
          </a:solidFill>
          <a:ln w="12700">
            <a:solidFill>
              <a:srgbClr val="E4D4B7">
                <a:alpha val="65000"/>
              </a:srgbClr>
            </a:solidFill>
            <a:prstDash val="solid"/>
          </a:ln>
        </p:spPr>
      </p:sp>
      <p:sp>
        <p:nvSpPr>
          <p:cNvPr id="4" name="Shape 2"/>
          <p:cNvSpPr/>
          <p:nvPr/>
        </p:nvSpPr>
        <p:spPr>
          <a:xfrm>
            <a:off x="1005840" y="1709928"/>
            <a:ext cx="640080" cy="640080"/>
          </a:xfrm>
          <a:prstGeom prst="ellipse">
            <a:avLst/>
          </a:prstGeom>
          <a:solidFill>
            <a:srgbClr val="E9BF6F"/>
          </a:solidFill>
          <a:ln w="12700">
            <a:solidFill>
              <a:srgbClr val="FFFFFF">
                <a:alpha val="55000"/>
              </a:srgbClr>
            </a:solidFill>
            <a:prstDash val="solid"/>
          </a:ln>
        </p:spPr>
      </p:sp>
      <p:sp>
        <p:nvSpPr>
          <p:cNvPr id="5" name="Text 3"/>
          <p:cNvSpPr/>
          <p:nvPr/>
        </p:nvSpPr>
        <p:spPr>
          <a:xfrm>
            <a:off x="1005840" y="1828800"/>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1</a:t>
            </a:r>
            <a:endParaRPr lang="en-US" sz="1800" dirty="0"/>
          </a:p>
        </p:txBody>
      </p:sp>
      <p:sp>
        <p:nvSpPr>
          <p:cNvPr id="6" name="Text 4"/>
          <p:cNvSpPr/>
          <p:nvPr/>
        </p:nvSpPr>
        <p:spPr>
          <a:xfrm>
            <a:off x="1783080" y="1673352"/>
            <a:ext cx="3566160" cy="256032"/>
          </a:xfrm>
          <a:prstGeom prst="rect">
            <a:avLst/>
          </a:prstGeom>
          <a:noFill/>
          <a:ln/>
        </p:spPr>
        <p:txBody>
          <a:bodyPr wrap="square" lIns="0" tIns="0" rIns="0" bIns="0" rtlCol="0" anchor="ctr"/>
          <a:lstStyle/>
          <a:p>
            <a:pPr indent="0" marL="0">
              <a:buNone/>
            </a:pPr>
            <a:r>
              <a:rPr lang="en-US" sz="1900" b="1" dirty="0">
                <a:solidFill>
                  <a:srgbClr val="465441"/>
                </a:solidFill>
              </a:rPr>
              <a:t>Psalm 23:4</a:t>
            </a:r>
            <a:endParaRPr lang="en-US" sz="1900" dirty="0"/>
          </a:p>
        </p:txBody>
      </p:sp>
      <p:sp>
        <p:nvSpPr>
          <p:cNvPr id="7" name="Text 5"/>
          <p:cNvSpPr/>
          <p:nvPr/>
        </p:nvSpPr>
        <p:spPr>
          <a:xfrm>
            <a:off x="1783080" y="2112264"/>
            <a:ext cx="3566160" cy="274320"/>
          </a:xfrm>
          <a:prstGeom prst="rect">
            <a:avLst/>
          </a:prstGeom>
          <a:noFill/>
          <a:ln/>
        </p:spPr>
        <p:txBody>
          <a:bodyPr wrap="square" lIns="0" tIns="0" rIns="0" bIns="0" rtlCol="0" anchor="ctr"/>
          <a:lstStyle/>
          <a:p>
            <a:pPr indent="0" marL="0">
              <a:buNone/>
            </a:pPr>
            <a:r>
              <a:rPr lang="en-US" sz="1550" dirty="0">
                <a:solidFill>
                  <a:srgbClr val="20313A"/>
                </a:solidFill>
              </a:rPr>
              <a:t>Presence through shadow</a:t>
            </a:r>
            <a:endParaRPr lang="en-US" sz="1550" dirty="0"/>
          </a:p>
        </p:txBody>
      </p:sp>
      <p:sp>
        <p:nvSpPr>
          <p:cNvPr id="8" name="Shape 6"/>
          <p:cNvSpPr/>
          <p:nvPr/>
        </p:nvSpPr>
        <p:spPr>
          <a:xfrm>
            <a:off x="6355080" y="1417320"/>
            <a:ext cx="4983480" cy="1234440"/>
          </a:xfrm>
          <a:prstGeom prst="roundRect">
            <a:avLst>
              <a:gd name="adj" fmla="val 5926"/>
            </a:avLst>
          </a:prstGeom>
          <a:solidFill>
            <a:srgbClr val="FFF9EE">
              <a:alpha val="96000"/>
            </a:srgbClr>
          </a:solidFill>
          <a:ln w="12700">
            <a:solidFill>
              <a:srgbClr val="E4D4B7">
                <a:alpha val="65000"/>
              </a:srgbClr>
            </a:solidFill>
            <a:prstDash val="solid"/>
          </a:ln>
        </p:spPr>
      </p:sp>
      <p:sp>
        <p:nvSpPr>
          <p:cNvPr id="9" name="Shape 7"/>
          <p:cNvSpPr/>
          <p:nvPr/>
        </p:nvSpPr>
        <p:spPr>
          <a:xfrm>
            <a:off x="6583680" y="1709928"/>
            <a:ext cx="640080" cy="640080"/>
          </a:xfrm>
          <a:prstGeom prst="ellipse">
            <a:avLst/>
          </a:prstGeom>
          <a:solidFill>
            <a:srgbClr val="E9BF6F"/>
          </a:solidFill>
          <a:ln w="12700">
            <a:solidFill>
              <a:srgbClr val="FFFFFF">
                <a:alpha val="55000"/>
              </a:srgbClr>
            </a:solidFill>
            <a:prstDash val="solid"/>
          </a:ln>
        </p:spPr>
      </p:sp>
      <p:sp>
        <p:nvSpPr>
          <p:cNvPr id="10" name="Text 8"/>
          <p:cNvSpPr/>
          <p:nvPr/>
        </p:nvSpPr>
        <p:spPr>
          <a:xfrm>
            <a:off x="6583680" y="1828800"/>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2</a:t>
            </a:r>
            <a:endParaRPr lang="en-US" sz="1800" dirty="0"/>
          </a:p>
        </p:txBody>
      </p:sp>
      <p:sp>
        <p:nvSpPr>
          <p:cNvPr id="11" name="Text 9"/>
          <p:cNvSpPr/>
          <p:nvPr/>
        </p:nvSpPr>
        <p:spPr>
          <a:xfrm>
            <a:off x="7360920" y="1673352"/>
            <a:ext cx="3566160" cy="256032"/>
          </a:xfrm>
          <a:prstGeom prst="rect">
            <a:avLst/>
          </a:prstGeom>
          <a:noFill/>
          <a:ln/>
        </p:spPr>
        <p:txBody>
          <a:bodyPr wrap="square" lIns="0" tIns="0" rIns="0" bIns="0" rtlCol="0" anchor="ctr"/>
          <a:lstStyle/>
          <a:p>
            <a:pPr indent="0" marL="0">
              <a:buNone/>
            </a:pPr>
            <a:r>
              <a:rPr lang="en-US" sz="1900" b="1" dirty="0">
                <a:solidFill>
                  <a:srgbClr val="465441"/>
                </a:solidFill>
              </a:rPr>
              <a:t>James 4:8</a:t>
            </a:r>
            <a:endParaRPr lang="en-US" sz="1900" dirty="0"/>
          </a:p>
        </p:txBody>
      </p:sp>
      <p:sp>
        <p:nvSpPr>
          <p:cNvPr id="12" name="Text 10"/>
          <p:cNvSpPr/>
          <p:nvPr/>
        </p:nvSpPr>
        <p:spPr>
          <a:xfrm>
            <a:off x="7360920" y="2112264"/>
            <a:ext cx="3566160" cy="274320"/>
          </a:xfrm>
          <a:prstGeom prst="rect">
            <a:avLst/>
          </a:prstGeom>
          <a:noFill/>
          <a:ln/>
        </p:spPr>
        <p:txBody>
          <a:bodyPr wrap="square" lIns="0" tIns="0" rIns="0" bIns="0" rtlCol="0" anchor="ctr"/>
          <a:lstStyle/>
          <a:p>
            <a:pPr indent="0" marL="0">
              <a:buNone/>
            </a:pPr>
            <a:r>
              <a:rPr lang="en-US" sz="1550" dirty="0">
                <a:solidFill>
                  <a:srgbClr val="20313A"/>
                </a:solidFill>
              </a:rPr>
              <a:t>Draw near to God</a:t>
            </a:r>
            <a:endParaRPr lang="en-US" sz="1550" dirty="0"/>
          </a:p>
        </p:txBody>
      </p:sp>
      <p:sp>
        <p:nvSpPr>
          <p:cNvPr id="13" name="Shape 11"/>
          <p:cNvSpPr/>
          <p:nvPr/>
        </p:nvSpPr>
        <p:spPr>
          <a:xfrm>
            <a:off x="777240" y="3291840"/>
            <a:ext cx="4983480" cy="1234440"/>
          </a:xfrm>
          <a:prstGeom prst="roundRect">
            <a:avLst>
              <a:gd name="adj" fmla="val 5926"/>
            </a:avLst>
          </a:prstGeom>
          <a:solidFill>
            <a:srgbClr val="FFF9EE">
              <a:alpha val="96000"/>
            </a:srgbClr>
          </a:solidFill>
          <a:ln w="12700">
            <a:solidFill>
              <a:srgbClr val="E4D4B7">
                <a:alpha val="65000"/>
              </a:srgbClr>
            </a:solidFill>
            <a:prstDash val="solid"/>
          </a:ln>
        </p:spPr>
      </p:sp>
      <p:sp>
        <p:nvSpPr>
          <p:cNvPr id="14" name="Shape 12"/>
          <p:cNvSpPr/>
          <p:nvPr/>
        </p:nvSpPr>
        <p:spPr>
          <a:xfrm>
            <a:off x="1005840" y="3584448"/>
            <a:ext cx="640080" cy="640080"/>
          </a:xfrm>
          <a:prstGeom prst="ellipse">
            <a:avLst/>
          </a:prstGeom>
          <a:solidFill>
            <a:srgbClr val="E9BF6F"/>
          </a:solidFill>
          <a:ln w="12700">
            <a:solidFill>
              <a:srgbClr val="FFFFFF">
                <a:alpha val="55000"/>
              </a:srgbClr>
            </a:solidFill>
            <a:prstDash val="solid"/>
          </a:ln>
        </p:spPr>
      </p:sp>
      <p:sp>
        <p:nvSpPr>
          <p:cNvPr id="15" name="Text 13"/>
          <p:cNvSpPr/>
          <p:nvPr/>
        </p:nvSpPr>
        <p:spPr>
          <a:xfrm>
            <a:off x="1005840" y="3703320"/>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3</a:t>
            </a:r>
            <a:endParaRPr lang="en-US" sz="1800" dirty="0"/>
          </a:p>
        </p:txBody>
      </p:sp>
      <p:sp>
        <p:nvSpPr>
          <p:cNvPr id="16" name="Text 14"/>
          <p:cNvSpPr/>
          <p:nvPr/>
        </p:nvSpPr>
        <p:spPr>
          <a:xfrm>
            <a:off x="1783080" y="3547872"/>
            <a:ext cx="3566160" cy="256032"/>
          </a:xfrm>
          <a:prstGeom prst="rect">
            <a:avLst/>
          </a:prstGeom>
          <a:noFill/>
          <a:ln/>
        </p:spPr>
        <p:txBody>
          <a:bodyPr wrap="square" lIns="0" tIns="0" rIns="0" bIns="0" rtlCol="0" anchor="ctr"/>
          <a:lstStyle/>
          <a:p>
            <a:pPr indent="0" marL="0">
              <a:buNone/>
            </a:pPr>
            <a:r>
              <a:rPr lang="en-US" sz="1900" b="1" dirty="0">
                <a:solidFill>
                  <a:srgbClr val="465441"/>
                </a:solidFill>
              </a:rPr>
              <a:t>1 John 2:6</a:t>
            </a:r>
            <a:endParaRPr lang="en-US" sz="1900" dirty="0"/>
          </a:p>
        </p:txBody>
      </p:sp>
      <p:sp>
        <p:nvSpPr>
          <p:cNvPr id="17" name="Text 15"/>
          <p:cNvSpPr/>
          <p:nvPr/>
        </p:nvSpPr>
        <p:spPr>
          <a:xfrm>
            <a:off x="1783080" y="3986784"/>
            <a:ext cx="3566160" cy="274320"/>
          </a:xfrm>
          <a:prstGeom prst="rect">
            <a:avLst/>
          </a:prstGeom>
          <a:noFill/>
          <a:ln/>
        </p:spPr>
        <p:txBody>
          <a:bodyPr wrap="square" lIns="0" tIns="0" rIns="0" bIns="0" rtlCol="0" anchor="ctr"/>
          <a:lstStyle/>
          <a:p>
            <a:pPr indent="0" marL="0">
              <a:buNone/>
            </a:pPr>
            <a:r>
              <a:rPr lang="en-US" sz="1550" dirty="0">
                <a:solidFill>
                  <a:srgbClr val="20313A"/>
                </a:solidFill>
              </a:rPr>
              <a:t>Walk as Christ walked</a:t>
            </a:r>
            <a:endParaRPr lang="en-US" sz="1550" dirty="0"/>
          </a:p>
        </p:txBody>
      </p:sp>
      <p:sp>
        <p:nvSpPr>
          <p:cNvPr id="18" name="Shape 16"/>
          <p:cNvSpPr/>
          <p:nvPr/>
        </p:nvSpPr>
        <p:spPr>
          <a:xfrm>
            <a:off x="6355080" y="3291840"/>
            <a:ext cx="4983480" cy="1234440"/>
          </a:xfrm>
          <a:prstGeom prst="roundRect">
            <a:avLst>
              <a:gd name="adj" fmla="val 5926"/>
            </a:avLst>
          </a:prstGeom>
          <a:solidFill>
            <a:srgbClr val="FFF9EE">
              <a:alpha val="96000"/>
            </a:srgbClr>
          </a:solidFill>
          <a:ln w="12700">
            <a:solidFill>
              <a:srgbClr val="E4D4B7">
                <a:alpha val="65000"/>
              </a:srgbClr>
            </a:solidFill>
            <a:prstDash val="solid"/>
          </a:ln>
        </p:spPr>
      </p:sp>
      <p:sp>
        <p:nvSpPr>
          <p:cNvPr id="19" name="Shape 17"/>
          <p:cNvSpPr/>
          <p:nvPr/>
        </p:nvSpPr>
        <p:spPr>
          <a:xfrm>
            <a:off x="6583680" y="3584448"/>
            <a:ext cx="640080" cy="640080"/>
          </a:xfrm>
          <a:prstGeom prst="ellipse">
            <a:avLst/>
          </a:prstGeom>
          <a:solidFill>
            <a:srgbClr val="E9BF6F"/>
          </a:solidFill>
          <a:ln w="12700">
            <a:solidFill>
              <a:srgbClr val="FFFFFF">
                <a:alpha val="55000"/>
              </a:srgbClr>
            </a:solidFill>
            <a:prstDash val="solid"/>
          </a:ln>
        </p:spPr>
      </p:sp>
      <p:sp>
        <p:nvSpPr>
          <p:cNvPr id="20" name="Text 18"/>
          <p:cNvSpPr/>
          <p:nvPr/>
        </p:nvSpPr>
        <p:spPr>
          <a:xfrm>
            <a:off x="6583680" y="3703320"/>
            <a:ext cx="640080" cy="274320"/>
          </a:xfrm>
          <a:prstGeom prst="rect">
            <a:avLst/>
          </a:prstGeom>
          <a:noFill/>
          <a:ln/>
        </p:spPr>
        <p:txBody>
          <a:bodyPr wrap="square" lIns="0" tIns="0" rIns="0" bIns="0" rtlCol="0" anchor="ctr"/>
          <a:lstStyle/>
          <a:p>
            <a:pPr algn="ctr" indent="0" marL="0">
              <a:buNone/>
            </a:pPr>
            <a:r>
              <a:rPr lang="en-US" sz="1800" b="1" dirty="0">
                <a:solidFill>
                  <a:srgbClr val="1E2F37"/>
                </a:solidFill>
                <a:latin typeface="Aptos Display" pitchFamily="34" charset="0"/>
                <a:ea typeface="Aptos Display" pitchFamily="34" charset="-122"/>
                <a:cs typeface="Aptos Display" pitchFamily="34" charset="-120"/>
              </a:rPr>
              <a:t>4</a:t>
            </a:r>
            <a:endParaRPr lang="en-US" sz="1800" dirty="0"/>
          </a:p>
        </p:txBody>
      </p:sp>
      <p:sp>
        <p:nvSpPr>
          <p:cNvPr id="21" name="Text 19"/>
          <p:cNvSpPr/>
          <p:nvPr/>
        </p:nvSpPr>
        <p:spPr>
          <a:xfrm>
            <a:off x="7360920" y="3547872"/>
            <a:ext cx="3566160" cy="256032"/>
          </a:xfrm>
          <a:prstGeom prst="rect">
            <a:avLst/>
          </a:prstGeom>
          <a:noFill/>
          <a:ln/>
        </p:spPr>
        <p:txBody>
          <a:bodyPr wrap="square" lIns="0" tIns="0" rIns="0" bIns="0" rtlCol="0" anchor="ctr"/>
          <a:lstStyle/>
          <a:p>
            <a:pPr indent="0" marL="0">
              <a:buNone/>
            </a:pPr>
            <a:r>
              <a:rPr lang="en-US" sz="1900" b="1" dirty="0">
                <a:solidFill>
                  <a:srgbClr val="465441"/>
                </a:solidFill>
              </a:rPr>
              <a:t>Matthew 28:20</a:t>
            </a:r>
            <a:endParaRPr lang="en-US" sz="1900" dirty="0"/>
          </a:p>
        </p:txBody>
      </p:sp>
      <p:sp>
        <p:nvSpPr>
          <p:cNvPr id="22" name="Text 20"/>
          <p:cNvSpPr/>
          <p:nvPr/>
        </p:nvSpPr>
        <p:spPr>
          <a:xfrm>
            <a:off x="7360920" y="3986784"/>
            <a:ext cx="3566160" cy="274320"/>
          </a:xfrm>
          <a:prstGeom prst="rect">
            <a:avLst/>
          </a:prstGeom>
          <a:noFill/>
          <a:ln/>
        </p:spPr>
        <p:txBody>
          <a:bodyPr wrap="square" lIns="0" tIns="0" rIns="0" bIns="0" rtlCol="0" anchor="ctr"/>
          <a:lstStyle/>
          <a:p>
            <a:pPr indent="0" marL="0">
              <a:buNone/>
            </a:pPr>
            <a:r>
              <a:rPr lang="en-US" sz="1550" dirty="0">
                <a:solidFill>
                  <a:srgbClr val="20313A"/>
                </a:solidFill>
              </a:rPr>
              <a:t>With us always</a:t>
            </a:r>
            <a:endParaRPr lang="en-US" sz="1550" dirty="0"/>
          </a:p>
        </p:txBody>
      </p:sp>
      <p:pic>
        <p:nvPicPr>
          <p:cNvPr id="23" name="Image 0" descr="/mnt/data/close_work/close_valley.jpg">    </p:cNvPr>
          <p:cNvPicPr>
            <a:picLocks noChangeAspect="1"/>
          </p:cNvPicPr>
          <p:nvPr/>
        </p:nvPicPr>
        <p:blipFill>
          <a:blip r:embed="rId1"/>
          <a:stretch>
            <a:fillRect/>
          </a:stretch>
        </p:blipFill>
        <p:spPr>
          <a:xfrm>
            <a:off x="822960" y="5148072"/>
            <a:ext cx="10515600" cy="960120"/>
          </a:xfrm>
          <a:prstGeom prst="rect">
            <a:avLst/>
          </a:prstGeom>
        </p:spPr>
      </p:pic>
      <p:sp>
        <p:nvSpPr>
          <p:cNvPr id="24" name="Shape 21"/>
          <p:cNvSpPr/>
          <p:nvPr/>
        </p:nvSpPr>
        <p:spPr>
          <a:xfrm>
            <a:off x="822960" y="5148072"/>
            <a:ext cx="10515600" cy="960120"/>
          </a:xfrm>
          <a:prstGeom prst="rect">
            <a:avLst/>
          </a:prstGeom>
          <a:solidFill>
            <a:srgbClr val="000000">
              <a:alpha val="57000"/>
            </a:srgbClr>
          </a:solidFill>
          <a:ln w="12700">
            <a:solidFill>
              <a:srgbClr val="000000">
                <a:alpha val="0"/>
              </a:srgbClr>
            </a:solidFill>
            <a:prstDash val="solid"/>
          </a:ln>
        </p:spPr>
      </p:sp>
      <p:sp>
        <p:nvSpPr>
          <p:cNvPr id="25" name="Text 22"/>
          <p:cNvSpPr/>
          <p:nvPr/>
        </p:nvSpPr>
        <p:spPr>
          <a:xfrm>
            <a:off x="1097280" y="5449824"/>
            <a:ext cx="9966960" cy="274320"/>
          </a:xfrm>
          <a:prstGeom prst="rect">
            <a:avLst/>
          </a:prstGeom>
          <a:noFill/>
          <a:ln/>
        </p:spPr>
        <p:txBody>
          <a:bodyPr wrap="square" lIns="0" tIns="0" rIns="0" bIns="0" rtlCol="0" anchor="ctr"/>
          <a:lstStyle/>
          <a:p>
            <a:pPr algn="ctr" indent="0" marL="0">
              <a:buNone/>
            </a:pPr>
            <a:r>
              <a:rPr lang="en-US" sz="1650" dirty="0">
                <a:solidFill>
                  <a:srgbClr val="FFFFFF"/>
                </a:solidFill>
              </a:rPr>
              <a:t>Together these passages connect longing, presence, nearness, obedience, and hope.</a:t>
            </a:r>
            <a:endParaRPr lang="en-US" sz="1650" dirty="0"/>
          </a:p>
        </p:txBody>
      </p:sp>
      <p:sp>
        <p:nvSpPr>
          <p:cNvPr id="26" name="Text 23"/>
          <p:cNvSpPr/>
          <p:nvPr/>
        </p:nvSpPr>
        <p:spPr>
          <a:xfrm>
            <a:off x="457200" y="6510528"/>
            <a:ext cx="11247120" cy="164592"/>
          </a:xfrm>
          <a:prstGeom prst="rect">
            <a:avLst/>
          </a:prstGeom>
          <a:noFill/>
          <a:ln/>
        </p:spPr>
        <p:txBody>
          <a:bodyPr wrap="square" lIns="0" tIns="0" rIns="0" bIns="0" rtlCol="0" anchor="ctr"/>
          <a:lstStyle/>
          <a:p>
            <a:pPr algn="ctr" indent="0" marL="0">
              <a:buNone/>
            </a:pPr>
            <a:r>
              <a:rPr lang="en-US" sz="750" dirty="0">
                <a:solidFill>
                  <a:srgbClr val="7A7568"/>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Close to Thee Teaching Guide</dc:title>
  <dc:subject>Hymn study resource</dc:subject>
  <dc:creator>HymnInfo.com</dc:creator>
  <cp:lastModifiedBy>HymnInfo.com</cp:lastModifiedBy>
  <cp:revision>1</cp:revision>
  <dcterms:created xsi:type="dcterms:W3CDTF">2026-07-08T01:03:41Z</dcterms:created>
  <dcterms:modified xsi:type="dcterms:W3CDTF">2026-07-08T01:03:41Z</dcterms:modified>
</cp:coreProperties>
</file>