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ns0:Relationships xmlns:ns0="http://schemas.openxmlformats.org/package/2006/relationships"><ns0:Relationship Id="rId1" Type="http://schemas.openxmlformats.org/officeDocument/2006/relationships/slideMaster" Target="slideMasters/slideMaster1.xml" /><ns0:Relationship Id="rId2" Type="http://schemas.openxmlformats.org/officeDocument/2006/relationships/slide" Target="slides/slide1.xml" /><ns0:Relationship Id="rId3" Type="http://schemas.openxmlformats.org/officeDocument/2006/relationships/slide" Target="slides/slide2.xml" /><ns0:Relationship Id="rId4" Type="http://schemas.openxmlformats.org/officeDocument/2006/relationships/slide" Target="slides/slide3.xml" /><ns0:Relationship Id="rId5" Type="http://schemas.openxmlformats.org/officeDocument/2006/relationships/slide" Target="slides/slide4.xml" /><ns0:Relationship Id="rId6" Type="http://schemas.openxmlformats.org/officeDocument/2006/relationships/slide" Target="slides/slide5.xml" /><ns0:Relationship Id="rId7" Type="http://schemas.openxmlformats.org/officeDocument/2006/relationships/slide" Target="slides/slide6.xml" /><ns0:Relationship Id="rId8" Type="http://schemas.openxmlformats.org/officeDocument/2006/relationships/slide" Target="slides/slide7.xml" /><ns0:Relationship Id="rId9" Type="http://schemas.openxmlformats.org/officeDocument/2006/relationships/slide" Target="slides/slide8.xml" /><ns0:Relationship Id="rId10" Type="http://schemas.openxmlformats.org/officeDocument/2006/relationships/slide" Target="slides/slide9.xml" /><ns0:Relationship Id="rId11" Type="http://schemas.openxmlformats.org/officeDocument/2006/relationships/slide" Target="slides/slide10.xml" /><ns0:Relationship Id="rId12" Type="http://schemas.openxmlformats.org/officeDocument/2006/relationships/slide" Target="slides/slide11.xml" /><ns0:Relationship Id="rId13" Type="http://schemas.openxmlformats.org/officeDocument/2006/relationships/slide" Target="slides/slide12.xml" /><ns0:Relationship Id="rId14" Type="http://schemas.openxmlformats.org/officeDocument/2006/relationships/slide" Target="slides/slide13.xml" /><ns0:Relationship Id="rId15" Type="http://schemas.openxmlformats.org/officeDocument/2006/relationships/slide" Target="slides/slide14.xml" /><ns0:Relationship Id="rId16" Type="http://schemas.openxmlformats.org/officeDocument/2006/relationships/slide" Target="slides/slide15.xml" /><ns0:Relationship Id="rId17" Type="http://schemas.openxmlformats.org/officeDocument/2006/relationships/slide" Target="slides/slide16.xml" /><ns0:Relationship Id="rId18" Type="http://schemas.openxmlformats.org/officeDocument/2006/relationships/slide" Target="slides/slide17.xml" /><ns0:Relationship Id="rId19" Type="http://schemas.openxmlformats.org/officeDocument/2006/relationships/slide" Target="slides/slide18.xml" /><ns0:Relationship Id="rId20" Type="http://schemas.openxmlformats.org/officeDocument/2006/relationships/slide" Target="slides/slide19.xml" /><ns0:Relationship Id="rId21" Type="http://schemas.openxmlformats.org/officeDocument/2006/relationships/slide" Target="slides/slide20.xml" /><ns0:Relationship Id="rId22" Type="http://schemas.openxmlformats.org/officeDocument/2006/relationships/slide" Target="slides/slide21.xml" /><ns0:Relationship Id="rId23" Type="http://schemas.openxmlformats.org/officeDocument/2006/relationships/slide" Target="slides/slide22.xml" /><ns0:Relationship Id="rId24" Type="http://schemas.openxmlformats.org/officeDocument/2006/relationships/slide" Target="slides/slide23.xml" /><ns0:Relationship Id="rId26" Type="http://schemas.openxmlformats.org/officeDocument/2006/relationships/presProps" Target="presProps.xml" /><ns0:Relationship Id="rId27" Type="http://schemas.openxmlformats.org/officeDocument/2006/relationships/viewProps" Target="viewProps.xml" /><ns0:Relationship Id="rId28" Type="http://schemas.openxmlformats.org/officeDocument/2006/relationships/theme" Target="theme/theme1.xml" /><ns0:Relationship Id="rId29" Type="http://schemas.openxmlformats.org/officeDocument/2006/relationships/tableStyles" Target="tableStyles.xml" /></ns0: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ns0:Relationships xmlns:ns0="http://schemas.openxmlformats.org/package/2006/relationships"><ns0:Relationship Id="rId1" Type="http://schemas.openxmlformats.org/officeDocument/2006/relationships/image" Target="../media/image-1-1.jpg" /><ns0:Relationship Id="rId2" Type="http://schemas.openxmlformats.org/officeDocument/2006/relationships/slideLayout" Target="../slideLayouts/slideLayout1.xml" /></ns0:Relationships>
</file>

<file path=ppt/slides/_rels/slide10.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11.xml.rels><?xml version='1.0' encoding='utf-8'?>
<ns0:Relationships xmlns:ns0="http://schemas.openxmlformats.org/package/2006/relationships"><ns0:Relationship Id="rId1" Type="http://schemas.openxmlformats.org/officeDocument/2006/relationships/image" Target="../media/image-11-1.jpg" /><ns0:Relationship Id="rId2" Type="http://schemas.openxmlformats.org/officeDocument/2006/relationships/slideLayout" Target="../slideLayouts/slideLayout1.xml" /></ns0:Relationships>
</file>

<file path=ppt/slides/_rels/slide12.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13.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14.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15.xml.rels><?xml version='1.0' encoding='utf-8'?>
<ns0:Relationships xmlns:ns0="http://schemas.openxmlformats.org/package/2006/relationships"><ns0:Relationship Id="rId1" Type="http://schemas.openxmlformats.org/officeDocument/2006/relationships/image" Target="../media/image-15-1.jpg" /><ns0:Relationship Id="rId2" Type="http://schemas.openxmlformats.org/officeDocument/2006/relationships/slideLayout" Target="../slideLayouts/slideLayout1.xml" /></ns0:Relationships>
</file>

<file path=ppt/slides/_rels/slide16.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17.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18.xml.rels><?xml version='1.0' encoding='utf-8'?>
<ns0:Relationships xmlns:ns0="http://schemas.openxmlformats.org/package/2006/relationships"><ns0:Relationship Id="rId1" Type="http://schemas.openxmlformats.org/officeDocument/2006/relationships/image" Target="../media/image-18-1.jpg" /><ns0:Relationship Id="rId2" Type="http://schemas.openxmlformats.org/officeDocument/2006/relationships/slideLayout" Target="../slideLayouts/slideLayout1.xml" /></ns0:Relationships>
</file>

<file path=ppt/slides/_rels/slide19.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2.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20.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21.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22.xml.rels><?xml version='1.0' encoding='utf-8'?>
<ns0:Relationships xmlns:ns0="http://schemas.openxmlformats.org/package/2006/relationships"><ns0:Relationship Id="rId1" Type="http://schemas.openxmlformats.org/officeDocument/2006/relationships/image" Target="../media/image-22-1.jpg" /><ns0:Relationship Id="rId2" Type="http://schemas.openxmlformats.org/officeDocument/2006/relationships/slideLayout" Target="../slideLayouts/slideLayout1.xml" /></ns0:Relationships>
</file>

<file path=ppt/slides/_rels/slide23.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3.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4.xml.rels><?xml version='1.0' encoding='utf-8'?>
<ns0:Relationships xmlns:ns0="http://schemas.openxmlformats.org/package/2006/relationships"><ns0:Relationship Id="rId1" Type="http://schemas.openxmlformats.org/officeDocument/2006/relationships/image" Target="../media/image-4-1.jpg" /><ns0:Relationship Id="rId2" Type="http://schemas.openxmlformats.org/officeDocument/2006/relationships/slideLayout" Target="../slideLayouts/slideLayout1.xml" /></ns0:Relationships>
</file>

<file path=ppt/slides/_rels/slide5.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6.xml.rels><?xml version='1.0' encoding='utf-8'?>
<ns0:Relationships xmlns:ns0="http://schemas.openxmlformats.org/package/2006/relationships"><ns0:Relationship Id="rId1" Type="http://schemas.openxmlformats.org/officeDocument/2006/relationships/image" Target="../media/image-6-1.jpg" /><ns0:Relationship Id="rId2" Type="http://schemas.openxmlformats.org/officeDocument/2006/relationships/slideLayout" Target="../slideLayouts/slideLayout1.xml" /></ns0:Relationships>
</file>

<file path=ppt/slides/_rels/slide7.xml.rels><?xml version='1.0' encoding='utf-8'?>
<ns0:Relationships xmlns:ns0="http://schemas.openxmlformats.org/package/2006/relationships"><ns0:Relationship Id="rId1" Type="http://schemas.openxmlformats.org/officeDocument/2006/relationships/image" Target="../media/image-7-1.jpg" /><ns0:Relationship Id="rId2" Type="http://schemas.openxmlformats.org/officeDocument/2006/relationships/slideLayout" Target="../slideLayouts/slideLayout1.xml" /></ns0:Relationships>
</file>

<file path=ppt/slides/_rels/slide8.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_rels/slide9.xml.rels><?xml version='1.0' encoding='utf-8'?>
<ns0:Relationships xmlns:ns0="http://schemas.openxmlformats.org/package/2006/relationships"><ns0:Relationship Id="rId1" Type="http://schemas.openxmlformats.org/officeDocument/2006/relationships/slideLayout" Target="../slideLayouts/slideLayout1.xml" /></ns0: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warm_moody_interior_church_scene_a_close_soft_batch_1_1920.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Shape 1"/>
          <p:cNvSpPr/>
          <p:nvPr/>
        </p:nvSpPr>
        <p:spPr>
          <a:xfrm>
            <a:off x="0" y="0"/>
            <a:ext cx="5532120" cy="6858000"/>
          </a:xfrm>
          <a:prstGeom prst="rect">
            <a:avLst/>
          </a:prstGeom>
          <a:solidFill>
            <a:srgbClr val="1B120C">
              <a:alpha val="85000"/>
            </a:srgbClr>
          </a:solidFill>
          <a:ln w="12700">
            <a:solidFill>
              <a:srgbClr val="000000">
                <a:alpha val="0"/>
              </a:srgbClr>
            </a:solidFill>
            <a:prstDash val="solid"/>
          </a:ln>
        </p:spPr>
      </p:sp>
      <p:sp>
        <p:nvSpPr>
          <p:cNvPr id="5" name="Text 2"/>
          <p:cNvSpPr/>
          <p:nvPr/>
        </p:nvSpPr>
        <p:spPr>
          <a:xfrm>
            <a:off x="594360" y="960120"/>
            <a:ext cx="4709160" cy="1508760"/>
          </a:xfrm>
          <a:prstGeom prst="rect">
            <a:avLst/>
          </a:prstGeom>
          <a:noFill/>
          <a:ln/>
        </p:spPr>
        <p:txBody>
          <a:bodyPr wrap="square" lIns="0" tIns="0" rIns="0" bIns="0" rtlCol="0" anchor="ctr">
            <a:normAutofit/>
          </a:bodyPr>
          <a:lstStyle/>
          <a:p>
            <a:pPr indent="0" marL="0">
              <a:buNone/>
            </a:pPr>
            <a:r>
              <a:rPr lang="en-US" sz="3900" b="1" dirty="0">
                <a:solidFill>
                  <a:srgbClr val="FFF4E0"/>
                </a:solidFill>
                <a:latin typeface="Aptos Display" pitchFamily="34" charset="0"/>
                <a:ea typeface="Aptos Display" pitchFamily="34" charset="-122"/>
                <a:cs typeface="Aptos Display" pitchFamily="34" charset="-120"/>
              </a:rPr>
              <a:t>Come, Holy Ghost,</a:t>
            </a:r>
            <a:endParaRPr lang="en-US" sz="3900" dirty="0"/>
          </a:p>
          <a:p>
            <a:pPr indent="0" marL="0">
              <a:buNone/>
            </a:pPr>
            <a:r>
              <a:rPr lang="en-US" sz="3900" b="1" dirty="0">
                <a:solidFill>
                  <a:srgbClr val="FFF4E0"/>
                </a:solidFill>
                <a:latin typeface="Aptos Display" pitchFamily="34" charset="0"/>
                <a:ea typeface="Aptos Display" pitchFamily="34" charset="-122"/>
                <a:cs typeface="Aptos Display" pitchFamily="34" charset="-120"/>
              </a:rPr>
              <a:t>Our Souls Inspire</a:t>
            </a:r>
            <a:endParaRPr lang="en-US" sz="3900" dirty="0"/>
          </a:p>
        </p:txBody>
      </p:sp>
      <p:sp>
        <p:nvSpPr>
          <p:cNvPr id="6" name="Shape 3"/>
          <p:cNvSpPr/>
          <p:nvPr/>
        </p:nvSpPr>
        <p:spPr>
          <a:xfrm>
            <a:off x="612648" y="2724912"/>
            <a:ext cx="3474720" cy="0"/>
          </a:xfrm>
          <a:prstGeom prst="line">
            <a:avLst/>
          </a:prstGeom>
          <a:noFill/>
          <a:ln w="25400">
            <a:solidFill>
              <a:srgbClr val="E2B65E"/>
            </a:solidFill>
            <a:prstDash val="solid"/>
          </a:ln>
        </p:spPr>
      </p:sp>
      <p:sp>
        <p:nvSpPr>
          <p:cNvPr id="7" name="Text 4"/>
          <p:cNvSpPr/>
          <p:nvPr/>
        </p:nvSpPr>
        <p:spPr>
          <a:xfrm>
            <a:off x="621792" y="2926080"/>
            <a:ext cx="4389120" cy="347472"/>
          </a:xfrm>
          <a:prstGeom prst="rect">
            <a:avLst/>
          </a:prstGeom>
          <a:noFill/>
          <a:ln/>
        </p:spPr>
        <p:txBody>
          <a:bodyPr wrap="square" lIns="0" tIns="0" rIns="0" bIns="0" rtlCol="0" anchor="ctr"/>
          <a:lstStyle/>
          <a:p>
            <a:pPr indent="0" marL="0">
              <a:buNone/>
            </a:pPr>
            <a:r>
              <a:rPr lang="en-US" sz="1700" i="1" dirty="0">
                <a:solidFill>
                  <a:srgbClr val="F1D9A8"/>
                </a:solidFill>
              </a:rPr>
              <a:t>A Hymn Study Teaching Guide</a:t>
            </a:r>
            <a:endParaRPr lang="en-US" sz="1700" dirty="0"/>
          </a:p>
        </p:txBody>
      </p:sp>
      <p:sp>
        <p:nvSpPr>
          <p:cNvPr id="8" name="Text 5"/>
          <p:cNvSpPr/>
          <p:nvPr/>
        </p:nvSpPr>
        <p:spPr>
          <a:xfrm>
            <a:off x="621792" y="3767328"/>
            <a:ext cx="4434840" cy="1005840"/>
          </a:xfrm>
          <a:prstGeom prst="rect">
            <a:avLst/>
          </a:prstGeom>
          <a:noFill/>
          <a:ln/>
        </p:spPr>
        <p:txBody>
          <a:bodyPr wrap="square" lIns="254" tIns="254" rIns="254" bIns="254" rtlCol="0" anchor="ctr">
            <a:normAutofit/>
          </a:bodyPr>
          <a:lstStyle/>
          <a:p>
            <a:pPr indent="0" marL="0">
              <a:buNone/>
            </a:pPr>
            <a:r>
              <a:rPr lang="en-US" sz="1350" dirty="0">
                <a:solidFill>
                  <a:srgbClr val="F2E5CF"/>
                </a:solidFill>
              </a:rPr>
              <a:t>First line: “Come, Holy Ghost, our souls inspire”</a:t>
            </a:r>
            <a:endParaRPr lang="en-US" sz="1350" dirty="0"/>
          </a:p>
          <a:p>
            <a:pPr indent="0" marL="0">
              <a:buNone/>
            </a:pPr>
            <a:r>
              <a:rPr lang="en-US" sz="1350" dirty="0">
                <a:solidFill>
                  <a:srgbClr val="F2E5CF"/>
                </a:solidFill>
              </a:rPr>
              <a:t>John Cosin, 1627 • based on Veni Creator Spiritus</a:t>
            </a:r>
            <a:endParaRPr lang="en-US" sz="1350" dirty="0"/>
          </a:p>
          <a:p>
            <a:pPr indent="0" marL="0">
              <a:buNone/>
            </a:pPr>
            <a:r>
              <a:rPr lang="en-US" sz="1350" dirty="0">
                <a:solidFill>
                  <a:srgbClr val="F2E5CF"/>
                </a:solidFill>
              </a:rPr>
              <a:t>Tune: VENI CREATOR SPIRITUS • Primary Scripture: Acts 2:1-4</a:t>
            </a:r>
            <a:endParaRPr lang="en-US" sz="1350" dirty="0"/>
          </a:p>
        </p:txBody>
      </p:sp>
      <p:sp>
        <p:nvSpPr>
          <p:cNvPr id="9" name="Text 6"/>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E7D9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The Spirit in the Life of the Church</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Paul’s language of adoption, gifts, strengthening, liberty, and transformation</a:t>
            </a:r>
            <a:endParaRPr lang="en-US" sz="1250" dirty="0"/>
          </a:p>
        </p:txBody>
      </p:sp>
      <p:sp>
        <p:nvSpPr>
          <p:cNvPr id="5" name="Shape 3"/>
          <p:cNvSpPr/>
          <p:nvPr/>
        </p:nvSpPr>
        <p:spPr>
          <a:xfrm>
            <a:off x="777240" y="1325880"/>
            <a:ext cx="512064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6" name="Text 4"/>
          <p:cNvSpPr/>
          <p:nvPr/>
        </p:nvSpPr>
        <p:spPr>
          <a:xfrm>
            <a:off x="978408" y="1490472"/>
            <a:ext cx="471830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Romans 8:14-16</a:t>
            </a:r>
            <a:endParaRPr lang="en-US" sz="1700" dirty="0"/>
          </a:p>
        </p:txBody>
      </p:sp>
      <p:sp>
        <p:nvSpPr>
          <p:cNvPr id="7" name="Text 5"/>
          <p:cNvSpPr/>
          <p:nvPr/>
        </p:nvSpPr>
        <p:spPr>
          <a:xfrm>
            <a:off x="978408" y="1856232"/>
            <a:ext cx="4718304" cy="704088"/>
          </a:xfrm>
          <a:prstGeom prst="rect">
            <a:avLst/>
          </a:prstGeom>
          <a:noFill/>
          <a:ln/>
        </p:spPr>
        <p:txBody>
          <a:bodyPr wrap="square" lIns="127" tIns="127" rIns="127" bIns="127" rtlCol="0" anchor="ctr">
            <a:normAutofit/>
          </a:bodyPr>
          <a:lstStyle/>
          <a:p>
            <a:pPr indent="0" marL="0">
              <a:buNone/>
            </a:pPr>
            <a:r>
              <a:rPr lang="en-US" sz="1550" dirty="0">
                <a:solidFill>
                  <a:srgbClr val="2C231C"/>
                </a:solidFill>
                <a:latin typeface="Aptos" pitchFamily="34" charset="0"/>
                <a:ea typeface="Aptos" pitchFamily="34" charset="-122"/>
                <a:cs typeface="Aptos" pitchFamily="34" charset="-120"/>
              </a:rPr>
              <a:t>The Spirit leads believers and bears witness that they are children of God.</a:t>
            </a:r>
            <a:endParaRPr lang="en-US" sz="1550" dirty="0"/>
          </a:p>
        </p:txBody>
      </p:sp>
      <p:sp>
        <p:nvSpPr>
          <p:cNvPr id="8" name="Shape 6"/>
          <p:cNvSpPr/>
          <p:nvPr/>
        </p:nvSpPr>
        <p:spPr>
          <a:xfrm>
            <a:off x="6263640" y="1325880"/>
            <a:ext cx="512064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9" name="Text 7"/>
          <p:cNvSpPr/>
          <p:nvPr/>
        </p:nvSpPr>
        <p:spPr>
          <a:xfrm>
            <a:off x="6464808" y="1490472"/>
            <a:ext cx="471830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1 Corinthians 12:4-11</a:t>
            </a:r>
            <a:endParaRPr lang="en-US" sz="1700" dirty="0"/>
          </a:p>
        </p:txBody>
      </p:sp>
      <p:sp>
        <p:nvSpPr>
          <p:cNvPr id="10" name="Text 8"/>
          <p:cNvSpPr/>
          <p:nvPr/>
        </p:nvSpPr>
        <p:spPr>
          <a:xfrm>
            <a:off x="6464808" y="1856232"/>
            <a:ext cx="4718304" cy="704088"/>
          </a:xfrm>
          <a:prstGeom prst="rect">
            <a:avLst/>
          </a:prstGeom>
          <a:noFill/>
          <a:ln/>
        </p:spPr>
        <p:txBody>
          <a:bodyPr wrap="square" lIns="127" tIns="127" rIns="127" bIns="127" rtlCol="0" anchor="ctr">
            <a:normAutofit/>
          </a:bodyPr>
          <a:lstStyle/>
          <a:p>
            <a:pPr indent="0" marL="0">
              <a:buNone/>
            </a:pPr>
            <a:r>
              <a:rPr lang="en-US" sz="1550" dirty="0">
                <a:solidFill>
                  <a:srgbClr val="2C231C"/>
                </a:solidFill>
                <a:latin typeface="Aptos" pitchFamily="34" charset="0"/>
                <a:ea typeface="Aptos" pitchFamily="34" charset="-122"/>
                <a:cs typeface="Aptos" pitchFamily="34" charset="-120"/>
              </a:rPr>
              <a:t>The Spirit gives varied gifts for the common good.</a:t>
            </a:r>
            <a:endParaRPr lang="en-US" sz="1550" dirty="0"/>
          </a:p>
        </p:txBody>
      </p:sp>
      <p:sp>
        <p:nvSpPr>
          <p:cNvPr id="11" name="Shape 9"/>
          <p:cNvSpPr/>
          <p:nvPr/>
        </p:nvSpPr>
        <p:spPr>
          <a:xfrm>
            <a:off x="777240" y="3429000"/>
            <a:ext cx="512064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2" name="Text 10"/>
          <p:cNvSpPr/>
          <p:nvPr/>
        </p:nvSpPr>
        <p:spPr>
          <a:xfrm>
            <a:off x="978408" y="3593592"/>
            <a:ext cx="471830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2 Corinthians 3:17-18</a:t>
            </a:r>
            <a:endParaRPr lang="en-US" sz="1700" dirty="0"/>
          </a:p>
        </p:txBody>
      </p:sp>
      <p:sp>
        <p:nvSpPr>
          <p:cNvPr id="13" name="Text 11"/>
          <p:cNvSpPr/>
          <p:nvPr/>
        </p:nvSpPr>
        <p:spPr>
          <a:xfrm>
            <a:off x="978408" y="3959352"/>
            <a:ext cx="4718304" cy="704088"/>
          </a:xfrm>
          <a:prstGeom prst="rect">
            <a:avLst/>
          </a:prstGeom>
          <a:noFill/>
          <a:ln/>
        </p:spPr>
        <p:txBody>
          <a:bodyPr wrap="square" lIns="127" tIns="127" rIns="127" bIns="127" rtlCol="0" anchor="ctr">
            <a:normAutofit/>
          </a:bodyPr>
          <a:lstStyle/>
          <a:p>
            <a:pPr indent="0" marL="0">
              <a:buNone/>
            </a:pPr>
            <a:r>
              <a:rPr lang="en-US" sz="1550" dirty="0">
                <a:solidFill>
                  <a:srgbClr val="2C231C"/>
                </a:solidFill>
                <a:latin typeface="Aptos" pitchFamily="34" charset="0"/>
                <a:ea typeface="Aptos" pitchFamily="34" charset="-122"/>
                <a:cs typeface="Aptos" pitchFamily="34" charset="-120"/>
              </a:rPr>
              <a:t>The Spirit brings liberty and transforms believers into Christ’s likeness.</a:t>
            </a:r>
            <a:endParaRPr lang="en-US" sz="1550" dirty="0"/>
          </a:p>
        </p:txBody>
      </p:sp>
      <p:sp>
        <p:nvSpPr>
          <p:cNvPr id="14" name="Shape 12"/>
          <p:cNvSpPr/>
          <p:nvPr/>
        </p:nvSpPr>
        <p:spPr>
          <a:xfrm>
            <a:off x="6263640" y="3429000"/>
            <a:ext cx="512064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5" name="Text 13"/>
          <p:cNvSpPr/>
          <p:nvPr/>
        </p:nvSpPr>
        <p:spPr>
          <a:xfrm>
            <a:off x="6464808" y="3593592"/>
            <a:ext cx="471830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Ephesians 3:16</a:t>
            </a:r>
            <a:endParaRPr lang="en-US" sz="1700" dirty="0"/>
          </a:p>
        </p:txBody>
      </p:sp>
      <p:sp>
        <p:nvSpPr>
          <p:cNvPr id="16" name="Text 14"/>
          <p:cNvSpPr/>
          <p:nvPr/>
        </p:nvSpPr>
        <p:spPr>
          <a:xfrm>
            <a:off x="6464808" y="3959352"/>
            <a:ext cx="4718304" cy="704088"/>
          </a:xfrm>
          <a:prstGeom prst="rect">
            <a:avLst/>
          </a:prstGeom>
          <a:noFill/>
          <a:ln/>
        </p:spPr>
        <p:txBody>
          <a:bodyPr wrap="square" lIns="127" tIns="127" rIns="127" bIns="127" rtlCol="0" anchor="ctr">
            <a:normAutofit/>
          </a:bodyPr>
          <a:lstStyle/>
          <a:p>
            <a:pPr indent="0" marL="0">
              <a:buNone/>
            </a:pPr>
            <a:r>
              <a:rPr lang="en-US" sz="1550" dirty="0">
                <a:solidFill>
                  <a:srgbClr val="2C231C"/>
                </a:solidFill>
                <a:latin typeface="Aptos" pitchFamily="34" charset="0"/>
                <a:ea typeface="Aptos" pitchFamily="34" charset="-122"/>
                <a:cs typeface="Aptos" pitchFamily="34" charset="-120"/>
              </a:rPr>
              <a:t>The Spirit strengthens the inner person with power.</a:t>
            </a:r>
            <a:endParaRPr lang="en-US" sz="1550" dirty="0"/>
          </a:p>
        </p:txBody>
      </p:sp>
      <p:sp>
        <p:nvSpPr>
          <p:cNvPr id="17" name="Text 15"/>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a_warm_intimate_still_life_scene_in_a_dim_softly_batch_6_1920.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2000"/>
            </a:srgbClr>
          </a:solidFill>
          <a:ln w="12700">
            <a:solidFill>
              <a:srgbClr val="000000">
                <a:alpha val="0"/>
              </a:srgbClr>
            </a:solidFill>
            <a:prstDash val="solid"/>
          </a:ln>
        </p:spPr>
      </p:sp>
      <p:sp>
        <p:nvSpPr>
          <p:cNvPr id="4" name="Text 1"/>
          <p:cNvSpPr/>
          <p:nvPr/>
        </p:nvSpPr>
        <p:spPr>
          <a:xfrm>
            <a:off x="713232" y="2103120"/>
            <a:ext cx="8138160" cy="749808"/>
          </a:xfrm>
          <a:prstGeom prst="rect">
            <a:avLst/>
          </a:prstGeom>
          <a:noFill/>
          <a:ln/>
        </p:spPr>
        <p:txBody>
          <a:bodyPr wrap="square" lIns="0" tIns="0" rIns="0" bIns="0" rtlCol="0" anchor="ctr">
            <a:normAutofit/>
          </a:bodyPr>
          <a:lstStyle/>
          <a:p>
            <a:pPr indent="0" marL="0">
              <a:buNone/>
            </a:pPr>
            <a:r>
              <a:rPr lang="en-US" sz="3800" b="1" dirty="0">
                <a:solidFill>
                  <a:srgbClr val="FFF3DF"/>
                </a:solidFill>
                <a:latin typeface="Aptos Display" pitchFamily="34" charset="0"/>
                <a:ea typeface="Aptos Display" pitchFamily="34" charset="-122"/>
                <a:cs typeface="Aptos Display" pitchFamily="34" charset="-120"/>
              </a:rPr>
              <a:t>Stanza Study</a:t>
            </a:r>
            <a:endParaRPr lang="en-US" sz="3800" dirty="0"/>
          </a:p>
        </p:txBody>
      </p:sp>
      <p:sp>
        <p:nvSpPr>
          <p:cNvPr id="5" name="Shape 2"/>
          <p:cNvSpPr/>
          <p:nvPr/>
        </p:nvSpPr>
        <p:spPr>
          <a:xfrm>
            <a:off x="749808" y="2907792"/>
            <a:ext cx="3840480" cy="0"/>
          </a:xfrm>
          <a:prstGeom prst="line">
            <a:avLst/>
          </a:prstGeom>
          <a:noFill/>
          <a:ln w="31750">
            <a:solidFill>
              <a:srgbClr val="F2C267"/>
            </a:solidFill>
            <a:prstDash val="solid"/>
          </a:ln>
        </p:spPr>
      </p:sp>
      <p:sp>
        <p:nvSpPr>
          <p:cNvPr id="6" name="Text 3"/>
          <p:cNvSpPr/>
          <p:nvPr/>
        </p:nvSpPr>
        <p:spPr>
          <a:xfrm>
            <a:off x="749808" y="3127248"/>
            <a:ext cx="7863840" cy="502920"/>
          </a:xfrm>
          <a:prstGeom prst="rect">
            <a:avLst/>
          </a:prstGeom>
          <a:noFill/>
          <a:ln/>
        </p:spPr>
        <p:txBody>
          <a:bodyPr wrap="square" lIns="0" tIns="0" rIns="0" bIns="0" rtlCol="0" anchor="ctr">
            <a:normAutofit/>
          </a:bodyPr>
          <a:lstStyle/>
          <a:p>
            <a:pPr indent="0" marL="0">
              <a:buNone/>
            </a:pPr>
            <a:r>
              <a:rPr lang="en-US" sz="1700" i="1" dirty="0">
                <a:solidFill>
                  <a:srgbClr val="F1E0BD"/>
                </a:solidFill>
              </a:rPr>
              <a:t>Following the hymn as a prayer for grace</a:t>
            </a:r>
            <a:endParaRPr lang="en-US" sz="1700" dirty="0"/>
          </a:p>
        </p:txBody>
      </p:sp>
      <p:sp>
        <p:nvSpPr>
          <p:cNvPr id="7" name="Text 4"/>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E7D9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Opening Petition</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The Spirit inspires the soul and kindles holy fire</a:t>
            </a:r>
            <a:endParaRPr lang="en-US" sz="1250" dirty="0"/>
          </a:p>
        </p:txBody>
      </p:sp>
      <p:sp>
        <p:nvSpPr>
          <p:cNvPr id="5" name="Shape 3"/>
          <p:cNvSpPr/>
          <p:nvPr/>
        </p:nvSpPr>
        <p:spPr>
          <a:xfrm>
            <a:off x="320040" y="1143000"/>
            <a:ext cx="0" cy="4892040"/>
          </a:xfrm>
          <a:prstGeom prst="line">
            <a:avLst/>
          </a:prstGeom>
          <a:noFill/>
          <a:ln w="38100">
            <a:solidFill>
              <a:srgbClr val="C99A45"/>
            </a:solidFill>
            <a:prstDash val="solid"/>
          </a:ln>
        </p:spPr>
      </p:sp>
      <p:sp>
        <p:nvSpPr>
          <p:cNvPr id="6" name="Shape 4"/>
          <p:cNvSpPr/>
          <p:nvPr/>
        </p:nvSpPr>
        <p:spPr>
          <a:xfrm>
            <a:off x="393192" y="1143000"/>
            <a:ext cx="0" cy="4892040"/>
          </a:xfrm>
          <a:prstGeom prst="line">
            <a:avLst/>
          </a:prstGeom>
          <a:noFill/>
          <a:ln w="12700">
            <a:solidFill>
              <a:srgbClr val="DDBB75">
                <a:alpha val="65000"/>
              </a:srgbClr>
            </a:solidFill>
            <a:prstDash val="solid"/>
          </a:ln>
        </p:spPr>
      </p:sp>
      <p:sp>
        <p:nvSpPr>
          <p:cNvPr id="7" name="Text 5"/>
          <p:cNvSpPr/>
          <p:nvPr/>
        </p:nvSpPr>
        <p:spPr>
          <a:xfrm>
            <a:off x="777240" y="1280160"/>
            <a:ext cx="5166360" cy="914400"/>
          </a:xfrm>
          <a:prstGeom prst="rect">
            <a:avLst/>
          </a:prstGeom>
          <a:noFill/>
          <a:ln/>
        </p:spPr>
        <p:txBody>
          <a:bodyPr wrap="square" lIns="762" tIns="762" rIns="762" bIns="762" rtlCol="0" anchor="t">
            <a:normAutofit/>
          </a:bodyPr>
          <a:lstStyle/>
          <a:p>
            <a:pPr algn="l" indent="0" marL="0">
              <a:buNone/>
            </a:pPr>
            <a:r>
              <a:rPr lang="en-US" sz="2100" b="1" dirty="0">
                <a:solidFill>
                  <a:srgbClr val="5A3A20"/>
                </a:solidFill>
                <a:latin typeface="Aptos" pitchFamily="34" charset="0"/>
                <a:ea typeface="Aptos" pitchFamily="34" charset="-122"/>
                <a:cs typeface="Aptos" pitchFamily="34" charset="-120"/>
              </a:rPr>
              <a:t>The hymn begins with invitation: the church asks the Holy Spirit to come and awaken worship from within.</a:t>
            </a:r>
            <a:endParaRPr lang="en-US" sz="2100" dirty="0"/>
          </a:p>
        </p:txBody>
      </p:sp>
      <p:sp>
        <p:nvSpPr>
          <p:cNvPr id="8" name="Text 6"/>
          <p:cNvSpPr/>
          <p:nvPr/>
        </p:nvSpPr>
        <p:spPr>
          <a:xfrm>
            <a:off x="777240" y="2423160"/>
            <a:ext cx="5257800" cy="914400"/>
          </a:xfrm>
          <a:prstGeom prst="rect">
            <a:avLst/>
          </a:prstGeom>
          <a:noFill/>
          <a:ln/>
        </p:spPr>
        <p:txBody>
          <a:bodyPr wrap="square" lIns="762" tIns="762" rIns="762" bIns="762" rtlCol="0" anchor="t">
            <a:normAutofit/>
          </a:bodyPr>
          <a:lstStyle/>
          <a:p>
            <a:pPr algn="l" indent="0" marL="0">
              <a:buNone/>
            </a:pPr>
            <a:r>
              <a:rPr lang="en-US" sz="1700" dirty="0">
                <a:solidFill>
                  <a:srgbClr val="2C231C"/>
                </a:solidFill>
                <a:latin typeface="Aptos" pitchFamily="34" charset="0"/>
                <a:ea typeface="Aptos" pitchFamily="34" charset="-122"/>
                <a:cs typeface="Aptos" pitchFamily="34" charset="-120"/>
              </a:rPr>
              <a:t>Teaching emphasis: spiritual vitality is not manufactured. The Spirit gives life, devotion, courage, and holy desire.</a:t>
            </a:r>
            <a:endParaRPr lang="en-US" sz="1700" dirty="0"/>
          </a:p>
        </p:txBody>
      </p:sp>
      <p:sp>
        <p:nvSpPr>
          <p:cNvPr id="9" name="Shape 7"/>
          <p:cNvSpPr/>
          <p:nvPr/>
        </p:nvSpPr>
        <p:spPr>
          <a:xfrm>
            <a:off x="6446520" y="1325880"/>
            <a:ext cx="4617720" cy="1600200"/>
          </a:xfrm>
          <a:prstGeom prst="roundRect">
            <a:avLst>
              <a:gd name="adj" fmla="val 457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0" name="Text 8"/>
          <p:cNvSpPr/>
          <p:nvPr/>
        </p:nvSpPr>
        <p:spPr>
          <a:xfrm>
            <a:off x="6647688" y="1490472"/>
            <a:ext cx="42153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Scripture connection</a:t>
            </a:r>
            <a:endParaRPr lang="en-US" sz="1700" dirty="0"/>
          </a:p>
        </p:txBody>
      </p:sp>
      <p:sp>
        <p:nvSpPr>
          <p:cNvPr id="11" name="Text 9"/>
          <p:cNvSpPr/>
          <p:nvPr/>
        </p:nvSpPr>
        <p:spPr>
          <a:xfrm>
            <a:off x="6647688" y="1856232"/>
            <a:ext cx="4215384" cy="88696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Acts 2:1-4 presents wind and fire as signs of divine action. The hymn turns that biblical imagery into prayer.</a:t>
            </a:r>
            <a:endParaRPr lang="en-US" sz="1500" dirty="0"/>
          </a:p>
        </p:txBody>
      </p:sp>
      <p:sp>
        <p:nvSpPr>
          <p:cNvPr id="12" name="Shape 10"/>
          <p:cNvSpPr/>
          <p:nvPr/>
        </p:nvSpPr>
        <p:spPr>
          <a:xfrm>
            <a:off x="6446520" y="3429000"/>
            <a:ext cx="4617720" cy="1600200"/>
          </a:xfrm>
          <a:prstGeom prst="roundRect">
            <a:avLst>
              <a:gd name="adj" fmla="val 457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3" name="Text 11"/>
          <p:cNvSpPr/>
          <p:nvPr/>
        </p:nvSpPr>
        <p:spPr>
          <a:xfrm>
            <a:off x="6647688" y="3593592"/>
            <a:ext cx="42153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Pastoral application</a:t>
            </a:r>
            <a:endParaRPr lang="en-US" sz="1700" dirty="0"/>
          </a:p>
        </p:txBody>
      </p:sp>
      <p:sp>
        <p:nvSpPr>
          <p:cNvPr id="14" name="Text 12"/>
          <p:cNvSpPr/>
          <p:nvPr/>
        </p:nvSpPr>
        <p:spPr>
          <a:xfrm>
            <a:off x="6647688" y="3959352"/>
            <a:ext cx="4215384" cy="88696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Invite learners to name areas where they need God to renew desire, deepen worship, or kindle courage.</a:t>
            </a:r>
            <a:endParaRPr lang="en-US" sz="1500" dirty="0"/>
          </a:p>
        </p:txBody>
      </p:sp>
      <p:sp>
        <p:nvSpPr>
          <p:cNvPr id="15" name="Text 13"/>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Comfort, Life, Love, and Light</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The Spirit illumines the mind and warms the heart</a:t>
            </a:r>
            <a:endParaRPr lang="en-US" sz="1250" dirty="0"/>
          </a:p>
        </p:txBody>
      </p:sp>
      <p:sp>
        <p:nvSpPr>
          <p:cNvPr id="5" name="Shape 3"/>
          <p:cNvSpPr/>
          <p:nvPr/>
        </p:nvSpPr>
        <p:spPr>
          <a:xfrm>
            <a:off x="685800" y="1280160"/>
            <a:ext cx="3429000" cy="1645920"/>
          </a:xfrm>
          <a:prstGeom prst="roundRect">
            <a:avLst>
              <a:gd name="adj" fmla="val 4444"/>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6" name="Text 4"/>
          <p:cNvSpPr/>
          <p:nvPr/>
        </p:nvSpPr>
        <p:spPr>
          <a:xfrm>
            <a:off x="886968" y="1444752"/>
            <a:ext cx="302666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Comfort</a:t>
            </a:r>
            <a:endParaRPr lang="en-US" sz="1700" dirty="0"/>
          </a:p>
        </p:txBody>
      </p:sp>
      <p:sp>
        <p:nvSpPr>
          <p:cNvPr id="7" name="Text 5"/>
          <p:cNvSpPr/>
          <p:nvPr/>
        </p:nvSpPr>
        <p:spPr>
          <a:xfrm>
            <a:off x="886968" y="1810512"/>
            <a:ext cx="3026664" cy="93268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The Spirit is not only power for mission, but also God’s consoling presence with his people.</a:t>
            </a:r>
            <a:endParaRPr lang="en-US" sz="1500" dirty="0"/>
          </a:p>
        </p:txBody>
      </p:sp>
      <p:sp>
        <p:nvSpPr>
          <p:cNvPr id="8" name="Shape 6"/>
          <p:cNvSpPr/>
          <p:nvPr/>
        </p:nvSpPr>
        <p:spPr>
          <a:xfrm>
            <a:off x="4407408" y="1280160"/>
            <a:ext cx="3429000" cy="1645920"/>
          </a:xfrm>
          <a:prstGeom prst="roundRect">
            <a:avLst>
              <a:gd name="adj" fmla="val 4444"/>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9" name="Text 7"/>
          <p:cNvSpPr/>
          <p:nvPr/>
        </p:nvSpPr>
        <p:spPr>
          <a:xfrm>
            <a:off x="4608576" y="1444752"/>
            <a:ext cx="302666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Life</a:t>
            </a:r>
            <a:endParaRPr lang="en-US" sz="1700" dirty="0"/>
          </a:p>
        </p:txBody>
      </p:sp>
      <p:sp>
        <p:nvSpPr>
          <p:cNvPr id="10" name="Text 8"/>
          <p:cNvSpPr/>
          <p:nvPr/>
        </p:nvSpPr>
        <p:spPr>
          <a:xfrm>
            <a:off x="4608576" y="1810512"/>
            <a:ext cx="3026664" cy="93268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The prayer recognizes that the church needs divine life to remain spiritually awake and faithful.</a:t>
            </a:r>
            <a:endParaRPr lang="en-US" sz="1500" dirty="0"/>
          </a:p>
        </p:txBody>
      </p:sp>
      <p:sp>
        <p:nvSpPr>
          <p:cNvPr id="11" name="Shape 9"/>
          <p:cNvSpPr/>
          <p:nvPr/>
        </p:nvSpPr>
        <p:spPr>
          <a:xfrm>
            <a:off x="8119872" y="1280160"/>
            <a:ext cx="3429000" cy="1645920"/>
          </a:xfrm>
          <a:prstGeom prst="roundRect">
            <a:avLst>
              <a:gd name="adj" fmla="val 4444"/>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2" name="Text 10"/>
          <p:cNvSpPr/>
          <p:nvPr/>
        </p:nvSpPr>
        <p:spPr>
          <a:xfrm>
            <a:off x="8321040" y="1444752"/>
            <a:ext cx="302666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Love</a:t>
            </a:r>
            <a:endParaRPr lang="en-US" sz="1700" dirty="0"/>
          </a:p>
        </p:txBody>
      </p:sp>
      <p:sp>
        <p:nvSpPr>
          <p:cNvPr id="13" name="Text 11"/>
          <p:cNvSpPr/>
          <p:nvPr/>
        </p:nvSpPr>
        <p:spPr>
          <a:xfrm>
            <a:off x="8321040" y="1810512"/>
            <a:ext cx="3026664" cy="93268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The Spirit kindles holy love toward God and neighbor, not mere religious activity.</a:t>
            </a:r>
            <a:endParaRPr lang="en-US" sz="1500" dirty="0"/>
          </a:p>
        </p:txBody>
      </p:sp>
      <p:sp>
        <p:nvSpPr>
          <p:cNvPr id="14" name="Text 12"/>
          <p:cNvSpPr/>
          <p:nvPr/>
        </p:nvSpPr>
        <p:spPr>
          <a:xfrm>
            <a:off x="1005840" y="3886200"/>
            <a:ext cx="10149840" cy="640080"/>
          </a:xfrm>
          <a:prstGeom prst="rect">
            <a:avLst/>
          </a:prstGeom>
          <a:noFill/>
          <a:ln/>
        </p:spPr>
        <p:txBody>
          <a:bodyPr wrap="square" lIns="762" tIns="762" rIns="762" bIns="762" rtlCol="0" anchor="t">
            <a:normAutofit/>
          </a:bodyPr>
          <a:lstStyle/>
          <a:p>
            <a:pPr algn="ctr" indent="0" marL="0">
              <a:buNone/>
            </a:pPr>
            <a:r>
              <a:rPr lang="en-US" sz="2200" b="1" dirty="0">
                <a:solidFill>
                  <a:srgbClr val="5A3A20"/>
                </a:solidFill>
                <a:latin typeface="Aptos" pitchFamily="34" charset="0"/>
                <a:ea typeface="Aptos" pitchFamily="34" charset="-122"/>
                <a:cs typeface="Aptos" pitchFamily="34" charset="-120"/>
              </a:rPr>
              <a:t>The hymn asks for “perpetual light” because Christian understanding needs the Spirit’s patient illumination.</a:t>
            </a:r>
            <a:endParaRPr lang="en-US" sz="2200" dirty="0"/>
          </a:p>
        </p:txBody>
      </p:sp>
      <p:sp>
        <p:nvSpPr>
          <p:cNvPr id="15" name="Text 13"/>
          <p:cNvSpPr/>
          <p:nvPr/>
        </p:nvSpPr>
        <p:spPr>
          <a:xfrm>
            <a:off x="1143000" y="4864608"/>
            <a:ext cx="9875520" cy="731520"/>
          </a:xfrm>
          <a:prstGeom prst="rect">
            <a:avLst/>
          </a:prstGeom>
          <a:noFill/>
          <a:ln/>
        </p:spPr>
        <p:txBody>
          <a:bodyPr wrap="square" lIns="762" tIns="762" rIns="762" bIns="762" rtlCol="0" anchor="t">
            <a:normAutofit/>
          </a:bodyPr>
          <a:lstStyle/>
          <a:p>
            <a:pPr algn="ctr" indent="0" marL="0">
              <a:buNone/>
            </a:pPr>
            <a:r>
              <a:rPr lang="en-US" sz="1700" dirty="0">
                <a:solidFill>
                  <a:srgbClr val="2C231C"/>
                </a:solidFill>
                <a:latin typeface="Aptos" pitchFamily="34" charset="0"/>
                <a:ea typeface="Aptos" pitchFamily="34" charset="-122"/>
                <a:cs typeface="Aptos" pitchFamily="34" charset="-120"/>
              </a:rPr>
              <a:t>Connect with John 16:13 and Isaiah 11:2: truth, wisdom, understanding, counsel, and reverent fear are gifts to be sought in prayer.</a:t>
            </a:r>
            <a:endParaRPr lang="en-US" sz="1700" dirty="0"/>
          </a:p>
        </p:txBody>
      </p:sp>
      <p:sp>
        <p:nvSpPr>
          <p:cNvPr id="16" name="Text 14"/>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Grace, Guidance, Protection, and Peace</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The Spirit leads the church in holy dependence</a:t>
            </a:r>
            <a:endParaRPr lang="en-US" sz="1250" dirty="0"/>
          </a:p>
        </p:txBody>
      </p:sp>
      <p:sp>
        <p:nvSpPr>
          <p:cNvPr id="5" name="Shape 3"/>
          <p:cNvSpPr/>
          <p:nvPr/>
        </p:nvSpPr>
        <p:spPr>
          <a:xfrm>
            <a:off x="320040" y="1143000"/>
            <a:ext cx="0" cy="4892040"/>
          </a:xfrm>
          <a:prstGeom prst="line">
            <a:avLst/>
          </a:prstGeom>
          <a:noFill/>
          <a:ln w="38100">
            <a:solidFill>
              <a:srgbClr val="C99A45"/>
            </a:solidFill>
            <a:prstDash val="solid"/>
          </a:ln>
        </p:spPr>
      </p:sp>
      <p:sp>
        <p:nvSpPr>
          <p:cNvPr id="6" name="Shape 4"/>
          <p:cNvSpPr/>
          <p:nvPr/>
        </p:nvSpPr>
        <p:spPr>
          <a:xfrm>
            <a:off x="393192" y="1143000"/>
            <a:ext cx="0" cy="4892040"/>
          </a:xfrm>
          <a:prstGeom prst="line">
            <a:avLst/>
          </a:prstGeom>
          <a:noFill/>
          <a:ln w="12700">
            <a:solidFill>
              <a:srgbClr val="DDBB75">
                <a:alpha val="65000"/>
              </a:srgbClr>
            </a:solidFill>
            <a:prstDash val="solid"/>
          </a:ln>
        </p:spPr>
      </p:sp>
      <p:sp>
        <p:nvSpPr>
          <p:cNvPr id="7" name="Shape 5"/>
          <p:cNvSpPr/>
          <p:nvPr/>
        </p:nvSpPr>
        <p:spPr>
          <a:xfrm>
            <a:off x="777240" y="1325880"/>
            <a:ext cx="5074920" cy="1389888"/>
          </a:xfrm>
          <a:prstGeom prst="roundRect">
            <a:avLst>
              <a:gd name="adj" fmla="val 5263"/>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8" name="Text 6"/>
          <p:cNvSpPr/>
          <p:nvPr/>
        </p:nvSpPr>
        <p:spPr>
          <a:xfrm>
            <a:off x="978408" y="1490472"/>
            <a:ext cx="46725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Grace</a:t>
            </a:r>
            <a:endParaRPr lang="en-US" sz="1700" dirty="0"/>
          </a:p>
        </p:txBody>
      </p:sp>
      <p:sp>
        <p:nvSpPr>
          <p:cNvPr id="9" name="Text 7"/>
          <p:cNvSpPr/>
          <p:nvPr/>
        </p:nvSpPr>
        <p:spPr>
          <a:xfrm>
            <a:off x="978408" y="1856232"/>
            <a:ext cx="4672584" cy="676656"/>
          </a:xfrm>
          <a:prstGeom prst="rect">
            <a:avLst/>
          </a:prstGeom>
          <a:noFill/>
          <a:ln/>
        </p:spPr>
        <p:txBody>
          <a:bodyPr wrap="square" lIns="127" tIns="127" rIns="127" bIns="127" rtlCol="0" anchor="ctr">
            <a:normAutofit/>
          </a:bodyPr>
          <a:lstStyle/>
          <a:p>
            <a:pPr indent="0" marL="0">
              <a:buNone/>
            </a:pPr>
            <a:r>
              <a:rPr lang="en-US" sz="1550" dirty="0">
                <a:solidFill>
                  <a:srgbClr val="2C231C"/>
                </a:solidFill>
                <a:latin typeface="Aptos" pitchFamily="34" charset="0"/>
                <a:ea typeface="Aptos" pitchFamily="34" charset="-122"/>
                <a:cs typeface="Aptos" pitchFamily="34" charset="-120"/>
              </a:rPr>
              <a:t>Grace strengthens what is weak.</a:t>
            </a:r>
            <a:endParaRPr lang="en-US" sz="1550" dirty="0"/>
          </a:p>
        </p:txBody>
      </p:sp>
      <p:sp>
        <p:nvSpPr>
          <p:cNvPr id="10" name="Shape 8"/>
          <p:cNvSpPr/>
          <p:nvPr/>
        </p:nvSpPr>
        <p:spPr>
          <a:xfrm>
            <a:off x="6217920" y="1325880"/>
            <a:ext cx="5074920" cy="1389888"/>
          </a:xfrm>
          <a:prstGeom prst="roundRect">
            <a:avLst>
              <a:gd name="adj" fmla="val 5263"/>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1" name="Text 9"/>
          <p:cNvSpPr/>
          <p:nvPr/>
        </p:nvSpPr>
        <p:spPr>
          <a:xfrm>
            <a:off x="6419088" y="1490472"/>
            <a:ext cx="46725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Guidance</a:t>
            </a:r>
            <a:endParaRPr lang="en-US" sz="1700" dirty="0"/>
          </a:p>
        </p:txBody>
      </p:sp>
      <p:sp>
        <p:nvSpPr>
          <p:cNvPr id="12" name="Text 10"/>
          <p:cNvSpPr/>
          <p:nvPr/>
        </p:nvSpPr>
        <p:spPr>
          <a:xfrm>
            <a:off x="6419088" y="1856232"/>
            <a:ext cx="4672584" cy="676656"/>
          </a:xfrm>
          <a:prstGeom prst="rect">
            <a:avLst/>
          </a:prstGeom>
          <a:noFill/>
          <a:ln/>
        </p:spPr>
        <p:txBody>
          <a:bodyPr wrap="square" lIns="127" tIns="127" rIns="127" bIns="127" rtlCol="0" anchor="ctr">
            <a:normAutofit/>
          </a:bodyPr>
          <a:lstStyle/>
          <a:p>
            <a:pPr indent="0" marL="0">
              <a:buNone/>
            </a:pPr>
            <a:r>
              <a:rPr lang="en-US" sz="1550" dirty="0">
                <a:solidFill>
                  <a:srgbClr val="2C231C"/>
                </a:solidFill>
                <a:latin typeface="Aptos" pitchFamily="34" charset="0"/>
                <a:ea typeface="Aptos" pitchFamily="34" charset="-122"/>
                <a:cs typeface="Aptos" pitchFamily="34" charset="-120"/>
              </a:rPr>
              <a:t>Guidance keeps the church oriented toward truth.</a:t>
            </a:r>
            <a:endParaRPr lang="en-US" sz="1550" dirty="0"/>
          </a:p>
        </p:txBody>
      </p:sp>
      <p:sp>
        <p:nvSpPr>
          <p:cNvPr id="13" name="Shape 11"/>
          <p:cNvSpPr/>
          <p:nvPr/>
        </p:nvSpPr>
        <p:spPr>
          <a:xfrm>
            <a:off x="777240" y="3429000"/>
            <a:ext cx="5074920" cy="1389888"/>
          </a:xfrm>
          <a:prstGeom prst="roundRect">
            <a:avLst>
              <a:gd name="adj" fmla="val 5263"/>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4" name="Text 12"/>
          <p:cNvSpPr/>
          <p:nvPr/>
        </p:nvSpPr>
        <p:spPr>
          <a:xfrm>
            <a:off x="978408" y="3593592"/>
            <a:ext cx="46725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Protection</a:t>
            </a:r>
            <a:endParaRPr lang="en-US" sz="1700" dirty="0"/>
          </a:p>
        </p:txBody>
      </p:sp>
      <p:sp>
        <p:nvSpPr>
          <p:cNvPr id="15" name="Text 13"/>
          <p:cNvSpPr/>
          <p:nvPr/>
        </p:nvSpPr>
        <p:spPr>
          <a:xfrm>
            <a:off x="978408" y="3959352"/>
            <a:ext cx="4672584" cy="676656"/>
          </a:xfrm>
          <a:prstGeom prst="rect">
            <a:avLst/>
          </a:prstGeom>
          <a:noFill/>
          <a:ln/>
        </p:spPr>
        <p:txBody>
          <a:bodyPr wrap="square" lIns="127" tIns="127" rIns="127" bIns="127" rtlCol="0" anchor="ctr">
            <a:normAutofit/>
          </a:bodyPr>
          <a:lstStyle/>
          <a:p>
            <a:pPr indent="0" marL="0">
              <a:buNone/>
            </a:pPr>
            <a:r>
              <a:rPr lang="en-US" sz="1550" dirty="0">
                <a:solidFill>
                  <a:srgbClr val="2C231C"/>
                </a:solidFill>
                <a:latin typeface="Aptos" pitchFamily="34" charset="0"/>
                <a:ea typeface="Aptos" pitchFamily="34" charset="-122"/>
                <a:cs typeface="Aptos" pitchFamily="34" charset="-120"/>
              </a:rPr>
              <a:t>Protection acknowledges spiritual danger without fearfulness.</a:t>
            </a:r>
            <a:endParaRPr lang="en-US" sz="1550" dirty="0"/>
          </a:p>
        </p:txBody>
      </p:sp>
      <p:sp>
        <p:nvSpPr>
          <p:cNvPr id="16" name="Shape 14"/>
          <p:cNvSpPr/>
          <p:nvPr/>
        </p:nvSpPr>
        <p:spPr>
          <a:xfrm>
            <a:off x="6217920" y="3429000"/>
            <a:ext cx="5074920" cy="1389888"/>
          </a:xfrm>
          <a:prstGeom prst="roundRect">
            <a:avLst>
              <a:gd name="adj" fmla="val 5263"/>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7" name="Text 15"/>
          <p:cNvSpPr/>
          <p:nvPr/>
        </p:nvSpPr>
        <p:spPr>
          <a:xfrm>
            <a:off x="6419088" y="3593592"/>
            <a:ext cx="46725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Peace</a:t>
            </a:r>
            <a:endParaRPr lang="en-US" sz="1700" dirty="0"/>
          </a:p>
        </p:txBody>
      </p:sp>
      <p:sp>
        <p:nvSpPr>
          <p:cNvPr id="18" name="Text 16"/>
          <p:cNvSpPr/>
          <p:nvPr/>
        </p:nvSpPr>
        <p:spPr>
          <a:xfrm>
            <a:off x="6419088" y="3959352"/>
            <a:ext cx="4672584" cy="676656"/>
          </a:xfrm>
          <a:prstGeom prst="rect">
            <a:avLst/>
          </a:prstGeom>
          <a:noFill/>
          <a:ln/>
        </p:spPr>
        <p:txBody>
          <a:bodyPr wrap="square" lIns="127" tIns="127" rIns="127" bIns="127" rtlCol="0" anchor="ctr">
            <a:normAutofit/>
          </a:bodyPr>
          <a:lstStyle/>
          <a:p>
            <a:pPr indent="0" marL="0">
              <a:buNone/>
            </a:pPr>
            <a:r>
              <a:rPr lang="en-US" sz="1550" dirty="0">
                <a:solidFill>
                  <a:srgbClr val="2C231C"/>
                </a:solidFill>
                <a:latin typeface="Aptos" pitchFamily="34" charset="0"/>
                <a:ea typeface="Aptos" pitchFamily="34" charset="-122"/>
                <a:cs typeface="Aptos" pitchFamily="34" charset="-120"/>
              </a:rPr>
              <a:t>Peace is the fruit of God’s presence, not simply the absence of trouble.</a:t>
            </a:r>
            <a:endParaRPr lang="en-US" sz="1550" dirty="0"/>
          </a:p>
        </p:txBody>
      </p:sp>
      <p:sp>
        <p:nvSpPr>
          <p:cNvPr id="19" name="Text 17"/>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a_wide_serene_interior_church_scene_a_softly_lit_batch_4_1920.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5000"/>
            </a:srgbClr>
          </a:solidFill>
          <a:ln w="12700">
            <a:solidFill>
              <a:srgbClr val="000000">
                <a:alpha val="0"/>
              </a:srgbClr>
            </a:solidFill>
            <a:prstDash val="solid"/>
          </a:ln>
        </p:spPr>
      </p:sp>
      <p:sp>
        <p:nvSpPr>
          <p:cNvPr id="4" name="Text 1"/>
          <p:cNvSpPr/>
          <p:nvPr/>
        </p:nvSpPr>
        <p:spPr>
          <a:xfrm>
            <a:off x="777240" y="685800"/>
            <a:ext cx="7955280" cy="548640"/>
          </a:xfrm>
          <a:prstGeom prst="rect">
            <a:avLst/>
          </a:prstGeom>
          <a:noFill/>
          <a:ln/>
        </p:spPr>
        <p:txBody>
          <a:bodyPr wrap="square" lIns="0" tIns="0" rIns="0" bIns="0" rtlCol="0" anchor="ctr"/>
          <a:lstStyle/>
          <a:p>
            <a:pPr indent="0" marL="0">
              <a:buNone/>
            </a:pPr>
            <a:r>
              <a:rPr lang="en-US" sz="3100" b="1" dirty="0">
                <a:solidFill>
                  <a:srgbClr val="FFF3DF"/>
                </a:solidFill>
                <a:latin typeface="Aptos Display" pitchFamily="34" charset="0"/>
                <a:ea typeface="Aptos Display" pitchFamily="34" charset="-122"/>
                <a:cs typeface="Aptos Display" pitchFamily="34" charset="-120"/>
              </a:rPr>
              <a:t>Doxology and the Triune God</a:t>
            </a:r>
            <a:endParaRPr lang="en-US" sz="3100" dirty="0"/>
          </a:p>
        </p:txBody>
      </p:sp>
      <p:sp>
        <p:nvSpPr>
          <p:cNvPr id="5" name="Text 2"/>
          <p:cNvSpPr/>
          <p:nvPr/>
        </p:nvSpPr>
        <p:spPr>
          <a:xfrm>
            <a:off x="868680" y="1600200"/>
            <a:ext cx="6400800" cy="548640"/>
          </a:xfrm>
          <a:prstGeom prst="rect">
            <a:avLst/>
          </a:prstGeom>
          <a:noFill/>
          <a:ln/>
        </p:spPr>
        <p:txBody>
          <a:bodyPr wrap="square" lIns="762" tIns="762" rIns="762" bIns="762" rtlCol="0" anchor="t">
            <a:normAutofit/>
          </a:bodyPr>
          <a:lstStyle/>
          <a:p>
            <a:pPr algn="l" indent="0" marL="0">
              <a:buNone/>
            </a:pPr>
            <a:r>
              <a:rPr lang="en-US" sz="2400" b="1" dirty="0">
                <a:solidFill>
                  <a:srgbClr val="FFF0D0"/>
                </a:solidFill>
                <a:latin typeface="Aptos" pitchFamily="34" charset="0"/>
                <a:ea typeface="Aptos" pitchFamily="34" charset="-122"/>
                <a:cs typeface="Aptos" pitchFamily="34" charset="-120"/>
              </a:rPr>
              <a:t>The hymn’s concluding movement directs praise to the Father, Son, and Holy Spirit.</a:t>
            </a:r>
            <a:endParaRPr lang="en-US" sz="2400" dirty="0"/>
          </a:p>
        </p:txBody>
      </p:sp>
      <p:sp>
        <p:nvSpPr>
          <p:cNvPr id="6" name="Text 3"/>
          <p:cNvSpPr/>
          <p:nvPr/>
        </p:nvSpPr>
        <p:spPr>
          <a:xfrm>
            <a:off x="868680" y="2423160"/>
            <a:ext cx="6400800" cy="1170432"/>
          </a:xfrm>
          <a:prstGeom prst="rect">
            <a:avLst/>
          </a:prstGeom>
          <a:noFill/>
          <a:ln/>
        </p:spPr>
        <p:txBody>
          <a:bodyPr wrap="square" lIns="762" tIns="762" rIns="762" bIns="762" rtlCol="0" anchor="t">
            <a:normAutofit/>
          </a:bodyPr>
          <a:lstStyle/>
          <a:p>
            <a:pPr algn="l" indent="0" marL="0">
              <a:buNone/>
            </a:pPr>
            <a:r>
              <a:rPr lang="en-US" sz="1700" dirty="0">
                <a:solidFill>
                  <a:srgbClr val="F4E8D6"/>
                </a:solidFill>
                <a:latin typeface="Aptos" pitchFamily="34" charset="0"/>
                <a:ea typeface="Aptos" pitchFamily="34" charset="-122"/>
                <a:cs typeface="Aptos" pitchFamily="34" charset="-120"/>
              </a:rPr>
              <a:t>This matters for teaching: prayer to the Spirit is not separated from the whole life of God. The Spirit brings believers into the grace of the Father and the Son, and the church answers with Trinitarian worship.</a:t>
            </a:r>
            <a:endParaRPr lang="en-US" sz="1700" dirty="0"/>
          </a:p>
        </p:txBody>
      </p:sp>
      <p:sp>
        <p:nvSpPr>
          <p:cNvPr id="7" name="Shape 4"/>
          <p:cNvSpPr/>
          <p:nvPr/>
        </p:nvSpPr>
        <p:spPr>
          <a:xfrm>
            <a:off x="868680" y="4096512"/>
            <a:ext cx="5897880" cy="1325880"/>
          </a:xfrm>
          <a:prstGeom prst="roundRect">
            <a:avLst>
              <a:gd name="adj" fmla="val 5517"/>
            </a:avLst>
          </a:prstGeom>
          <a:solidFill>
            <a:srgbClr val="1E1611">
              <a:alpha val="86000"/>
            </a:srgbClr>
          </a:solidFill>
          <a:ln w="12700">
            <a:solidFill>
              <a:srgbClr val="F2C267"/>
            </a:solidFill>
            <a:prstDash val="solid"/>
          </a:ln>
          <a:effectLst>
            <a:outerShdw sx="100000" sy="100000" kx="0" ky="0" algn="bl" rotWithShape="0" blurRad="12700" dist="12700" dir="2700000">
              <a:srgbClr val="000000">
                <a:alpha val="9000"/>
              </a:srgbClr>
            </a:outerShdw>
          </a:effectLst>
        </p:spPr>
      </p:sp>
      <p:sp>
        <p:nvSpPr>
          <p:cNvPr id="8" name="Text 5"/>
          <p:cNvSpPr/>
          <p:nvPr/>
        </p:nvSpPr>
        <p:spPr>
          <a:xfrm>
            <a:off x="1069848" y="4261104"/>
            <a:ext cx="5495544" cy="292608"/>
          </a:xfrm>
          <a:prstGeom prst="rect">
            <a:avLst/>
          </a:prstGeom>
          <a:noFill/>
          <a:ln/>
        </p:spPr>
        <p:txBody>
          <a:bodyPr wrap="square" lIns="0" tIns="0" rIns="0" bIns="0" rtlCol="0" anchor="ctr"/>
          <a:lstStyle/>
          <a:p>
            <a:pPr indent="0" marL="0">
              <a:buNone/>
            </a:pPr>
            <a:r>
              <a:rPr lang="en-US" sz="1700" b="1" dirty="0">
                <a:solidFill>
                  <a:srgbClr val="F2C267"/>
                </a:solidFill>
                <a:latin typeface="Aptos Display" pitchFamily="34" charset="0"/>
                <a:ea typeface="Aptos Display" pitchFamily="34" charset="-122"/>
                <a:cs typeface="Aptos Display" pitchFamily="34" charset="-120"/>
              </a:rPr>
              <a:t>Teaching angle</a:t>
            </a:r>
            <a:endParaRPr lang="en-US" sz="1700" dirty="0"/>
          </a:p>
        </p:txBody>
      </p:sp>
      <p:sp>
        <p:nvSpPr>
          <p:cNvPr id="9" name="Text 6"/>
          <p:cNvSpPr/>
          <p:nvPr/>
        </p:nvSpPr>
        <p:spPr>
          <a:xfrm>
            <a:off x="1069848" y="4626864"/>
            <a:ext cx="5495544" cy="612648"/>
          </a:xfrm>
          <a:prstGeom prst="rect">
            <a:avLst/>
          </a:prstGeom>
          <a:noFill/>
          <a:ln/>
        </p:spPr>
        <p:txBody>
          <a:bodyPr wrap="square" lIns="127" tIns="127" rIns="127" bIns="127" rtlCol="0" anchor="ctr">
            <a:normAutofit/>
          </a:bodyPr>
          <a:lstStyle/>
          <a:p>
            <a:pPr indent="0" marL="0">
              <a:buNone/>
            </a:pPr>
            <a:r>
              <a:rPr lang="en-US" sz="1500" dirty="0">
                <a:solidFill>
                  <a:srgbClr val="FFF1DD"/>
                </a:solidFill>
                <a:latin typeface="Aptos" pitchFamily="34" charset="0"/>
                <a:ea typeface="Aptos" pitchFamily="34" charset="-122"/>
                <a:cs typeface="Aptos" pitchFamily="34" charset="-120"/>
              </a:rPr>
              <a:t>Close the stanza study by moving from request to praise: the church receives grace and gives glory.</a:t>
            </a:r>
            <a:endParaRPr lang="en-US" sz="1500" dirty="0"/>
          </a:p>
        </p:txBody>
      </p:sp>
      <p:sp>
        <p:nvSpPr>
          <p:cNvPr id="10" name="Text 7"/>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E7D9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Theological Themes</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Only teach themes that are genuinely present</a:t>
            </a:r>
            <a:endParaRPr lang="en-US" sz="1250" dirty="0"/>
          </a:p>
        </p:txBody>
      </p:sp>
      <p:sp>
        <p:nvSpPr>
          <p:cNvPr id="5" name="Shape 3"/>
          <p:cNvSpPr/>
          <p:nvPr/>
        </p:nvSpPr>
        <p:spPr>
          <a:xfrm>
            <a:off x="685800" y="1261872"/>
            <a:ext cx="324612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6" name="Text 4"/>
          <p:cNvSpPr/>
          <p:nvPr/>
        </p:nvSpPr>
        <p:spPr>
          <a:xfrm>
            <a:off x="886968" y="1426464"/>
            <a:ext cx="28437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Prayer</a:t>
            </a:r>
            <a:endParaRPr lang="en-US" sz="1700" dirty="0"/>
          </a:p>
        </p:txBody>
      </p:sp>
      <p:sp>
        <p:nvSpPr>
          <p:cNvPr id="7" name="Text 5"/>
          <p:cNvSpPr/>
          <p:nvPr/>
        </p:nvSpPr>
        <p:spPr>
          <a:xfrm>
            <a:off x="886968" y="1792224"/>
            <a:ext cx="2843784" cy="704088"/>
          </a:xfrm>
          <a:prstGeom prst="rect">
            <a:avLst/>
          </a:prstGeom>
          <a:noFill/>
          <a:ln/>
        </p:spPr>
        <p:txBody>
          <a:bodyPr wrap="square" lIns="127" tIns="127" rIns="127" bIns="127" rtlCol="0" anchor="ctr">
            <a:normAutofit/>
          </a:bodyPr>
          <a:lstStyle/>
          <a:p>
            <a:pPr indent="0" marL="0">
              <a:buNone/>
            </a:pPr>
            <a:r>
              <a:rPr lang="en-US" sz="1350" dirty="0">
                <a:solidFill>
                  <a:srgbClr val="2C231C"/>
                </a:solidFill>
                <a:latin typeface="Aptos" pitchFamily="34" charset="0"/>
                <a:ea typeface="Aptos" pitchFamily="34" charset="-122"/>
                <a:cs typeface="Aptos" pitchFamily="34" charset="-120"/>
              </a:rPr>
              <a:t>The hymn is a corporate invocation for the Spirit’s presence.</a:t>
            </a:r>
            <a:endParaRPr lang="en-US" sz="1350" dirty="0"/>
          </a:p>
        </p:txBody>
      </p:sp>
      <p:sp>
        <p:nvSpPr>
          <p:cNvPr id="8" name="Shape 6"/>
          <p:cNvSpPr/>
          <p:nvPr/>
        </p:nvSpPr>
        <p:spPr>
          <a:xfrm>
            <a:off x="4343400" y="1261872"/>
            <a:ext cx="324612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9" name="Text 7"/>
          <p:cNvSpPr/>
          <p:nvPr/>
        </p:nvSpPr>
        <p:spPr>
          <a:xfrm>
            <a:off x="4544568" y="1426464"/>
            <a:ext cx="28437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Grace</a:t>
            </a:r>
            <a:endParaRPr lang="en-US" sz="1700" dirty="0"/>
          </a:p>
        </p:txBody>
      </p:sp>
      <p:sp>
        <p:nvSpPr>
          <p:cNvPr id="10" name="Text 8"/>
          <p:cNvSpPr/>
          <p:nvPr/>
        </p:nvSpPr>
        <p:spPr>
          <a:xfrm>
            <a:off x="4544568" y="1792224"/>
            <a:ext cx="2843784" cy="704088"/>
          </a:xfrm>
          <a:prstGeom prst="rect">
            <a:avLst/>
          </a:prstGeom>
          <a:noFill/>
          <a:ln/>
        </p:spPr>
        <p:txBody>
          <a:bodyPr wrap="square" lIns="127" tIns="127" rIns="127" bIns="127" rtlCol="0" anchor="ctr">
            <a:normAutofit/>
          </a:bodyPr>
          <a:lstStyle/>
          <a:p>
            <a:pPr indent="0" marL="0">
              <a:buNone/>
            </a:pPr>
            <a:r>
              <a:rPr lang="en-US" sz="1350" dirty="0">
                <a:solidFill>
                  <a:srgbClr val="2C231C"/>
                </a:solidFill>
                <a:latin typeface="Aptos" pitchFamily="34" charset="0"/>
                <a:ea typeface="Aptos" pitchFamily="34" charset="-122"/>
                <a:cs typeface="Aptos" pitchFamily="34" charset="-120"/>
              </a:rPr>
              <a:t>Wisdom, holiness, and faithful service begin with God’s initiative.</a:t>
            </a:r>
            <a:endParaRPr lang="en-US" sz="1350" dirty="0"/>
          </a:p>
        </p:txBody>
      </p:sp>
      <p:sp>
        <p:nvSpPr>
          <p:cNvPr id="11" name="Shape 9"/>
          <p:cNvSpPr/>
          <p:nvPr/>
        </p:nvSpPr>
        <p:spPr>
          <a:xfrm>
            <a:off x="8001000" y="1261872"/>
            <a:ext cx="324612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2" name="Text 10"/>
          <p:cNvSpPr/>
          <p:nvPr/>
        </p:nvSpPr>
        <p:spPr>
          <a:xfrm>
            <a:off x="8202168" y="1426464"/>
            <a:ext cx="28437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Sanctification</a:t>
            </a:r>
            <a:endParaRPr lang="en-US" sz="1700" dirty="0"/>
          </a:p>
        </p:txBody>
      </p:sp>
      <p:sp>
        <p:nvSpPr>
          <p:cNvPr id="13" name="Text 11"/>
          <p:cNvSpPr/>
          <p:nvPr/>
        </p:nvSpPr>
        <p:spPr>
          <a:xfrm>
            <a:off x="8202168" y="1792224"/>
            <a:ext cx="2843784" cy="704088"/>
          </a:xfrm>
          <a:prstGeom prst="rect">
            <a:avLst/>
          </a:prstGeom>
          <a:noFill/>
          <a:ln/>
        </p:spPr>
        <p:txBody>
          <a:bodyPr wrap="square" lIns="127" tIns="127" rIns="127" bIns="127" rtlCol="0" anchor="ctr">
            <a:normAutofit/>
          </a:bodyPr>
          <a:lstStyle/>
          <a:p>
            <a:pPr indent="0" marL="0">
              <a:buNone/>
            </a:pPr>
            <a:r>
              <a:rPr lang="en-US" sz="1350" dirty="0">
                <a:solidFill>
                  <a:srgbClr val="2C231C"/>
                </a:solidFill>
                <a:latin typeface="Aptos" pitchFamily="34" charset="0"/>
                <a:ea typeface="Aptos" pitchFamily="34" charset="-122"/>
                <a:cs typeface="Aptos" pitchFamily="34" charset="-120"/>
              </a:rPr>
              <a:t>The Spirit transforms believers toward Christlike life.</a:t>
            </a:r>
            <a:endParaRPr lang="en-US" sz="1350" dirty="0"/>
          </a:p>
        </p:txBody>
      </p:sp>
      <p:sp>
        <p:nvSpPr>
          <p:cNvPr id="14" name="Shape 12"/>
          <p:cNvSpPr/>
          <p:nvPr/>
        </p:nvSpPr>
        <p:spPr>
          <a:xfrm>
            <a:off x="685800" y="3456432"/>
            <a:ext cx="324612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5" name="Text 13"/>
          <p:cNvSpPr/>
          <p:nvPr/>
        </p:nvSpPr>
        <p:spPr>
          <a:xfrm>
            <a:off x="886968" y="3621024"/>
            <a:ext cx="28437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Church</a:t>
            </a:r>
            <a:endParaRPr lang="en-US" sz="1700" dirty="0"/>
          </a:p>
        </p:txBody>
      </p:sp>
      <p:sp>
        <p:nvSpPr>
          <p:cNvPr id="16" name="Text 14"/>
          <p:cNvSpPr/>
          <p:nvPr/>
        </p:nvSpPr>
        <p:spPr>
          <a:xfrm>
            <a:off x="886968" y="3986784"/>
            <a:ext cx="2843784" cy="704088"/>
          </a:xfrm>
          <a:prstGeom prst="rect">
            <a:avLst/>
          </a:prstGeom>
          <a:noFill/>
          <a:ln/>
        </p:spPr>
        <p:txBody>
          <a:bodyPr wrap="square" lIns="127" tIns="127" rIns="127" bIns="127" rtlCol="0" anchor="ctr">
            <a:normAutofit/>
          </a:bodyPr>
          <a:lstStyle/>
          <a:p>
            <a:pPr indent="0" marL="0">
              <a:buNone/>
            </a:pPr>
            <a:r>
              <a:rPr lang="en-US" sz="1350" dirty="0">
                <a:solidFill>
                  <a:srgbClr val="2C231C"/>
                </a:solidFill>
                <a:latin typeface="Aptos" pitchFamily="34" charset="0"/>
                <a:ea typeface="Aptos" pitchFamily="34" charset="-122"/>
                <a:cs typeface="Aptos" pitchFamily="34" charset="-120"/>
              </a:rPr>
              <a:t>The hymn speaks as the gathered people of God, not only as isolated individuals.</a:t>
            </a:r>
            <a:endParaRPr lang="en-US" sz="1350" dirty="0"/>
          </a:p>
        </p:txBody>
      </p:sp>
      <p:sp>
        <p:nvSpPr>
          <p:cNvPr id="17" name="Shape 15"/>
          <p:cNvSpPr/>
          <p:nvPr/>
        </p:nvSpPr>
        <p:spPr>
          <a:xfrm>
            <a:off x="4343400" y="3456432"/>
            <a:ext cx="324612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8" name="Text 16"/>
          <p:cNvSpPr/>
          <p:nvPr/>
        </p:nvSpPr>
        <p:spPr>
          <a:xfrm>
            <a:off x="4544568" y="3621024"/>
            <a:ext cx="28437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Worship</a:t>
            </a:r>
            <a:endParaRPr lang="en-US" sz="1700" dirty="0"/>
          </a:p>
        </p:txBody>
      </p:sp>
      <p:sp>
        <p:nvSpPr>
          <p:cNvPr id="19" name="Text 17"/>
          <p:cNvSpPr/>
          <p:nvPr/>
        </p:nvSpPr>
        <p:spPr>
          <a:xfrm>
            <a:off x="4544568" y="3986784"/>
            <a:ext cx="2843784" cy="704088"/>
          </a:xfrm>
          <a:prstGeom prst="rect">
            <a:avLst/>
          </a:prstGeom>
          <a:noFill/>
          <a:ln/>
        </p:spPr>
        <p:txBody>
          <a:bodyPr wrap="square" lIns="127" tIns="127" rIns="127" bIns="127" rtlCol="0" anchor="ctr">
            <a:normAutofit/>
          </a:bodyPr>
          <a:lstStyle/>
          <a:p>
            <a:pPr indent="0" marL="0">
              <a:buNone/>
            </a:pPr>
            <a:r>
              <a:rPr lang="en-US" sz="1350" dirty="0">
                <a:solidFill>
                  <a:srgbClr val="2C231C"/>
                </a:solidFill>
                <a:latin typeface="Aptos" pitchFamily="34" charset="0"/>
                <a:ea typeface="Aptos" pitchFamily="34" charset="-122"/>
                <a:cs typeface="Aptos" pitchFamily="34" charset="-120"/>
              </a:rPr>
              <a:t>The song leads from request to Trinitarian praise.</a:t>
            </a:r>
            <a:endParaRPr lang="en-US" sz="1350" dirty="0"/>
          </a:p>
        </p:txBody>
      </p:sp>
      <p:sp>
        <p:nvSpPr>
          <p:cNvPr id="20" name="Shape 18"/>
          <p:cNvSpPr/>
          <p:nvPr/>
        </p:nvSpPr>
        <p:spPr>
          <a:xfrm>
            <a:off x="8001000" y="3456432"/>
            <a:ext cx="3246120" cy="1417320"/>
          </a:xfrm>
          <a:prstGeom prst="roundRect">
            <a:avLst>
              <a:gd name="adj" fmla="val 516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21" name="Text 19"/>
          <p:cNvSpPr/>
          <p:nvPr/>
        </p:nvSpPr>
        <p:spPr>
          <a:xfrm>
            <a:off x="8202168" y="3621024"/>
            <a:ext cx="28437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Mission</a:t>
            </a:r>
            <a:endParaRPr lang="en-US" sz="1700" dirty="0"/>
          </a:p>
        </p:txBody>
      </p:sp>
      <p:sp>
        <p:nvSpPr>
          <p:cNvPr id="22" name="Text 20"/>
          <p:cNvSpPr/>
          <p:nvPr/>
        </p:nvSpPr>
        <p:spPr>
          <a:xfrm>
            <a:off x="8202168" y="3986784"/>
            <a:ext cx="2843784" cy="704088"/>
          </a:xfrm>
          <a:prstGeom prst="rect">
            <a:avLst/>
          </a:prstGeom>
          <a:noFill/>
          <a:ln/>
        </p:spPr>
        <p:txBody>
          <a:bodyPr wrap="square" lIns="127" tIns="127" rIns="127" bIns="127" rtlCol="0" anchor="ctr">
            <a:normAutofit/>
          </a:bodyPr>
          <a:lstStyle/>
          <a:p>
            <a:pPr indent="0" marL="0">
              <a:buNone/>
            </a:pPr>
            <a:r>
              <a:rPr lang="en-US" sz="1350" dirty="0">
                <a:solidFill>
                  <a:srgbClr val="2C231C"/>
                </a:solidFill>
                <a:latin typeface="Aptos" pitchFamily="34" charset="0"/>
                <a:ea typeface="Aptos" pitchFamily="34" charset="-122"/>
                <a:cs typeface="Aptos" pitchFamily="34" charset="-120"/>
              </a:rPr>
              <a:t>The Spirit equips believers with gifts for common service.</a:t>
            </a:r>
            <a:endParaRPr lang="en-US" sz="1350" dirty="0"/>
          </a:p>
        </p:txBody>
      </p:sp>
      <p:sp>
        <p:nvSpPr>
          <p:cNvPr id="23" name="Text 21"/>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Literary and Musical Observations</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How form supports the prayer</a:t>
            </a:r>
            <a:endParaRPr lang="en-US" sz="1250" dirty="0"/>
          </a:p>
        </p:txBody>
      </p:sp>
      <p:sp>
        <p:nvSpPr>
          <p:cNvPr id="5" name="Shape 3"/>
          <p:cNvSpPr/>
          <p:nvPr/>
        </p:nvSpPr>
        <p:spPr>
          <a:xfrm>
            <a:off x="320040" y="1143000"/>
            <a:ext cx="0" cy="4892040"/>
          </a:xfrm>
          <a:prstGeom prst="line">
            <a:avLst/>
          </a:prstGeom>
          <a:noFill/>
          <a:ln w="38100">
            <a:solidFill>
              <a:srgbClr val="C99A45"/>
            </a:solidFill>
            <a:prstDash val="solid"/>
          </a:ln>
        </p:spPr>
      </p:sp>
      <p:sp>
        <p:nvSpPr>
          <p:cNvPr id="6" name="Shape 4"/>
          <p:cNvSpPr/>
          <p:nvPr/>
        </p:nvSpPr>
        <p:spPr>
          <a:xfrm>
            <a:off x="393192" y="1143000"/>
            <a:ext cx="0" cy="4892040"/>
          </a:xfrm>
          <a:prstGeom prst="line">
            <a:avLst/>
          </a:prstGeom>
          <a:noFill/>
          <a:ln w="12700">
            <a:solidFill>
              <a:srgbClr val="DDBB75">
                <a:alpha val="65000"/>
              </a:srgbClr>
            </a:solidFill>
            <a:prstDash val="solid"/>
          </a:ln>
        </p:spPr>
      </p:sp>
      <p:sp>
        <p:nvSpPr>
          <p:cNvPr id="7" name="Shape 5"/>
          <p:cNvSpPr/>
          <p:nvPr/>
        </p:nvSpPr>
        <p:spPr>
          <a:xfrm>
            <a:off x="749808" y="1371600"/>
            <a:ext cx="5166360" cy="1554480"/>
          </a:xfrm>
          <a:prstGeom prst="roundRect">
            <a:avLst>
              <a:gd name="adj" fmla="val 4706"/>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8" name="Text 6"/>
          <p:cNvSpPr/>
          <p:nvPr/>
        </p:nvSpPr>
        <p:spPr>
          <a:xfrm>
            <a:off x="950976" y="153619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Movement of thought</a:t>
            </a:r>
            <a:endParaRPr lang="en-US" sz="1700" dirty="0"/>
          </a:p>
        </p:txBody>
      </p:sp>
      <p:sp>
        <p:nvSpPr>
          <p:cNvPr id="9" name="Text 7"/>
          <p:cNvSpPr/>
          <p:nvPr/>
        </p:nvSpPr>
        <p:spPr>
          <a:xfrm>
            <a:off x="950976" y="1901952"/>
            <a:ext cx="4764024" cy="84124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The hymn moves from invocation, to illumination and comfort, to guidance and peace, then to praise.</a:t>
            </a:r>
            <a:endParaRPr lang="en-US" sz="1500" dirty="0"/>
          </a:p>
        </p:txBody>
      </p:sp>
      <p:sp>
        <p:nvSpPr>
          <p:cNvPr id="10" name="Shape 8"/>
          <p:cNvSpPr/>
          <p:nvPr/>
        </p:nvSpPr>
        <p:spPr>
          <a:xfrm>
            <a:off x="6263640" y="1371600"/>
            <a:ext cx="5166360" cy="1554480"/>
          </a:xfrm>
          <a:prstGeom prst="roundRect">
            <a:avLst>
              <a:gd name="adj" fmla="val 4706"/>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1" name="Text 9"/>
          <p:cNvSpPr/>
          <p:nvPr/>
        </p:nvSpPr>
        <p:spPr>
          <a:xfrm>
            <a:off x="6464808" y="153619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Imagery</a:t>
            </a:r>
            <a:endParaRPr lang="en-US" sz="1700" dirty="0"/>
          </a:p>
        </p:txBody>
      </p:sp>
      <p:sp>
        <p:nvSpPr>
          <p:cNvPr id="12" name="Text 10"/>
          <p:cNvSpPr/>
          <p:nvPr/>
        </p:nvSpPr>
        <p:spPr>
          <a:xfrm>
            <a:off x="6464808" y="1901952"/>
            <a:ext cx="4764024" cy="84124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Fire, light, anointing, guidance, grace, and peace work together as images of the Spirit’s ministry.</a:t>
            </a:r>
            <a:endParaRPr lang="en-US" sz="1500" dirty="0"/>
          </a:p>
        </p:txBody>
      </p:sp>
      <p:sp>
        <p:nvSpPr>
          <p:cNvPr id="13" name="Shape 11"/>
          <p:cNvSpPr/>
          <p:nvPr/>
        </p:nvSpPr>
        <p:spPr>
          <a:xfrm>
            <a:off x="749808" y="3456432"/>
            <a:ext cx="5166360" cy="1554480"/>
          </a:xfrm>
          <a:prstGeom prst="roundRect">
            <a:avLst>
              <a:gd name="adj" fmla="val 4706"/>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4" name="Text 12"/>
          <p:cNvSpPr/>
          <p:nvPr/>
        </p:nvSpPr>
        <p:spPr>
          <a:xfrm>
            <a:off x="950976" y="3621024"/>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Tune character</a:t>
            </a:r>
            <a:endParaRPr lang="en-US" sz="1700" dirty="0"/>
          </a:p>
        </p:txBody>
      </p:sp>
      <p:sp>
        <p:nvSpPr>
          <p:cNvPr id="15" name="Text 13"/>
          <p:cNvSpPr/>
          <p:nvPr/>
        </p:nvSpPr>
        <p:spPr>
          <a:xfrm>
            <a:off x="950976" y="3986784"/>
            <a:ext cx="4764024" cy="84124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VENI CREATOR SPIRITUS has a solemn plainsong character, well suited to prayerful congregational singing.</a:t>
            </a:r>
            <a:endParaRPr lang="en-US" sz="1500" dirty="0"/>
          </a:p>
        </p:txBody>
      </p:sp>
      <p:sp>
        <p:nvSpPr>
          <p:cNvPr id="16" name="Shape 14"/>
          <p:cNvSpPr/>
          <p:nvPr/>
        </p:nvSpPr>
        <p:spPr>
          <a:xfrm>
            <a:off x="6263640" y="3456432"/>
            <a:ext cx="5166360" cy="1554480"/>
          </a:xfrm>
          <a:prstGeom prst="roundRect">
            <a:avLst>
              <a:gd name="adj" fmla="val 4706"/>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7" name="Text 15"/>
          <p:cNvSpPr/>
          <p:nvPr/>
        </p:nvSpPr>
        <p:spPr>
          <a:xfrm>
            <a:off x="6464808" y="3621024"/>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Congregational use</a:t>
            </a:r>
            <a:endParaRPr lang="en-US" sz="1700" dirty="0"/>
          </a:p>
        </p:txBody>
      </p:sp>
      <p:sp>
        <p:nvSpPr>
          <p:cNvPr id="18" name="Text 16"/>
          <p:cNvSpPr/>
          <p:nvPr/>
        </p:nvSpPr>
        <p:spPr>
          <a:xfrm>
            <a:off x="6464808" y="3986784"/>
            <a:ext cx="4764024" cy="84124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Its chant-like shape can be sung simply, harmonized reverently, or used as a processional or invocation.</a:t>
            </a:r>
            <a:endParaRPr lang="en-US" sz="1500" dirty="0"/>
          </a:p>
        </p:txBody>
      </p:sp>
      <p:sp>
        <p:nvSpPr>
          <p:cNvPr id="19" name="Text 17"/>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a_warm_cozy_indoor_scene_of_a_small_meeting_or_st_batch_5_1920.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5000"/>
            </a:srgbClr>
          </a:solidFill>
          <a:ln w="12700">
            <a:solidFill>
              <a:srgbClr val="000000">
                <a:alpha val="0"/>
              </a:srgbClr>
            </a:solidFill>
            <a:prstDash val="solid"/>
          </a:ln>
        </p:spPr>
      </p:sp>
      <p:sp>
        <p:nvSpPr>
          <p:cNvPr id="4" name="Text 1"/>
          <p:cNvSpPr/>
          <p:nvPr/>
        </p:nvSpPr>
        <p:spPr>
          <a:xfrm>
            <a:off x="731520" y="685800"/>
            <a:ext cx="6583680" cy="502920"/>
          </a:xfrm>
          <a:prstGeom prst="rect">
            <a:avLst/>
          </a:prstGeom>
          <a:noFill/>
          <a:ln/>
        </p:spPr>
        <p:txBody>
          <a:bodyPr wrap="square" lIns="0" tIns="0" rIns="0" bIns="0" rtlCol="0" anchor="ctr"/>
          <a:lstStyle/>
          <a:p>
            <a:pPr indent="0" marL="0">
              <a:buNone/>
            </a:pPr>
            <a:r>
              <a:rPr lang="en-US" sz="3100" b="1" dirty="0">
                <a:solidFill>
                  <a:srgbClr val="FFF4E2"/>
                </a:solidFill>
                <a:latin typeface="Aptos Display" pitchFamily="34" charset="0"/>
                <a:ea typeface="Aptos Display" pitchFamily="34" charset="-122"/>
                <a:cs typeface="Aptos Display" pitchFamily="34" charset="-120"/>
              </a:rPr>
              <a:t>Pastoral and Worship Use</a:t>
            </a:r>
            <a:endParaRPr lang="en-US" sz="3100" dirty="0"/>
          </a:p>
        </p:txBody>
      </p:sp>
      <p:sp>
        <p:nvSpPr>
          <p:cNvPr id="5" name="Shape 2"/>
          <p:cNvSpPr/>
          <p:nvPr/>
        </p:nvSpPr>
        <p:spPr>
          <a:xfrm>
            <a:off x="868680" y="1508760"/>
            <a:ext cx="4251960" cy="621792"/>
          </a:xfrm>
          <a:prstGeom prst="roundRect">
            <a:avLst>
              <a:gd name="adj" fmla="val 8824"/>
            </a:avLst>
          </a:prstGeom>
          <a:solidFill>
            <a:srgbClr val="231810">
              <a:alpha val="90000"/>
            </a:srgbClr>
          </a:solidFill>
          <a:ln w="12700">
            <a:solidFill>
              <a:srgbClr val="E8C477">
                <a:alpha val="80000"/>
              </a:srgbClr>
            </a:solidFill>
            <a:prstDash val="solid"/>
          </a:ln>
        </p:spPr>
      </p:sp>
      <p:sp>
        <p:nvSpPr>
          <p:cNvPr id="6" name="Text 3"/>
          <p:cNvSpPr/>
          <p:nvPr/>
        </p:nvSpPr>
        <p:spPr>
          <a:xfrm>
            <a:off x="1124712" y="1618488"/>
            <a:ext cx="3749040" cy="329184"/>
          </a:xfrm>
          <a:prstGeom prst="rect">
            <a:avLst/>
          </a:prstGeom>
          <a:noFill/>
          <a:ln/>
        </p:spPr>
        <p:txBody>
          <a:bodyPr wrap="square" lIns="762" tIns="762" rIns="762" bIns="762" rtlCol="0" anchor="t">
            <a:normAutofit/>
          </a:bodyPr>
          <a:lstStyle/>
          <a:p>
            <a:pPr algn="l" indent="0" marL="0">
              <a:buNone/>
            </a:pPr>
            <a:r>
              <a:rPr lang="en-US" sz="1700" b="1" dirty="0">
                <a:solidFill>
                  <a:srgbClr val="FCECD0"/>
                </a:solidFill>
                <a:latin typeface="Aptos" pitchFamily="34" charset="0"/>
                <a:ea typeface="Aptos" pitchFamily="34" charset="-122"/>
                <a:cs typeface="Aptos" pitchFamily="34" charset="-120"/>
              </a:rPr>
              <a:t>Pentecost worship</a:t>
            </a:r>
            <a:endParaRPr lang="en-US" sz="1700" dirty="0"/>
          </a:p>
        </p:txBody>
      </p:sp>
      <p:sp>
        <p:nvSpPr>
          <p:cNvPr id="7" name="Shape 4"/>
          <p:cNvSpPr/>
          <p:nvPr/>
        </p:nvSpPr>
        <p:spPr>
          <a:xfrm>
            <a:off x="868680" y="2587752"/>
            <a:ext cx="4251960" cy="621792"/>
          </a:xfrm>
          <a:prstGeom prst="roundRect">
            <a:avLst>
              <a:gd name="adj" fmla="val 8824"/>
            </a:avLst>
          </a:prstGeom>
          <a:solidFill>
            <a:srgbClr val="231810">
              <a:alpha val="90000"/>
            </a:srgbClr>
          </a:solidFill>
          <a:ln w="12700">
            <a:solidFill>
              <a:srgbClr val="E8C477">
                <a:alpha val="80000"/>
              </a:srgbClr>
            </a:solidFill>
            <a:prstDash val="solid"/>
          </a:ln>
        </p:spPr>
      </p:sp>
      <p:sp>
        <p:nvSpPr>
          <p:cNvPr id="8" name="Text 5"/>
          <p:cNvSpPr/>
          <p:nvPr/>
        </p:nvSpPr>
        <p:spPr>
          <a:xfrm>
            <a:off x="1124712" y="2697480"/>
            <a:ext cx="3749040" cy="329184"/>
          </a:xfrm>
          <a:prstGeom prst="rect">
            <a:avLst/>
          </a:prstGeom>
          <a:noFill/>
          <a:ln/>
        </p:spPr>
        <p:txBody>
          <a:bodyPr wrap="square" lIns="762" tIns="762" rIns="762" bIns="762" rtlCol="0" anchor="t">
            <a:normAutofit/>
          </a:bodyPr>
          <a:lstStyle/>
          <a:p>
            <a:pPr algn="l" indent="0" marL="0">
              <a:buNone/>
            </a:pPr>
            <a:r>
              <a:rPr lang="en-US" sz="1700" b="1" dirty="0">
                <a:solidFill>
                  <a:srgbClr val="FCECD0"/>
                </a:solidFill>
                <a:latin typeface="Aptos" pitchFamily="34" charset="0"/>
                <a:ea typeface="Aptos" pitchFamily="34" charset="-122"/>
                <a:cs typeface="Aptos" pitchFamily="34" charset="-120"/>
              </a:rPr>
              <a:t>Ordination or commissioning</a:t>
            </a:r>
            <a:endParaRPr lang="en-US" sz="1700" dirty="0"/>
          </a:p>
        </p:txBody>
      </p:sp>
      <p:sp>
        <p:nvSpPr>
          <p:cNvPr id="9" name="Shape 6"/>
          <p:cNvSpPr/>
          <p:nvPr/>
        </p:nvSpPr>
        <p:spPr>
          <a:xfrm>
            <a:off x="868680" y="3666744"/>
            <a:ext cx="4251960" cy="621792"/>
          </a:xfrm>
          <a:prstGeom prst="roundRect">
            <a:avLst>
              <a:gd name="adj" fmla="val 8824"/>
            </a:avLst>
          </a:prstGeom>
          <a:solidFill>
            <a:srgbClr val="231810">
              <a:alpha val="90000"/>
            </a:srgbClr>
          </a:solidFill>
          <a:ln w="12700">
            <a:solidFill>
              <a:srgbClr val="E8C477">
                <a:alpha val="80000"/>
              </a:srgbClr>
            </a:solidFill>
            <a:prstDash val="solid"/>
          </a:ln>
        </p:spPr>
      </p:sp>
      <p:sp>
        <p:nvSpPr>
          <p:cNvPr id="10" name="Text 7"/>
          <p:cNvSpPr/>
          <p:nvPr/>
        </p:nvSpPr>
        <p:spPr>
          <a:xfrm>
            <a:off x="1124712" y="3776472"/>
            <a:ext cx="3749040" cy="329184"/>
          </a:xfrm>
          <a:prstGeom prst="rect">
            <a:avLst/>
          </a:prstGeom>
          <a:noFill/>
          <a:ln/>
        </p:spPr>
        <p:txBody>
          <a:bodyPr wrap="square" lIns="762" tIns="762" rIns="762" bIns="762" rtlCol="0" anchor="t">
            <a:normAutofit/>
          </a:bodyPr>
          <a:lstStyle/>
          <a:p>
            <a:pPr algn="l" indent="0" marL="0">
              <a:buNone/>
            </a:pPr>
            <a:r>
              <a:rPr lang="en-US" sz="1700" b="1" dirty="0">
                <a:solidFill>
                  <a:srgbClr val="FCECD0"/>
                </a:solidFill>
                <a:latin typeface="Aptos" pitchFamily="34" charset="0"/>
                <a:ea typeface="Aptos" pitchFamily="34" charset="-122"/>
                <a:cs typeface="Aptos" pitchFamily="34" charset="-120"/>
              </a:rPr>
              <a:t>Confirmation or discipleship focus</a:t>
            </a:r>
            <a:endParaRPr lang="en-US" sz="1700" dirty="0"/>
          </a:p>
        </p:txBody>
      </p:sp>
      <p:sp>
        <p:nvSpPr>
          <p:cNvPr id="11" name="Shape 8"/>
          <p:cNvSpPr/>
          <p:nvPr/>
        </p:nvSpPr>
        <p:spPr>
          <a:xfrm>
            <a:off x="6172200" y="1508760"/>
            <a:ext cx="4251960" cy="621792"/>
          </a:xfrm>
          <a:prstGeom prst="roundRect">
            <a:avLst>
              <a:gd name="adj" fmla="val 8824"/>
            </a:avLst>
          </a:prstGeom>
          <a:solidFill>
            <a:srgbClr val="231810">
              <a:alpha val="90000"/>
            </a:srgbClr>
          </a:solidFill>
          <a:ln w="12700">
            <a:solidFill>
              <a:srgbClr val="E8C477">
                <a:alpha val="80000"/>
              </a:srgbClr>
            </a:solidFill>
            <a:prstDash val="solid"/>
          </a:ln>
        </p:spPr>
      </p:sp>
      <p:sp>
        <p:nvSpPr>
          <p:cNvPr id="12" name="Text 9"/>
          <p:cNvSpPr/>
          <p:nvPr/>
        </p:nvSpPr>
        <p:spPr>
          <a:xfrm>
            <a:off x="6428232" y="1618488"/>
            <a:ext cx="3749040" cy="329184"/>
          </a:xfrm>
          <a:prstGeom prst="rect">
            <a:avLst/>
          </a:prstGeom>
          <a:noFill/>
          <a:ln/>
        </p:spPr>
        <p:txBody>
          <a:bodyPr wrap="square" lIns="762" tIns="762" rIns="762" bIns="762" rtlCol="0" anchor="t">
            <a:normAutofit/>
          </a:bodyPr>
          <a:lstStyle/>
          <a:p>
            <a:pPr algn="l" indent="0" marL="0">
              <a:buNone/>
            </a:pPr>
            <a:r>
              <a:rPr lang="en-US" sz="1700" b="1" dirty="0">
                <a:solidFill>
                  <a:srgbClr val="FCECD0"/>
                </a:solidFill>
                <a:latin typeface="Aptos" pitchFamily="34" charset="0"/>
                <a:ea typeface="Aptos" pitchFamily="34" charset="-122"/>
                <a:cs typeface="Aptos" pitchFamily="34" charset="-120"/>
              </a:rPr>
              <a:t>Church meetings and discernment</a:t>
            </a:r>
            <a:endParaRPr lang="en-US" sz="1700" dirty="0"/>
          </a:p>
        </p:txBody>
      </p:sp>
      <p:sp>
        <p:nvSpPr>
          <p:cNvPr id="13" name="Shape 10"/>
          <p:cNvSpPr/>
          <p:nvPr/>
        </p:nvSpPr>
        <p:spPr>
          <a:xfrm>
            <a:off x="6172200" y="2587752"/>
            <a:ext cx="4251960" cy="621792"/>
          </a:xfrm>
          <a:prstGeom prst="roundRect">
            <a:avLst>
              <a:gd name="adj" fmla="val 8824"/>
            </a:avLst>
          </a:prstGeom>
          <a:solidFill>
            <a:srgbClr val="231810">
              <a:alpha val="90000"/>
            </a:srgbClr>
          </a:solidFill>
          <a:ln w="12700">
            <a:solidFill>
              <a:srgbClr val="E8C477">
                <a:alpha val="80000"/>
              </a:srgbClr>
            </a:solidFill>
            <a:prstDash val="solid"/>
          </a:ln>
        </p:spPr>
      </p:sp>
      <p:sp>
        <p:nvSpPr>
          <p:cNvPr id="14" name="Text 11"/>
          <p:cNvSpPr/>
          <p:nvPr/>
        </p:nvSpPr>
        <p:spPr>
          <a:xfrm>
            <a:off x="6428232" y="2697480"/>
            <a:ext cx="3749040" cy="329184"/>
          </a:xfrm>
          <a:prstGeom prst="rect">
            <a:avLst/>
          </a:prstGeom>
          <a:noFill/>
          <a:ln/>
        </p:spPr>
        <p:txBody>
          <a:bodyPr wrap="square" lIns="762" tIns="762" rIns="762" bIns="762" rtlCol="0" anchor="t">
            <a:normAutofit/>
          </a:bodyPr>
          <a:lstStyle/>
          <a:p>
            <a:pPr algn="l" indent="0" marL="0">
              <a:buNone/>
            </a:pPr>
            <a:r>
              <a:rPr lang="en-US" sz="1700" b="1" dirty="0">
                <a:solidFill>
                  <a:srgbClr val="FCECD0"/>
                </a:solidFill>
                <a:latin typeface="Aptos" pitchFamily="34" charset="0"/>
                <a:ea typeface="Aptos" pitchFamily="34" charset="-122"/>
                <a:cs typeface="Aptos" pitchFamily="34" charset="-120"/>
              </a:rPr>
              <a:t>Choir rehearsal devotions</a:t>
            </a:r>
            <a:endParaRPr lang="en-US" sz="1700" dirty="0"/>
          </a:p>
        </p:txBody>
      </p:sp>
      <p:sp>
        <p:nvSpPr>
          <p:cNvPr id="15" name="Shape 12"/>
          <p:cNvSpPr/>
          <p:nvPr/>
        </p:nvSpPr>
        <p:spPr>
          <a:xfrm>
            <a:off x="6172200" y="3666744"/>
            <a:ext cx="4251960" cy="621792"/>
          </a:xfrm>
          <a:prstGeom prst="roundRect">
            <a:avLst>
              <a:gd name="adj" fmla="val 8824"/>
            </a:avLst>
          </a:prstGeom>
          <a:solidFill>
            <a:srgbClr val="231810">
              <a:alpha val="90000"/>
            </a:srgbClr>
          </a:solidFill>
          <a:ln w="12700">
            <a:solidFill>
              <a:srgbClr val="E8C477">
                <a:alpha val="80000"/>
              </a:srgbClr>
            </a:solidFill>
            <a:prstDash val="solid"/>
          </a:ln>
        </p:spPr>
      </p:sp>
      <p:sp>
        <p:nvSpPr>
          <p:cNvPr id="16" name="Text 13"/>
          <p:cNvSpPr/>
          <p:nvPr/>
        </p:nvSpPr>
        <p:spPr>
          <a:xfrm>
            <a:off x="6428232" y="3776472"/>
            <a:ext cx="3749040" cy="329184"/>
          </a:xfrm>
          <a:prstGeom prst="rect">
            <a:avLst/>
          </a:prstGeom>
          <a:noFill/>
          <a:ln/>
        </p:spPr>
        <p:txBody>
          <a:bodyPr wrap="square" lIns="762" tIns="762" rIns="762" bIns="762" rtlCol="0" anchor="t">
            <a:normAutofit/>
          </a:bodyPr>
          <a:lstStyle/>
          <a:p>
            <a:pPr algn="l" indent="0" marL="0">
              <a:buNone/>
            </a:pPr>
            <a:r>
              <a:rPr lang="en-US" sz="1700" b="1" dirty="0">
                <a:solidFill>
                  <a:srgbClr val="FCECD0"/>
                </a:solidFill>
                <a:latin typeface="Aptos" pitchFamily="34" charset="0"/>
                <a:ea typeface="Aptos" pitchFamily="34" charset="-122"/>
                <a:cs typeface="Aptos" pitchFamily="34" charset="-120"/>
              </a:rPr>
              <a:t>Opening prayer before teaching</a:t>
            </a:r>
            <a:endParaRPr lang="en-US" sz="1700" dirty="0"/>
          </a:p>
        </p:txBody>
      </p:sp>
      <p:sp>
        <p:nvSpPr>
          <p:cNvPr id="17" name="Text 14"/>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E7D9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Teaching Questions</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Discussion prompts for class, choir, or small group</a:t>
            </a:r>
            <a:endParaRPr lang="en-US" sz="1250" dirty="0"/>
          </a:p>
        </p:txBody>
      </p:sp>
      <p:sp>
        <p:nvSpPr>
          <p:cNvPr id="5" name="Shape 3"/>
          <p:cNvSpPr/>
          <p:nvPr/>
        </p:nvSpPr>
        <p:spPr>
          <a:xfrm>
            <a:off x="320040" y="1143000"/>
            <a:ext cx="0" cy="4892040"/>
          </a:xfrm>
          <a:prstGeom prst="line">
            <a:avLst/>
          </a:prstGeom>
          <a:noFill/>
          <a:ln w="38100">
            <a:solidFill>
              <a:srgbClr val="C99A45"/>
            </a:solidFill>
            <a:prstDash val="solid"/>
          </a:ln>
        </p:spPr>
      </p:sp>
      <p:sp>
        <p:nvSpPr>
          <p:cNvPr id="6" name="Shape 4"/>
          <p:cNvSpPr/>
          <p:nvPr/>
        </p:nvSpPr>
        <p:spPr>
          <a:xfrm>
            <a:off x="393192" y="1143000"/>
            <a:ext cx="0" cy="4892040"/>
          </a:xfrm>
          <a:prstGeom prst="line">
            <a:avLst/>
          </a:prstGeom>
          <a:noFill/>
          <a:ln w="12700">
            <a:solidFill>
              <a:srgbClr val="DDBB75">
                <a:alpha val="65000"/>
              </a:srgbClr>
            </a:solidFill>
            <a:prstDash val="solid"/>
          </a:ln>
        </p:spPr>
      </p:sp>
      <p:sp>
        <p:nvSpPr>
          <p:cNvPr id="7" name="Shape 5"/>
          <p:cNvSpPr/>
          <p:nvPr/>
        </p:nvSpPr>
        <p:spPr>
          <a:xfrm>
            <a:off x="777240" y="1234440"/>
            <a:ext cx="438912" cy="438912"/>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8" name="Text 6"/>
          <p:cNvSpPr/>
          <p:nvPr/>
        </p:nvSpPr>
        <p:spPr>
          <a:xfrm>
            <a:off x="777240" y="1280160"/>
            <a:ext cx="438912" cy="347472"/>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1</a:t>
            </a:r>
            <a:endParaRPr lang="en-US" sz="2100" dirty="0"/>
          </a:p>
        </p:txBody>
      </p:sp>
      <p:sp>
        <p:nvSpPr>
          <p:cNvPr id="9" name="Text 7"/>
          <p:cNvSpPr/>
          <p:nvPr/>
        </p:nvSpPr>
        <p:spPr>
          <a:xfrm>
            <a:off x="1417320" y="1225296"/>
            <a:ext cx="9738360" cy="411480"/>
          </a:xfrm>
          <a:prstGeom prst="rect">
            <a:avLst/>
          </a:prstGeom>
          <a:noFill/>
          <a:ln/>
        </p:spPr>
        <p:txBody>
          <a:bodyPr wrap="square" lIns="762" tIns="762" rIns="762" bIns="762" rtlCol="0" anchor="t">
            <a:normAutofit/>
          </a:bodyPr>
          <a:lstStyle/>
          <a:p>
            <a:pPr algn="l" indent="0" marL="0">
              <a:buNone/>
            </a:pPr>
            <a:r>
              <a:rPr lang="en-US" sz="1630" dirty="0">
                <a:solidFill>
                  <a:srgbClr val="2C231C"/>
                </a:solidFill>
                <a:latin typeface="Aptos" pitchFamily="34" charset="0"/>
                <a:ea typeface="Aptos" pitchFamily="34" charset="-122"/>
                <a:cs typeface="Aptos" pitchFamily="34" charset="-120"/>
              </a:rPr>
              <a:t>What biblical teachings about the Holy Spirit are echoed in the hymn?</a:t>
            </a:r>
            <a:endParaRPr lang="en-US" sz="1630" dirty="0"/>
          </a:p>
        </p:txBody>
      </p:sp>
      <p:sp>
        <p:nvSpPr>
          <p:cNvPr id="10" name="Shape 8"/>
          <p:cNvSpPr/>
          <p:nvPr/>
        </p:nvSpPr>
        <p:spPr>
          <a:xfrm>
            <a:off x="777240" y="1984248"/>
            <a:ext cx="438912" cy="438912"/>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11" name="Text 9"/>
          <p:cNvSpPr/>
          <p:nvPr/>
        </p:nvSpPr>
        <p:spPr>
          <a:xfrm>
            <a:off x="777240" y="2029968"/>
            <a:ext cx="438912" cy="347472"/>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2</a:t>
            </a:r>
            <a:endParaRPr lang="en-US" sz="2100" dirty="0"/>
          </a:p>
        </p:txBody>
      </p:sp>
      <p:sp>
        <p:nvSpPr>
          <p:cNvPr id="12" name="Text 10"/>
          <p:cNvSpPr/>
          <p:nvPr/>
        </p:nvSpPr>
        <p:spPr>
          <a:xfrm>
            <a:off x="1417320" y="1975104"/>
            <a:ext cx="9738360" cy="411480"/>
          </a:xfrm>
          <a:prstGeom prst="rect">
            <a:avLst/>
          </a:prstGeom>
          <a:noFill/>
          <a:ln/>
        </p:spPr>
        <p:txBody>
          <a:bodyPr wrap="square" lIns="762" tIns="762" rIns="762" bIns="762" rtlCol="0" anchor="t">
            <a:normAutofit/>
          </a:bodyPr>
          <a:lstStyle/>
          <a:p>
            <a:pPr algn="l" indent="0" marL="0">
              <a:buNone/>
            </a:pPr>
            <a:r>
              <a:rPr lang="en-US" sz="1630" dirty="0">
                <a:solidFill>
                  <a:srgbClr val="2C231C"/>
                </a:solidFill>
                <a:latin typeface="Aptos" pitchFamily="34" charset="0"/>
                <a:ea typeface="Aptos" pitchFamily="34" charset="-122"/>
                <a:cs typeface="Aptos" pitchFamily="34" charset="-120"/>
              </a:rPr>
              <a:t>Why does the church pray for the Spirit before major moments of ministry?</a:t>
            </a:r>
            <a:endParaRPr lang="en-US" sz="1630" dirty="0"/>
          </a:p>
        </p:txBody>
      </p:sp>
      <p:sp>
        <p:nvSpPr>
          <p:cNvPr id="13" name="Shape 11"/>
          <p:cNvSpPr/>
          <p:nvPr/>
        </p:nvSpPr>
        <p:spPr>
          <a:xfrm>
            <a:off x="777240" y="2734056"/>
            <a:ext cx="438912" cy="438912"/>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14" name="Text 12"/>
          <p:cNvSpPr/>
          <p:nvPr/>
        </p:nvSpPr>
        <p:spPr>
          <a:xfrm>
            <a:off x="777240" y="2779776"/>
            <a:ext cx="438912" cy="347472"/>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3</a:t>
            </a:r>
            <a:endParaRPr lang="en-US" sz="2100" dirty="0"/>
          </a:p>
        </p:txBody>
      </p:sp>
      <p:sp>
        <p:nvSpPr>
          <p:cNvPr id="15" name="Text 13"/>
          <p:cNvSpPr/>
          <p:nvPr/>
        </p:nvSpPr>
        <p:spPr>
          <a:xfrm>
            <a:off x="1417320" y="2724912"/>
            <a:ext cx="9738360" cy="411480"/>
          </a:xfrm>
          <a:prstGeom prst="rect">
            <a:avLst/>
          </a:prstGeom>
          <a:noFill/>
          <a:ln/>
        </p:spPr>
        <p:txBody>
          <a:bodyPr wrap="square" lIns="762" tIns="762" rIns="762" bIns="762" rtlCol="0" anchor="t">
            <a:normAutofit/>
          </a:bodyPr>
          <a:lstStyle/>
          <a:p>
            <a:pPr algn="l" indent="0" marL="0">
              <a:buNone/>
            </a:pPr>
            <a:r>
              <a:rPr lang="en-US" sz="1630" dirty="0">
                <a:solidFill>
                  <a:srgbClr val="2C231C"/>
                </a:solidFill>
                <a:latin typeface="Aptos" pitchFamily="34" charset="0"/>
                <a:ea typeface="Aptos" pitchFamily="34" charset="-122"/>
                <a:cs typeface="Aptos" pitchFamily="34" charset="-120"/>
              </a:rPr>
              <a:t>What does the hymn teach about grace and dependence?</a:t>
            </a:r>
            <a:endParaRPr lang="en-US" sz="1630" dirty="0"/>
          </a:p>
        </p:txBody>
      </p:sp>
      <p:sp>
        <p:nvSpPr>
          <p:cNvPr id="16" name="Shape 14"/>
          <p:cNvSpPr/>
          <p:nvPr/>
        </p:nvSpPr>
        <p:spPr>
          <a:xfrm>
            <a:off x="777240" y="3483864"/>
            <a:ext cx="438912" cy="438912"/>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17" name="Text 15"/>
          <p:cNvSpPr/>
          <p:nvPr/>
        </p:nvSpPr>
        <p:spPr>
          <a:xfrm>
            <a:off x="777240" y="3529584"/>
            <a:ext cx="438912" cy="347472"/>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4</a:t>
            </a:r>
            <a:endParaRPr lang="en-US" sz="2100" dirty="0"/>
          </a:p>
        </p:txBody>
      </p:sp>
      <p:sp>
        <p:nvSpPr>
          <p:cNvPr id="18" name="Text 16"/>
          <p:cNvSpPr/>
          <p:nvPr/>
        </p:nvSpPr>
        <p:spPr>
          <a:xfrm>
            <a:off x="1417320" y="3474720"/>
            <a:ext cx="9738360" cy="411480"/>
          </a:xfrm>
          <a:prstGeom prst="rect">
            <a:avLst/>
          </a:prstGeom>
          <a:noFill/>
          <a:ln/>
        </p:spPr>
        <p:txBody>
          <a:bodyPr wrap="square" lIns="762" tIns="762" rIns="762" bIns="762" rtlCol="0" anchor="t">
            <a:normAutofit/>
          </a:bodyPr>
          <a:lstStyle/>
          <a:p>
            <a:pPr algn="l" indent="0" marL="0">
              <a:buNone/>
            </a:pPr>
            <a:r>
              <a:rPr lang="en-US" sz="1630" dirty="0">
                <a:solidFill>
                  <a:srgbClr val="2C231C"/>
                </a:solidFill>
                <a:latin typeface="Aptos" pitchFamily="34" charset="0"/>
                <a:ea typeface="Aptos" pitchFamily="34" charset="-122"/>
                <a:cs typeface="Aptos" pitchFamily="34" charset="-120"/>
              </a:rPr>
              <a:t>How does the chant-like tune shape the tone of prayer?</a:t>
            </a:r>
            <a:endParaRPr lang="en-US" sz="1630" dirty="0"/>
          </a:p>
        </p:txBody>
      </p:sp>
      <p:sp>
        <p:nvSpPr>
          <p:cNvPr id="19" name="Shape 17"/>
          <p:cNvSpPr/>
          <p:nvPr/>
        </p:nvSpPr>
        <p:spPr>
          <a:xfrm>
            <a:off x="777240" y="4233672"/>
            <a:ext cx="438912" cy="438912"/>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20" name="Text 18"/>
          <p:cNvSpPr/>
          <p:nvPr/>
        </p:nvSpPr>
        <p:spPr>
          <a:xfrm>
            <a:off x="777240" y="4279392"/>
            <a:ext cx="438912" cy="347472"/>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5</a:t>
            </a:r>
            <a:endParaRPr lang="en-US" sz="2100" dirty="0"/>
          </a:p>
        </p:txBody>
      </p:sp>
      <p:sp>
        <p:nvSpPr>
          <p:cNvPr id="21" name="Text 19"/>
          <p:cNvSpPr/>
          <p:nvPr/>
        </p:nvSpPr>
        <p:spPr>
          <a:xfrm>
            <a:off x="1417320" y="4224528"/>
            <a:ext cx="9738360" cy="411480"/>
          </a:xfrm>
          <a:prstGeom prst="rect">
            <a:avLst/>
          </a:prstGeom>
          <a:noFill/>
          <a:ln/>
        </p:spPr>
        <p:txBody>
          <a:bodyPr wrap="square" lIns="762" tIns="762" rIns="762" bIns="762" rtlCol="0" anchor="t">
            <a:normAutofit/>
          </a:bodyPr>
          <a:lstStyle/>
          <a:p>
            <a:pPr algn="l" indent="0" marL="0">
              <a:buNone/>
            </a:pPr>
            <a:r>
              <a:rPr lang="en-US" sz="1630" dirty="0">
                <a:solidFill>
                  <a:srgbClr val="2C231C"/>
                </a:solidFill>
                <a:latin typeface="Aptos" pitchFamily="34" charset="0"/>
                <a:ea typeface="Aptos" pitchFamily="34" charset="-122"/>
                <a:cs typeface="Aptos" pitchFamily="34" charset="-120"/>
              </a:rPr>
              <a:t>Where does our congregation need light, courage, peace, or guidance?</a:t>
            </a:r>
            <a:endParaRPr lang="en-US" sz="1630" dirty="0"/>
          </a:p>
        </p:txBody>
      </p:sp>
      <p:sp>
        <p:nvSpPr>
          <p:cNvPr id="22" name="Shape 20"/>
          <p:cNvSpPr/>
          <p:nvPr/>
        </p:nvSpPr>
        <p:spPr>
          <a:xfrm>
            <a:off x="777240" y="4983480"/>
            <a:ext cx="438912" cy="438912"/>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23" name="Text 21"/>
          <p:cNvSpPr/>
          <p:nvPr/>
        </p:nvSpPr>
        <p:spPr>
          <a:xfrm>
            <a:off x="777240" y="5029200"/>
            <a:ext cx="438912" cy="347472"/>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6</a:t>
            </a:r>
            <a:endParaRPr lang="en-US" sz="2100" dirty="0"/>
          </a:p>
        </p:txBody>
      </p:sp>
      <p:sp>
        <p:nvSpPr>
          <p:cNvPr id="24" name="Text 22"/>
          <p:cNvSpPr/>
          <p:nvPr/>
        </p:nvSpPr>
        <p:spPr>
          <a:xfrm>
            <a:off x="1417320" y="4974336"/>
            <a:ext cx="9738360" cy="411480"/>
          </a:xfrm>
          <a:prstGeom prst="rect">
            <a:avLst/>
          </a:prstGeom>
          <a:noFill/>
          <a:ln/>
        </p:spPr>
        <p:txBody>
          <a:bodyPr wrap="square" lIns="762" tIns="762" rIns="762" bIns="762" rtlCol="0" anchor="t">
            <a:normAutofit/>
          </a:bodyPr>
          <a:lstStyle/>
          <a:p>
            <a:pPr algn="l" indent="0" marL="0">
              <a:buNone/>
            </a:pPr>
            <a:r>
              <a:rPr lang="en-US" sz="1630" dirty="0">
                <a:solidFill>
                  <a:srgbClr val="2C231C"/>
                </a:solidFill>
                <a:latin typeface="Aptos" pitchFamily="34" charset="0"/>
                <a:ea typeface="Aptos" pitchFamily="34" charset="-122"/>
                <a:cs typeface="Aptos" pitchFamily="34" charset="-120"/>
              </a:rPr>
              <a:t>How can spiritual gifts be used for the common good?</a:t>
            </a:r>
            <a:endParaRPr lang="en-US" sz="1630" dirty="0"/>
          </a:p>
        </p:txBody>
      </p:sp>
      <p:sp>
        <p:nvSpPr>
          <p:cNvPr id="25" name="Text 23"/>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Teaching Aim</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What learners should understand, feel, and practice</a:t>
            </a:r>
            <a:endParaRPr lang="en-US" sz="1250" dirty="0"/>
          </a:p>
        </p:txBody>
      </p:sp>
      <p:sp>
        <p:nvSpPr>
          <p:cNvPr id="5" name="Shape 3"/>
          <p:cNvSpPr/>
          <p:nvPr/>
        </p:nvSpPr>
        <p:spPr>
          <a:xfrm>
            <a:off x="320040" y="1143000"/>
            <a:ext cx="0" cy="4892040"/>
          </a:xfrm>
          <a:prstGeom prst="line">
            <a:avLst/>
          </a:prstGeom>
          <a:noFill/>
          <a:ln w="38100">
            <a:solidFill>
              <a:srgbClr val="C99A45"/>
            </a:solidFill>
            <a:prstDash val="solid"/>
          </a:ln>
        </p:spPr>
      </p:sp>
      <p:sp>
        <p:nvSpPr>
          <p:cNvPr id="6" name="Shape 4"/>
          <p:cNvSpPr/>
          <p:nvPr/>
        </p:nvSpPr>
        <p:spPr>
          <a:xfrm>
            <a:off x="393192" y="1143000"/>
            <a:ext cx="0" cy="4892040"/>
          </a:xfrm>
          <a:prstGeom prst="line">
            <a:avLst/>
          </a:prstGeom>
          <a:noFill/>
          <a:ln w="12700">
            <a:solidFill>
              <a:srgbClr val="DDBB75">
                <a:alpha val="65000"/>
              </a:srgbClr>
            </a:solidFill>
            <a:prstDash val="solid"/>
          </a:ln>
        </p:spPr>
      </p:sp>
      <p:sp>
        <p:nvSpPr>
          <p:cNvPr id="7" name="Shape 5"/>
          <p:cNvSpPr/>
          <p:nvPr/>
        </p:nvSpPr>
        <p:spPr>
          <a:xfrm>
            <a:off x="713232" y="1417320"/>
            <a:ext cx="3474720" cy="1874520"/>
          </a:xfrm>
          <a:prstGeom prst="roundRect">
            <a:avLst>
              <a:gd name="adj" fmla="val 3902"/>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8" name="Text 6"/>
          <p:cNvSpPr/>
          <p:nvPr/>
        </p:nvSpPr>
        <p:spPr>
          <a:xfrm>
            <a:off x="914400" y="1581912"/>
            <a:ext cx="30723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Understand</a:t>
            </a:r>
            <a:endParaRPr lang="en-US" sz="1700" dirty="0"/>
          </a:p>
        </p:txBody>
      </p:sp>
      <p:sp>
        <p:nvSpPr>
          <p:cNvPr id="9" name="Text 7"/>
          <p:cNvSpPr/>
          <p:nvPr/>
        </p:nvSpPr>
        <p:spPr>
          <a:xfrm>
            <a:off x="914400" y="1947672"/>
            <a:ext cx="3072384" cy="1161288"/>
          </a:xfrm>
          <a:prstGeom prst="rect">
            <a:avLst/>
          </a:prstGeom>
          <a:noFill/>
          <a:ln/>
        </p:spPr>
        <p:txBody>
          <a:bodyPr wrap="square" lIns="127" tIns="127" rIns="127" bIns="127" rtlCol="0" anchor="ctr">
            <a:normAutofit/>
          </a:bodyPr>
          <a:lstStyle/>
          <a:p>
            <a:pPr indent="0" marL="0">
              <a:buNone/>
            </a:pPr>
            <a:r>
              <a:rPr lang="en-US" sz="1380" dirty="0">
                <a:solidFill>
                  <a:srgbClr val="2C231C"/>
                </a:solidFill>
                <a:latin typeface="Aptos" pitchFamily="34" charset="0"/>
                <a:ea typeface="Aptos" pitchFamily="34" charset="-122"/>
                <a:cs typeface="Aptos" pitchFamily="34" charset="-120"/>
              </a:rPr>
              <a:t>The hymn is a prayer for the Holy Spirit to illumine, comfort, guide, sanctify, and empower the church.</a:t>
            </a:r>
            <a:endParaRPr lang="en-US" sz="1380" dirty="0"/>
          </a:p>
        </p:txBody>
      </p:sp>
      <p:sp>
        <p:nvSpPr>
          <p:cNvPr id="10" name="Shape 8"/>
          <p:cNvSpPr/>
          <p:nvPr/>
        </p:nvSpPr>
        <p:spPr>
          <a:xfrm>
            <a:off x="4370832" y="1417320"/>
            <a:ext cx="3474720" cy="1874520"/>
          </a:xfrm>
          <a:prstGeom prst="roundRect">
            <a:avLst>
              <a:gd name="adj" fmla="val 3902"/>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1" name="Text 9"/>
          <p:cNvSpPr/>
          <p:nvPr/>
        </p:nvSpPr>
        <p:spPr>
          <a:xfrm>
            <a:off x="4572000" y="1581912"/>
            <a:ext cx="30723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Feel</a:t>
            </a:r>
            <a:endParaRPr lang="en-US" sz="1700" dirty="0"/>
          </a:p>
        </p:txBody>
      </p:sp>
      <p:sp>
        <p:nvSpPr>
          <p:cNvPr id="12" name="Text 10"/>
          <p:cNvSpPr/>
          <p:nvPr/>
        </p:nvSpPr>
        <p:spPr>
          <a:xfrm>
            <a:off x="4572000" y="1947672"/>
            <a:ext cx="3072384" cy="1161288"/>
          </a:xfrm>
          <a:prstGeom prst="rect">
            <a:avLst/>
          </a:prstGeom>
          <a:noFill/>
          <a:ln/>
        </p:spPr>
        <p:txBody>
          <a:bodyPr wrap="square" lIns="127" tIns="127" rIns="127" bIns="127" rtlCol="0" anchor="ctr">
            <a:normAutofit/>
          </a:bodyPr>
          <a:lstStyle/>
          <a:p>
            <a:pPr indent="0" marL="0">
              <a:buNone/>
            </a:pPr>
            <a:r>
              <a:rPr lang="en-US" sz="1380" dirty="0">
                <a:solidFill>
                  <a:srgbClr val="2C231C"/>
                </a:solidFill>
                <a:latin typeface="Aptos" pitchFamily="34" charset="0"/>
                <a:ea typeface="Aptos" pitchFamily="34" charset="-122"/>
                <a:cs typeface="Aptos" pitchFamily="34" charset="-120"/>
              </a:rPr>
              <a:t>A renewed reverence for God’s nearness and a humble dependence on grace for worship and service.</a:t>
            </a:r>
            <a:endParaRPr lang="en-US" sz="1380" dirty="0"/>
          </a:p>
        </p:txBody>
      </p:sp>
      <p:sp>
        <p:nvSpPr>
          <p:cNvPr id="13" name="Shape 11"/>
          <p:cNvSpPr/>
          <p:nvPr/>
        </p:nvSpPr>
        <p:spPr>
          <a:xfrm>
            <a:off x="8028432" y="1417320"/>
            <a:ext cx="3474720" cy="1874520"/>
          </a:xfrm>
          <a:prstGeom prst="roundRect">
            <a:avLst>
              <a:gd name="adj" fmla="val 3902"/>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4" name="Text 12"/>
          <p:cNvSpPr/>
          <p:nvPr/>
        </p:nvSpPr>
        <p:spPr>
          <a:xfrm>
            <a:off x="8229600" y="1581912"/>
            <a:ext cx="30723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Practice</a:t>
            </a:r>
            <a:endParaRPr lang="en-US" sz="1700" dirty="0"/>
          </a:p>
        </p:txBody>
      </p:sp>
      <p:sp>
        <p:nvSpPr>
          <p:cNvPr id="15" name="Text 13"/>
          <p:cNvSpPr/>
          <p:nvPr/>
        </p:nvSpPr>
        <p:spPr>
          <a:xfrm>
            <a:off x="8229600" y="1947672"/>
            <a:ext cx="3072384" cy="1161288"/>
          </a:xfrm>
          <a:prstGeom prst="rect">
            <a:avLst/>
          </a:prstGeom>
          <a:noFill/>
          <a:ln/>
        </p:spPr>
        <p:txBody>
          <a:bodyPr wrap="square" lIns="127" tIns="127" rIns="127" bIns="127" rtlCol="0" anchor="ctr">
            <a:normAutofit/>
          </a:bodyPr>
          <a:lstStyle/>
          <a:p>
            <a:pPr indent="0" marL="0">
              <a:buNone/>
            </a:pPr>
            <a:r>
              <a:rPr lang="en-US" sz="1380" dirty="0">
                <a:solidFill>
                  <a:srgbClr val="2C231C"/>
                </a:solidFill>
                <a:latin typeface="Aptos" pitchFamily="34" charset="0"/>
                <a:ea typeface="Aptos" pitchFamily="34" charset="-122"/>
                <a:cs typeface="Aptos" pitchFamily="34" charset="-120"/>
              </a:rPr>
              <a:t>Pray for the Spirit before worship, teaching, discernment, leadership, and daily obedience.</a:t>
            </a:r>
            <a:endParaRPr lang="en-US" sz="1380" dirty="0"/>
          </a:p>
        </p:txBody>
      </p:sp>
      <p:sp>
        <p:nvSpPr>
          <p:cNvPr id="16" name="Text 14"/>
          <p:cNvSpPr/>
          <p:nvPr/>
        </p:nvSpPr>
        <p:spPr>
          <a:xfrm>
            <a:off x="932688" y="3977640"/>
            <a:ext cx="10149840" cy="685800"/>
          </a:xfrm>
          <a:prstGeom prst="rect">
            <a:avLst/>
          </a:prstGeom>
          <a:noFill/>
          <a:ln/>
        </p:spPr>
        <p:txBody>
          <a:bodyPr wrap="square" lIns="762" tIns="762" rIns="762" bIns="762" rtlCol="0" anchor="t">
            <a:normAutofit/>
          </a:bodyPr>
          <a:lstStyle/>
          <a:p>
            <a:pPr algn="ctr" indent="0" marL="0">
              <a:buNone/>
            </a:pPr>
            <a:r>
              <a:rPr lang="en-US" sz="2100" b="1" dirty="0">
                <a:solidFill>
                  <a:srgbClr val="5A3A20"/>
                </a:solidFill>
                <a:latin typeface="Aptos" pitchFamily="34" charset="0"/>
                <a:ea typeface="Aptos" pitchFamily="34" charset="-122"/>
                <a:cs typeface="Aptos" pitchFamily="34" charset="-120"/>
              </a:rPr>
              <a:t>Teaching posture: treat the hymn as a sung invocation, not merely a historical artifact.</a:t>
            </a:r>
            <a:endParaRPr lang="en-US" sz="2100" dirty="0"/>
          </a:p>
        </p:txBody>
      </p:sp>
      <p:sp>
        <p:nvSpPr>
          <p:cNvPr id="17" name="Text 15"/>
          <p:cNvSpPr/>
          <p:nvPr/>
        </p:nvSpPr>
        <p:spPr>
          <a:xfrm>
            <a:off x="1188720" y="4800600"/>
            <a:ext cx="9601200" cy="822960"/>
          </a:xfrm>
          <a:prstGeom prst="rect">
            <a:avLst/>
          </a:prstGeom>
          <a:noFill/>
          <a:ln/>
        </p:spPr>
        <p:txBody>
          <a:bodyPr wrap="square" lIns="762" tIns="762" rIns="762" bIns="762" rtlCol="0" anchor="t">
            <a:normAutofit/>
          </a:bodyPr>
          <a:lstStyle/>
          <a:p>
            <a:pPr algn="ctr" indent="0" marL="0">
              <a:buNone/>
            </a:pPr>
            <a:r>
              <a:rPr lang="en-US" sz="1700" dirty="0">
                <a:solidFill>
                  <a:srgbClr val="2C231C"/>
                </a:solidFill>
                <a:latin typeface="Aptos" pitchFamily="34" charset="0"/>
                <a:ea typeface="Aptos" pitchFamily="34" charset="-122"/>
                <a:cs typeface="Aptos" pitchFamily="34" charset="-120"/>
              </a:rPr>
              <a:t>It leads the church to ask God for what only God can give: wisdom, holy love, courage, unity, and transforming grace.</a:t>
            </a:r>
            <a:endParaRPr lang="en-US" sz="1700" dirty="0"/>
          </a:p>
        </p:txBody>
      </p:sp>
      <p:sp>
        <p:nvSpPr>
          <p:cNvPr id="18" name="Text 16"/>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Application: Practicing Dependence</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Ways believers can respond this week</a:t>
            </a:r>
            <a:endParaRPr lang="en-US" sz="1250" dirty="0"/>
          </a:p>
        </p:txBody>
      </p:sp>
      <p:sp>
        <p:nvSpPr>
          <p:cNvPr id="5" name="Shape 3"/>
          <p:cNvSpPr/>
          <p:nvPr/>
        </p:nvSpPr>
        <p:spPr>
          <a:xfrm>
            <a:off x="713232" y="1325880"/>
            <a:ext cx="5166360" cy="1463040"/>
          </a:xfrm>
          <a:prstGeom prst="roundRect">
            <a:avLst>
              <a:gd name="adj" fmla="val 5000"/>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6" name="Text 4"/>
          <p:cNvSpPr/>
          <p:nvPr/>
        </p:nvSpPr>
        <p:spPr>
          <a:xfrm>
            <a:off x="914400" y="149047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Pray before acting</a:t>
            </a:r>
            <a:endParaRPr lang="en-US" sz="1700" dirty="0"/>
          </a:p>
        </p:txBody>
      </p:sp>
      <p:sp>
        <p:nvSpPr>
          <p:cNvPr id="7" name="Text 5"/>
          <p:cNvSpPr/>
          <p:nvPr/>
        </p:nvSpPr>
        <p:spPr>
          <a:xfrm>
            <a:off x="914400" y="1856232"/>
            <a:ext cx="4764024" cy="74980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Begin meetings, lessons, rehearsals, and hard conversations by asking for the Spirit’s wisdom and peace.</a:t>
            </a:r>
            <a:endParaRPr lang="en-US" sz="1500" dirty="0"/>
          </a:p>
        </p:txBody>
      </p:sp>
      <p:sp>
        <p:nvSpPr>
          <p:cNvPr id="8" name="Shape 6"/>
          <p:cNvSpPr/>
          <p:nvPr/>
        </p:nvSpPr>
        <p:spPr>
          <a:xfrm>
            <a:off x="6263640" y="1325880"/>
            <a:ext cx="5166360" cy="1463040"/>
          </a:xfrm>
          <a:prstGeom prst="roundRect">
            <a:avLst>
              <a:gd name="adj" fmla="val 5000"/>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9" name="Text 7"/>
          <p:cNvSpPr/>
          <p:nvPr/>
        </p:nvSpPr>
        <p:spPr>
          <a:xfrm>
            <a:off x="6464808" y="149047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Meditate on Scripture</a:t>
            </a:r>
            <a:endParaRPr lang="en-US" sz="1700" dirty="0"/>
          </a:p>
        </p:txBody>
      </p:sp>
      <p:sp>
        <p:nvSpPr>
          <p:cNvPr id="10" name="Text 8"/>
          <p:cNvSpPr/>
          <p:nvPr/>
        </p:nvSpPr>
        <p:spPr>
          <a:xfrm>
            <a:off x="6464808" y="1856232"/>
            <a:ext cx="4764024" cy="74980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Read Acts 2:1-4 and 2 Corinthians 3:17-18 slowly, asking what renewal and transformation would look like.</a:t>
            </a:r>
            <a:endParaRPr lang="en-US" sz="1500" dirty="0"/>
          </a:p>
        </p:txBody>
      </p:sp>
      <p:sp>
        <p:nvSpPr>
          <p:cNvPr id="11" name="Shape 9"/>
          <p:cNvSpPr/>
          <p:nvPr/>
        </p:nvSpPr>
        <p:spPr>
          <a:xfrm>
            <a:off x="713232" y="3429000"/>
            <a:ext cx="5166360" cy="1463040"/>
          </a:xfrm>
          <a:prstGeom prst="roundRect">
            <a:avLst>
              <a:gd name="adj" fmla="val 5000"/>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2" name="Text 10"/>
          <p:cNvSpPr/>
          <p:nvPr/>
        </p:nvSpPr>
        <p:spPr>
          <a:xfrm>
            <a:off x="914400" y="359359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Use gifts humbly</a:t>
            </a:r>
            <a:endParaRPr lang="en-US" sz="1700" dirty="0"/>
          </a:p>
        </p:txBody>
      </p:sp>
      <p:sp>
        <p:nvSpPr>
          <p:cNvPr id="13" name="Text 11"/>
          <p:cNvSpPr/>
          <p:nvPr/>
        </p:nvSpPr>
        <p:spPr>
          <a:xfrm>
            <a:off x="914400" y="3959352"/>
            <a:ext cx="4764024" cy="74980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Identify one grace-gift God has given you and one concrete way to serve the church through it.</a:t>
            </a:r>
            <a:endParaRPr lang="en-US" sz="1500" dirty="0"/>
          </a:p>
        </p:txBody>
      </p:sp>
      <p:sp>
        <p:nvSpPr>
          <p:cNvPr id="14" name="Shape 12"/>
          <p:cNvSpPr/>
          <p:nvPr/>
        </p:nvSpPr>
        <p:spPr>
          <a:xfrm>
            <a:off x="6263640" y="3429000"/>
            <a:ext cx="5166360" cy="1463040"/>
          </a:xfrm>
          <a:prstGeom prst="roundRect">
            <a:avLst>
              <a:gd name="adj" fmla="val 5000"/>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5" name="Text 13"/>
          <p:cNvSpPr/>
          <p:nvPr/>
        </p:nvSpPr>
        <p:spPr>
          <a:xfrm>
            <a:off x="6464808" y="359359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Seek holy peace</a:t>
            </a:r>
            <a:endParaRPr lang="en-US" sz="1700" dirty="0"/>
          </a:p>
        </p:txBody>
      </p:sp>
      <p:sp>
        <p:nvSpPr>
          <p:cNvPr id="16" name="Text 14"/>
          <p:cNvSpPr/>
          <p:nvPr/>
        </p:nvSpPr>
        <p:spPr>
          <a:xfrm>
            <a:off x="6464808" y="3959352"/>
            <a:ext cx="4764024" cy="74980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Name a place of anxiety, conflict, or confusion and ask the Spirit to guide you toward obedience and peace.</a:t>
            </a:r>
            <a:endParaRPr lang="en-US" sz="1500" dirty="0"/>
          </a:p>
        </p:txBody>
      </p:sp>
      <p:sp>
        <p:nvSpPr>
          <p:cNvPr id="17" name="Text 15"/>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Suggested Lesson Flow</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Two teaching paths for different settings</a:t>
            </a:r>
            <a:endParaRPr lang="en-US" sz="1250" dirty="0"/>
          </a:p>
        </p:txBody>
      </p:sp>
      <p:sp>
        <p:nvSpPr>
          <p:cNvPr id="5" name="Shape 3"/>
          <p:cNvSpPr/>
          <p:nvPr/>
        </p:nvSpPr>
        <p:spPr>
          <a:xfrm>
            <a:off x="868680" y="1417320"/>
            <a:ext cx="4983480" cy="3886200"/>
          </a:xfrm>
          <a:prstGeom prst="roundRect">
            <a:avLst>
              <a:gd name="adj" fmla="val 1882"/>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6" name="Text 4"/>
          <p:cNvSpPr/>
          <p:nvPr/>
        </p:nvSpPr>
        <p:spPr>
          <a:xfrm>
            <a:off x="1069848" y="1581912"/>
            <a:ext cx="458114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30-minute flow</a:t>
            </a:r>
            <a:endParaRPr lang="en-US" sz="1700" dirty="0"/>
          </a:p>
        </p:txBody>
      </p:sp>
      <p:sp>
        <p:nvSpPr>
          <p:cNvPr id="7" name="Text 5"/>
          <p:cNvSpPr/>
          <p:nvPr/>
        </p:nvSpPr>
        <p:spPr>
          <a:xfrm>
            <a:off x="1069848" y="1947672"/>
            <a:ext cx="4581144" cy="3172968"/>
          </a:xfrm>
          <a:prstGeom prst="rect">
            <a:avLst/>
          </a:prstGeom>
          <a:noFill/>
          <a:ln/>
        </p:spPr>
        <p:txBody>
          <a:bodyPr wrap="square" lIns="127" tIns="127" rIns="127" bIns="127" rtlCol="0" anchor="ctr">
            <a:normAutofit/>
          </a:bodyPr>
          <a:lstStyle/>
          <a:p>
            <a:pPr indent="0" marL="0">
              <a:buNone/>
            </a:pPr>
            <a:r>
              <a:rPr lang="en-US" sz="1600" dirty="0">
                <a:solidFill>
                  <a:srgbClr val="2C231C"/>
                </a:solidFill>
                <a:latin typeface="Aptos" pitchFamily="34" charset="0"/>
                <a:ea typeface="Aptos" pitchFamily="34" charset="-122"/>
                <a:cs typeface="Aptos" pitchFamily="34" charset="-120"/>
              </a:rPr>
              <a:t>1. Open with Acts 2:1-4</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2. Introduce hymn identity</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3. Study the major petitions</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4. Discuss one application question</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5. Close with prayer</a:t>
            </a:r>
            <a:endParaRPr lang="en-US" sz="1600" dirty="0"/>
          </a:p>
        </p:txBody>
      </p:sp>
      <p:sp>
        <p:nvSpPr>
          <p:cNvPr id="8" name="Shape 6"/>
          <p:cNvSpPr/>
          <p:nvPr/>
        </p:nvSpPr>
        <p:spPr>
          <a:xfrm>
            <a:off x="6355080" y="1417320"/>
            <a:ext cx="4983480" cy="3886200"/>
          </a:xfrm>
          <a:prstGeom prst="roundRect">
            <a:avLst>
              <a:gd name="adj" fmla="val 1882"/>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9" name="Text 7"/>
          <p:cNvSpPr/>
          <p:nvPr/>
        </p:nvSpPr>
        <p:spPr>
          <a:xfrm>
            <a:off x="6556248" y="1581912"/>
            <a:ext cx="458114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60-minute flow</a:t>
            </a:r>
            <a:endParaRPr lang="en-US" sz="1700" dirty="0"/>
          </a:p>
        </p:txBody>
      </p:sp>
      <p:sp>
        <p:nvSpPr>
          <p:cNvPr id="10" name="Text 8"/>
          <p:cNvSpPr/>
          <p:nvPr/>
        </p:nvSpPr>
        <p:spPr>
          <a:xfrm>
            <a:off x="6556248" y="1947672"/>
            <a:ext cx="4581144" cy="3172968"/>
          </a:xfrm>
          <a:prstGeom prst="rect">
            <a:avLst/>
          </a:prstGeom>
          <a:noFill/>
          <a:ln/>
        </p:spPr>
        <p:txBody>
          <a:bodyPr wrap="square" lIns="127" tIns="127" rIns="127" bIns="127" rtlCol="0" anchor="ctr">
            <a:normAutofit/>
          </a:bodyPr>
          <a:lstStyle/>
          <a:p>
            <a:pPr indent="0" marL="0">
              <a:buNone/>
            </a:pPr>
            <a:r>
              <a:rPr lang="en-US" sz="1600" dirty="0">
                <a:solidFill>
                  <a:srgbClr val="2C231C"/>
                </a:solidFill>
                <a:latin typeface="Aptos" pitchFamily="34" charset="0"/>
                <a:ea typeface="Aptos" pitchFamily="34" charset="-122"/>
                <a:cs typeface="Aptos" pitchFamily="34" charset="-120"/>
              </a:rPr>
              <a:t>1. Begin with prayer and reflection</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2. Teach history with caution</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3. Study Scriptures in groups</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4. Walk through each hymn movement</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5. Discuss worship use and applications</a:t>
            </a:r>
            <a:endParaRPr lang="en-US" sz="1600" dirty="0"/>
          </a:p>
          <a:p>
            <a:pPr indent="0" marL="0">
              <a:buNone/>
            </a:pPr>
            <a:r>
              <a:rPr lang="en-US" sz="1600" dirty="0">
                <a:solidFill>
                  <a:srgbClr val="2C231C"/>
                </a:solidFill>
                <a:latin typeface="Aptos" pitchFamily="34" charset="0"/>
                <a:ea typeface="Aptos" pitchFamily="34" charset="-122"/>
                <a:cs typeface="Aptos" pitchFamily="34" charset="-120"/>
              </a:rPr>
              <a:t>6. Close with prayer or singing</a:t>
            </a:r>
            <a:endParaRPr lang="en-US" sz="1600" dirty="0"/>
          </a:p>
        </p:txBody>
      </p:sp>
      <p:sp>
        <p:nvSpPr>
          <p:cNvPr id="11" name="Text 9"/>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a_warm_intimate_still_life_scene_in_a_dim_softly_batch_6_1920.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8000"/>
            </a:srgbClr>
          </a:solidFill>
          <a:ln w="12700">
            <a:solidFill>
              <a:srgbClr val="000000">
                <a:alpha val="0"/>
              </a:srgbClr>
            </a:solidFill>
            <a:prstDash val="solid"/>
          </a:ln>
        </p:spPr>
      </p:sp>
      <p:sp>
        <p:nvSpPr>
          <p:cNvPr id="4" name="Text 1"/>
          <p:cNvSpPr/>
          <p:nvPr/>
        </p:nvSpPr>
        <p:spPr>
          <a:xfrm>
            <a:off x="713232" y="713232"/>
            <a:ext cx="5943600" cy="502920"/>
          </a:xfrm>
          <a:prstGeom prst="rect">
            <a:avLst/>
          </a:prstGeom>
          <a:noFill/>
          <a:ln/>
        </p:spPr>
        <p:txBody>
          <a:bodyPr wrap="square" lIns="0" tIns="0" rIns="0" bIns="0" rtlCol="0" anchor="ctr"/>
          <a:lstStyle/>
          <a:p>
            <a:pPr indent="0" marL="0">
              <a:buNone/>
            </a:pPr>
            <a:r>
              <a:rPr lang="en-US" sz="3300" b="1" dirty="0">
                <a:solidFill>
                  <a:srgbClr val="FFF3DF"/>
                </a:solidFill>
                <a:latin typeface="Aptos Display" pitchFamily="34" charset="0"/>
                <a:ea typeface="Aptos Display" pitchFamily="34" charset="-122"/>
                <a:cs typeface="Aptos Display" pitchFamily="34" charset="-120"/>
              </a:rPr>
              <a:t>Closing Summary</a:t>
            </a:r>
            <a:endParaRPr lang="en-US" sz="3300" dirty="0"/>
          </a:p>
        </p:txBody>
      </p:sp>
      <p:sp>
        <p:nvSpPr>
          <p:cNvPr id="5" name="Text 2"/>
          <p:cNvSpPr/>
          <p:nvPr/>
        </p:nvSpPr>
        <p:spPr>
          <a:xfrm>
            <a:off x="749808" y="1508760"/>
            <a:ext cx="7360920" cy="1325880"/>
          </a:xfrm>
          <a:prstGeom prst="rect">
            <a:avLst/>
          </a:prstGeom>
          <a:noFill/>
          <a:ln/>
        </p:spPr>
        <p:txBody>
          <a:bodyPr wrap="square" lIns="762" tIns="762" rIns="762" bIns="762" rtlCol="0" anchor="t">
            <a:normAutofit/>
          </a:bodyPr>
          <a:lstStyle/>
          <a:p>
            <a:pPr algn="l" indent="0" marL="0">
              <a:buNone/>
            </a:pPr>
            <a:r>
              <a:rPr lang="en-US" sz="2100" b="1" dirty="0">
                <a:solidFill>
                  <a:srgbClr val="FFF0D4"/>
                </a:solidFill>
                <a:latin typeface="Aptos" pitchFamily="34" charset="0"/>
                <a:ea typeface="Aptos" pitchFamily="34" charset="-122"/>
                <a:cs typeface="Aptos" pitchFamily="34" charset="-120"/>
              </a:rPr>
              <a:t>This hymn teaches the church to ask again for the Spirit’s presence: to inspire worship, enlighten the mind, comfort the heart, guide the church, protect from evil, and lead God’s people into praise.</a:t>
            </a:r>
            <a:endParaRPr lang="en-US" sz="2100" dirty="0"/>
          </a:p>
        </p:txBody>
      </p:sp>
      <p:sp>
        <p:nvSpPr>
          <p:cNvPr id="6" name="Text 3"/>
          <p:cNvSpPr/>
          <p:nvPr/>
        </p:nvSpPr>
        <p:spPr>
          <a:xfrm>
            <a:off x="777240" y="3493008"/>
            <a:ext cx="7132320" cy="1371600"/>
          </a:xfrm>
          <a:prstGeom prst="rect">
            <a:avLst/>
          </a:prstGeom>
          <a:noFill/>
          <a:ln/>
        </p:spPr>
        <p:txBody>
          <a:bodyPr wrap="square" lIns="762" tIns="762" rIns="762" bIns="762" rtlCol="0" anchor="t">
            <a:normAutofit/>
          </a:bodyPr>
          <a:lstStyle/>
          <a:p>
            <a:pPr algn="l" indent="0" marL="0">
              <a:buNone/>
            </a:pPr>
            <a:r>
              <a:rPr lang="en-US" sz="1700" dirty="0">
                <a:solidFill>
                  <a:srgbClr val="F8E6C5"/>
                </a:solidFill>
                <a:latin typeface="Aptos" pitchFamily="34" charset="0"/>
                <a:ea typeface="Aptos" pitchFamily="34" charset="-122"/>
                <a:cs typeface="Aptos" pitchFamily="34" charset="-120"/>
              </a:rPr>
              <a:t>Closing prayer: Come, Holy Spirit, fill your church with wisdom, love, courage, and peace. Enlighten our minds, warm our hearts, guard us from evil, and guide us into faithful service. Through Jesus Christ our Lord. Amen.</a:t>
            </a:r>
            <a:endParaRPr lang="en-US" sz="1700" dirty="0"/>
          </a:p>
        </p:txBody>
      </p:sp>
      <p:sp>
        <p:nvSpPr>
          <p:cNvPr id="7" name="Text 4"/>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E7D9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8EF"/>
        </a:solidFill>
      </p:bgPr>
    </p:bg>
    <p:spTree>
      <p:nvGrpSpPr>
        <p:cNvPr id="1" name=""/>
        <p:cNvGrpSpPr/>
        <p:nvPr/>
      </p:nvGrpSpPr>
      <p:grpSpPr>
        <a:xfrm>
          <a:off x="0" y="0"/>
          <a:ext cx="0" cy="0"/>
          <a:chOff x="0" y="0"/>
          <a:chExt cx="0" cy="0"/>
        </a:xfrm>
      </p:grpSpPr>
      <p:sp>
        <p:nvSpPr>
          <p:cNvPr id="2" name="Text 0"/>
          <p:cNvSpPr/>
          <p:nvPr/>
        </p:nvSpPr>
        <p:spPr>
          <a:xfrm>
            <a:off x="777240" y="1051560"/>
            <a:ext cx="5029200" cy="475488"/>
          </a:xfrm>
          <a:prstGeom prst="rect">
            <a:avLst/>
          </a:prstGeom>
          <a:noFill/>
          <a:ln/>
        </p:spPr>
        <p:txBody>
          <a:bodyPr wrap="square" lIns="0" tIns="0" rIns="0" bIns="0" rtlCol="0" anchor="ctr"/>
          <a:lstStyle/>
          <a:p>
            <a:pPr indent="0" marL="0">
              <a:buNone/>
            </a:pPr>
            <a:r>
              <a:rPr lang="en-US" sz="3200" b="1" dirty="0">
                <a:solidFill>
                  <a:srgbClr val="5A3A20"/>
                </a:solidFill>
                <a:latin typeface="Aptos Display" pitchFamily="34" charset="0"/>
                <a:ea typeface="Aptos Display" pitchFamily="34" charset="-122"/>
                <a:cs typeface="Aptos Display" pitchFamily="34" charset="-120"/>
              </a:rPr>
              <a:t>Usage Notice</a:t>
            </a:r>
            <a:endParaRPr lang="en-US" sz="3200" dirty="0"/>
          </a:p>
        </p:txBody>
      </p:sp>
      <p:sp>
        <p:nvSpPr>
          <p:cNvPr id="3" name="Shape 1"/>
          <p:cNvSpPr/>
          <p:nvPr/>
        </p:nvSpPr>
        <p:spPr>
          <a:xfrm>
            <a:off x="777240" y="1673352"/>
            <a:ext cx="3474720" cy="0"/>
          </a:xfrm>
          <a:prstGeom prst="line">
            <a:avLst/>
          </a:prstGeom>
          <a:noFill/>
          <a:ln w="25400">
            <a:solidFill>
              <a:srgbClr val="C99A45"/>
            </a:solidFill>
            <a:prstDash val="solid"/>
          </a:ln>
        </p:spPr>
      </p:sp>
      <p:sp>
        <p:nvSpPr>
          <p:cNvPr id="4" name="Text 2"/>
          <p:cNvSpPr/>
          <p:nvPr/>
        </p:nvSpPr>
        <p:spPr>
          <a:xfrm>
            <a:off x="822960" y="2331720"/>
            <a:ext cx="9692640" cy="1005840"/>
          </a:xfrm>
          <a:prstGeom prst="rect">
            <a:avLst/>
          </a:prstGeom>
          <a:noFill/>
          <a:ln/>
        </p:spPr>
        <p:txBody>
          <a:bodyPr wrap="square" lIns="762" tIns="762" rIns="762" bIns="762" rtlCol="0" anchor="t">
            <a:normAutofit/>
          </a:bodyPr>
          <a:lstStyle/>
          <a:p>
            <a:pPr algn="l" indent="0" marL="0">
              <a:buNone/>
            </a:pPr>
            <a:r>
              <a:rPr lang="en-US" sz="1900" dirty="0">
                <a:solidFill>
                  <a:srgbClr val="2C231C"/>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1900" dirty="0"/>
          </a:p>
        </p:txBody>
      </p:sp>
      <p:sp>
        <p:nvSpPr>
          <p:cNvPr id="5" name="Text 3"/>
          <p:cNvSpPr/>
          <p:nvPr/>
        </p:nvSpPr>
        <p:spPr>
          <a:xfrm>
            <a:off x="822960" y="4937760"/>
            <a:ext cx="6583680" cy="320040"/>
          </a:xfrm>
          <a:prstGeom prst="rect">
            <a:avLst/>
          </a:prstGeom>
          <a:noFill/>
          <a:ln/>
        </p:spPr>
        <p:txBody>
          <a:bodyPr wrap="square" lIns="762" tIns="762" rIns="762" bIns="762" rtlCol="0" anchor="t">
            <a:normAutofit/>
          </a:bodyPr>
          <a:lstStyle/>
          <a:p>
            <a:pPr algn="l" indent="0" marL="0">
              <a:buNone/>
            </a:pPr>
            <a:r>
              <a:rPr lang="en-US" sz="1200" i="1" dirty="0">
                <a:solidFill>
                  <a:srgbClr val="705B45"/>
                </a:solidFill>
                <a:latin typeface="Aptos" pitchFamily="34" charset="0"/>
                <a:ea typeface="Aptos" pitchFamily="34" charset="-122"/>
                <a:cs typeface="Aptos" pitchFamily="34" charset="-120"/>
              </a:rPr>
              <a:t>Prepared for teaching and small group use - hymninfo.com</a:t>
            </a:r>
            <a:endParaRPr lang="en-US" sz="1200" dirty="0"/>
          </a:p>
        </p:txBody>
      </p:sp>
      <p:sp>
        <p:nvSpPr>
          <p:cNvPr id="6" name="Text 4"/>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Hymn Identity</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Key facts for teaching and worship planning</a:t>
            </a:r>
            <a:endParaRPr lang="en-US" sz="1250" dirty="0"/>
          </a:p>
        </p:txBody>
      </p:sp>
      <p:sp>
        <p:nvSpPr>
          <p:cNvPr id="5" name="Shape 3"/>
          <p:cNvSpPr/>
          <p:nvPr/>
        </p:nvSpPr>
        <p:spPr>
          <a:xfrm>
            <a:off x="320040" y="1143000"/>
            <a:ext cx="0" cy="4892040"/>
          </a:xfrm>
          <a:prstGeom prst="line">
            <a:avLst/>
          </a:prstGeom>
          <a:noFill/>
          <a:ln w="38100">
            <a:solidFill>
              <a:srgbClr val="C99A45"/>
            </a:solidFill>
            <a:prstDash val="solid"/>
          </a:ln>
        </p:spPr>
      </p:sp>
      <p:sp>
        <p:nvSpPr>
          <p:cNvPr id="6" name="Shape 4"/>
          <p:cNvSpPr/>
          <p:nvPr/>
        </p:nvSpPr>
        <p:spPr>
          <a:xfrm>
            <a:off x="393192" y="1143000"/>
            <a:ext cx="0" cy="4892040"/>
          </a:xfrm>
          <a:prstGeom prst="line">
            <a:avLst/>
          </a:prstGeom>
          <a:noFill/>
          <a:ln w="12700">
            <a:solidFill>
              <a:srgbClr val="DDBB75">
                <a:alpha val="65000"/>
              </a:srgbClr>
            </a:solidFill>
            <a:prstDash val="solid"/>
          </a:ln>
        </p:spPr>
      </p:sp>
      <p:sp>
        <p:nvSpPr>
          <p:cNvPr id="7" name="Shape 5"/>
          <p:cNvSpPr/>
          <p:nvPr/>
        </p:nvSpPr>
        <p:spPr>
          <a:xfrm>
            <a:off x="749808" y="1298448"/>
            <a:ext cx="402336" cy="402336"/>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8" name="Text 6"/>
          <p:cNvSpPr/>
          <p:nvPr/>
        </p:nvSpPr>
        <p:spPr>
          <a:xfrm>
            <a:off x="749808" y="1344168"/>
            <a:ext cx="402336" cy="310896"/>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1</a:t>
            </a:r>
            <a:endParaRPr lang="en-US" sz="2100" dirty="0"/>
          </a:p>
        </p:txBody>
      </p:sp>
      <p:sp>
        <p:nvSpPr>
          <p:cNvPr id="9" name="Text 7"/>
          <p:cNvSpPr/>
          <p:nvPr/>
        </p:nvSpPr>
        <p:spPr>
          <a:xfrm>
            <a:off x="1298448" y="1280160"/>
            <a:ext cx="1417320" cy="274320"/>
          </a:xfrm>
          <a:prstGeom prst="rect">
            <a:avLst/>
          </a:prstGeom>
          <a:noFill/>
          <a:ln/>
        </p:spPr>
        <p:txBody>
          <a:bodyPr wrap="square" lIns="762" tIns="762" rIns="762" bIns="762" rtlCol="0" anchor="t">
            <a:normAutofit/>
          </a:bodyPr>
          <a:lstStyle/>
          <a:p>
            <a:pPr algn="l" indent="0" marL="0">
              <a:buNone/>
            </a:pPr>
            <a:r>
              <a:rPr lang="en-US" sz="1400" b="1" dirty="0">
                <a:solidFill>
                  <a:srgbClr val="5A3A20"/>
                </a:solidFill>
                <a:latin typeface="Aptos" pitchFamily="34" charset="0"/>
                <a:ea typeface="Aptos" pitchFamily="34" charset="-122"/>
                <a:cs typeface="Aptos" pitchFamily="34" charset="-120"/>
              </a:rPr>
              <a:t>Title</a:t>
            </a:r>
            <a:endParaRPr lang="en-US" sz="1400" dirty="0"/>
          </a:p>
        </p:txBody>
      </p:sp>
      <p:sp>
        <p:nvSpPr>
          <p:cNvPr id="10" name="Text 8"/>
          <p:cNvSpPr/>
          <p:nvPr/>
        </p:nvSpPr>
        <p:spPr>
          <a:xfrm>
            <a:off x="3063240" y="1280160"/>
            <a:ext cx="7955280" cy="320040"/>
          </a:xfrm>
          <a:prstGeom prst="rect">
            <a:avLst/>
          </a:prstGeom>
          <a:noFill/>
          <a:ln/>
        </p:spPr>
        <p:txBody>
          <a:bodyPr wrap="square" lIns="762" tIns="762" rIns="762" bIns="762" rtlCol="0" anchor="t">
            <a:normAutofit/>
          </a:bodyPr>
          <a:lstStyle/>
          <a:p>
            <a:pPr algn="l" indent="0" marL="0">
              <a:buNone/>
            </a:pPr>
            <a:r>
              <a:rPr lang="en-US" sz="1480" dirty="0">
                <a:solidFill>
                  <a:srgbClr val="2C231C"/>
                </a:solidFill>
                <a:latin typeface="Aptos" pitchFamily="34" charset="0"/>
                <a:ea typeface="Aptos" pitchFamily="34" charset="-122"/>
                <a:cs typeface="Aptos" pitchFamily="34" charset="-120"/>
              </a:rPr>
              <a:t>Come, Holy Ghost, Our Souls Inspire</a:t>
            </a:r>
            <a:endParaRPr lang="en-US" sz="1480" dirty="0"/>
          </a:p>
        </p:txBody>
      </p:sp>
      <p:sp>
        <p:nvSpPr>
          <p:cNvPr id="11" name="Shape 9"/>
          <p:cNvSpPr/>
          <p:nvPr/>
        </p:nvSpPr>
        <p:spPr>
          <a:xfrm>
            <a:off x="749808" y="1956816"/>
            <a:ext cx="402336" cy="402336"/>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12" name="Text 10"/>
          <p:cNvSpPr/>
          <p:nvPr/>
        </p:nvSpPr>
        <p:spPr>
          <a:xfrm>
            <a:off x="749808" y="2002536"/>
            <a:ext cx="402336" cy="310896"/>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2</a:t>
            </a:r>
            <a:endParaRPr lang="en-US" sz="2100" dirty="0"/>
          </a:p>
        </p:txBody>
      </p:sp>
      <p:sp>
        <p:nvSpPr>
          <p:cNvPr id="13" name="Text 11"/>
          <p:cNvSpPr/>
          <p:nvPr/>
        </p:nvSpPr>
        <p:spPr>
          <a:xfrm>
            <a:off x="1298448" y="1938528"/>
            <a:ext cx="1417320" cy="274320"/>
          </a:xfrm>
          <a:prstGeom prst="rect">
            <a:avLst/>
          </a:prstGeom>
          <a:noFill/>
          <a:ln/>
        </p:spPr>
        <p:txBody>
          <a:bodyPr wrap="square" lIns="762" tIns="762" rIns="762" bIns="762" rtlCol="0" anchor="t">
            <a:normAutofit/>
          </a:bodyPr>
          <a:lstStyle/>
          <a:p>
            <a:pPr algn="l" indent="0" marL="0">
              <a:buNone/>
            </a:pPr>
            <a:r>
              <a:rPr lang="en-US" sz="1400" b="1" dirty="0">
                <a:solidFill>
                  <a:srgbClr val="5A3A20"/>
                </a:solidFill>
                <a:latin typeface="Aptos" pitchFamily="34" charset="0"/>
                <a:ea typeface="Aptos" pitchFamily="34" charset="-122"/>
                <a:cs typeface="Aptos" pitchFamily="34" charset="-120"/>
              </a:rPr>
              <a:t>First line</a:t>
            </a:r>
            <a:endParaRPr lang="en-US" sz="1400" dirty="0"/>
          </a:p>
        </p:txBody>
      </p:sp>
      <p:sp>
        <p:nvSpPr>
          <p:cNvPr id="14" name="Text 12"/>
          <p:cNvSpPr/>
          <p:nvPr/>
        </p:nvSpPr>
        <p:spPr>
          <a:xfrm>
            <a:off x="3063240" y="1938528"/>
            <a:ext cx="7955280" cy="320040"/>
          </a:xfrm>
          <a:prstGeom prst="rect">
            <a:avLst/>
          </a:prstGeom>
          <a:noFill/>
          <a:ln/>
        </p:spPr>
        <p:txBody>
          <a:bodyPr wrap="square" lIns="762" tIns="762" rIns="762" bIns="762" rtlCol="0" anchor="t">
            <a:normAutofit/>
          </a:bodyPr>
          <a:lstStyle/>
          <a:p>
            <a:pPr algn="l" indent="0" marL="0">
              <a:buNone/>
            </a:pPr>
            <a:r>
              <a:rPr lang="en-US" sz="1480" dirty="0">
                <a:solidFill>
                  <a:srgbClr val="2C231C"/>
                </a:solidFill>
                <a:latin typeface="Aptos" pitchFamily="34" charset="0"/>
                <a:ea typeface="Aptos" pitchFamily="34" charset="-122"/>
                <a:cs typeface="Aptos" pitchFamily="34" charset="-120"/>
              </a:rPr>
              <a:t>Come, Holy Ghost, our souls inspire</a:t>
            </a:r>
            <a:endParaRPr lang="en-US" sz="1480" dirty="0"/>
          </a:p>
        </p:txBody>
      </p:sp>
      <p:sp>
        <p:nvSpPr>
          <p:cNvPr id="15" name="Shape 13"/>
          <p:cNvSpPr/>
          <p:nvPr/>
        </p:nvSpPr>
        <p:spPr>
          <a:xfrm>
            <a:off x="749808" y="2615184"/>
            <a:ext cx="402336" cy="402336"/>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16" name="Text 14"/>
          <p:cNvSpPr/>
          <p:nvPr/>
        </p:nvSpPr>
        <p:spPr>
          <a:xfrm>
            <a:off x="749808" y="2660904"/>
            <a:ext cx="402336" cy="310896"/>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3</a:t>
            </a:r>
            <a:endParaRPr lang="en-US" sz="2100" dirty="0"/>
          </a:p>
        </p:txBody>
      </p:sp>
      <p:sp>
        <p:nvSpPr>
          <p:cNvPr id="17" name="Text 15"/>
          <p:cNvSpPr/>
          <p:nvPr/>
        </p:nvSpPr>
        <p:spPr>
          <a:xfrm>
            <a:off x="1298448" y="2596896"/>
            <a:ext cx="1417320" cy="274320"/>
          </a:xfrm>
          <a:prstGeom prst="rect">
            <a:avLst/>
          </a:prstGeom>
          <a:noFill/>
          <a:ln/>
        </p:spPr>
        <p:txBody>
          <a:bodyPr wrap="square" lIns="762" tIns="762" rIns="762" bIns="762" rtlCol="0" anchor="t">
            <a:normAutofit/>
          </a:bodyPr>
          <a:lstStyle/>
          <a:p>
            <a:pPr algn="l" indent="0" marL="0">
              <a:buNone/>
            </a:pPr>
            <a:r>
              <a:rPr lang="en-US" sz="1400" b="1" dirty="0">
                <a:solidFill>
                  <a:srgbClr val="5A3A20"/>
                </a:solidFill>
                <a:latin typeface="Aptos" pitchFamily="34" charset="0"/>
                <a:ea typeface="Aptos" pitchFamily="34" charset="-122"/>
                <a:cs typeface="Aptos" pitchFamily="34" charset="-120"/>
              </a:rPr>
              <a:t>English paraphrase</a:t>
            </a:r>
            <a:endParaRPr lang="en-US" sz="1400" dirty="0"/>
          </a:p>
        </p:txBody>
      </p:sp>
      <p:sp>
        <p:nvSpPr>
          <p:cNvPr id="18" name="Text 16"/>
          <p:cNvSpPr/>
          <p:nvPr/>
        </p:nvSpPr>
        <p:spPr>
          <a:xfrm>
            <a:off x="3063240" y="2596896"/>
            <a:ext cx="7955280" cy="320040"/>
          </a:xfrm>
          <a:prstGeom prst="rect">
            <a:avLst/>
          </a:prstGeom>
          <a:noFill/>
          <a:ln/>
        </p:spPr>
        <p:txBody>
          <a:bodyPr wrap="square" lIns="762" tIns="762" rIns="762" bIns="762" rtlCol="0" anchor="t">
            <a:normAutofit/>
          </a:bodyPr>
          <a:lstStyle/>
          <a:p>
            <a:pPr algn="l" indent="0" marL="0">
              <a:buNone/>
            </a:pPr>
            <a:r>
              <a:rPr lang="en-US" sz="1480" dirty="0">
                <a:solidFill>
                  <a:srgbClr val="2C231C"/>
                </a:solidFill>
                <a:latin typeface="Aptos" pitchFamily="34" charset="0"/>
                <a:ea typeface="Aptos" pitchFamily="34" charset="-122"/>
                <a:cs typeface="Aptos" pitchFamily="34" charset="-120"/>
              </a:rPr>
              <a:t>John Cosin, first published in 1627</a:t>
            </a:r>
            <a:endParaRPr lang="en-US" sz="1480" dirty="0"/>
          </a:p>
        </p:txBody>
      </p:sp>
      <p:sp>
        <p:nvSpPr>
          <p:cNvPr id="19" name="Shape 17"/>
          <p:cNvSpPr/>
          <p:nvPr/>
        </p:nvSpPr>
        <p:spPr>
          <a:xfrm>
            <a:off x="749808" y="3273552"/>
            <a:ext cx="402336" cy="402336"/>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20" name="Text 18"/>
          <p:cNvSpPr/>
          <p:nvPr/>
        </p:nvSpPr>
        <p:spPr>
          <a:xfrm>
            <a:off x="749808" y="3319272"/>
            <a:ext cx="402336" cy="310896"/>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4</a:t>
            </a:r>
            <a:endParaRPr lang="en-US" sz="2100" dirty="0"/>
          </a:p>
        </p:txBody>
      </p:sp>
      <p:sp>
        <p:nvSpPr>
          <p:cNvPr id="21" name="Text 19"/>
          <p:cNvSpPr/>
          <p:nvPr/>
        </p:nvSpPr>
        <p:spPr>
          <a:xfrm>
            <a:off x="1298448" y="3255264"/>
            <a:ext cx="1417320" cy="274320"/>
          </a:xfrm>
          <a:prstGeom prst="rect">
            <a:avLst/>
          </a:prstGeom>
          <a:noFill/>
          <a:ln/>
        </p:spPr>
        <p:txBody>
          <a:bodyPr wrap="square" lIns="762" tIns="762" rIns="762" bIns="762" rtlCol="0" anchor="t">
            <a:normAutofit/>
          </a:bodyPr>
          <a:lstStyle/>
          <a:p>
            <a:pPr algn="l" indent="0" marL="0">
              <a:buNone/>
            </a:pPr>
            <a:r>
              <a:rPr lang="en-US" sz="1400" b="1" dirty="0">
                <a:solidFill>
                  <a:srgbClr val="5A3A20"/>
                </a:solidFill>
                <a:latin typeface="Aptos" pitchFamily="34" charset="0"/>
                <a:ea typeface="Aptos" pitchFamily="34" charset="-122"/>
                <a:cs typeface="Aptos" pitchFamily="34" charset="-120"/>
              </a:rPr>
              <a:t>Latin background</a:t>
            </a:r>
            <a:endParaRPr lang="en-US" sz="1400" dirty="0"/>
          </a:p>
        </p:txBody>
      </p:sp>
      <p:sp>
        <p:nvSpPr>
          <p:cNvPr id="22" name="Text 20"/>
          <p:cNvSpPr/>
          <p:nvPr/>
        </p:nvSpPr>
        <p:spPr>
          <a:xfrm>
            <a:off x="3063240" y="3255264"/>
            <a:ext cx="7955280" cy="320040"/>
          </a:xfrm>
          <a:prstGeom prst="rect">
            <a:avLst/>
          </a:prstGeom>
          <a:noFill/>
          <a:ln/>
        </p:spPr>
        <p:txBody>
          <a:bodyPr wrap="square" lIns="762" tIns="762" rIns="762" bIns="762" rtlCol="0" anchor="t">
            <a:normAutofit/>
          </a:bodyPr>
          <a:lstStyle/>
          <a:p>
            <a:pPr algn="l" indent="0" marL="0">
              <a:buNone/>
            </a:pPr>
            <a:r>
              <a:rPr lang="en-US" sz="1480" dirty="0">
                <a:solidFill>
                  <a:srgbClr val="2C231C"/>
                </a:solidFill>
                <a:latin typeface="Aptos" pitchFamily="34" charset="0"/>
                <a:ea typeface="Aptos" pitchFamily="34" charset="-122"/>
                <a:cs typeface="Aptos" pitchFamily="34" charset="-120"/>
              </a:rPr>
              <a:t>Veni Creator Spiritus, traditionally and possibly attributed to Rabanus Maurus</a:t>
            </a:r>
            <a:endParaRPr lang="en-US" sz="1480" dirty="0"/>
          </a:p>
        </p:txBody>
      </p:sp>
      <p:sp>
        <p:nvSpPr>
          <p:cNvPr id="23" name="Shape 21"/>
          <p:cNvSpPr/>
          <p:nvPr/>
        </p:nvSpPr>
        <p:spPr>
          <a:xfrm>
            <a:off x="749808" y="3931920"/>
            <a:ext cx="402336" cy="402336"/>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24" name="Text 22"/>
          <p:cNvSpPr/>
          <p:nvPr/>
        </p:nvSpPr>
        <p:spPr>
          <a:xfrm>
            <a:off x="749808" y="3977640"/>
            <a:ext cx="402336" cy="310896"/>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5</a:t>
            </a:r>
            <a:endParaRPr lang="en-US" sz="2100" dirty="0"/>
          </a:p>
        </p:txBody>
      </p:sp>
      <p:sp>
        <p:nvSpPr>
          <p:cNvPr id="25" name="Text 23"/>
          <p:cNvSpPr/>
          <p:nvPr/>
        </p:nvSpPr>
        <p:spPr>
          <a:xfrm>
            <a:off x="1298448" y="3913632"/>
            <a:ext cx="1417320" cy="274320"/>
          </a:xfrm>
          <a:prstGeom prst="rect">
            <a:avLst/>
          </a:prstGeom>
          <a:noFill/>
          <a:ln/>
        </p:spPr>
        <p:txBody>
          <a:bodyPr wrap="square" lIns="762" tIns="762" rIns="762" bIns="762" rtlCol="0" anchor="t">
            <a:normAutofit/>
          </a:bodyPr>
          <a:lstStyle/>
          <a:p>
            <a:pPr algn="l" indent="0" marL="0">
              <a:buNone/>
            </a:pPr>
            <a:r>
              <a:rPr lang="en-US" sz="1400" b="1" dirty="0">
                <a:solidFill>
                  <a:srgbClr val="5A3A20"/>
                </a:solidFill>
                <a:latin typeface="Aptos" pitchFamily="34" charset="0"/>
                <a:ea typeface="Aptos" pitchFamily="34" charset="-122"/>
                <a:cs typeface="Aptos" pitchFamily="34" charset="-120"/>
              </a:rPr>
              <a:t>Tune</a:t>
            </a:r>
            <a:endParaRPr lang="en-US" sz="1400" dirty="0"/>
          </a:p>
        </p:txBody>
      </p:sp>
      <p:sp>
        <p:nvSpPr>
          <p:cNvPr id="26" name="Text 24"/>
          <p:cNvSpPr/>
          <p:nvPr/>
        </p:nvSpPr>
        <p:spPr>
          <a:xfrm>
            <a:off x="3063240" y="3913632"/>
            <a:ext cx="7955280" cy="320040"/>
          </a:xfrm>
          <a:prstGeom prst="rect">
            <a:avLst/>
          </a:prstGeom>
          <a:noFill/>
          <a:ln/>
        </p:spPr>
        <p:txBody>
          <a:bodyPr wrap="square" lIns="762" tIns="762" rIns="762" bIns="762" rtlCol="0" anchor="t">
            <a:normAutofit/>
          </a:bodyPr>
          <a:lstStyle/>
          <a:p>
            <a:pPr algn="l" indent="0" marL="0">
              <a:buNone/>
            </a:pPr>
            <a:r>
              <a:rPr lang="en-US" sz="1480" dirty="0">
                <a:solidFill>
                  <a:srgbClr val="2C231C"/>
                </a:solidFill>
                <a:latin typeface="Aptos" pitchFamily="34" charset="0"/>
                <a:ea typeface="Aptos" pitchFamily="34" charset="-122"/>
                <a:cs typeface="Aptos" pitchFamily="34" charset="-120"/>
              </a:rPr>
              <a:t>VENI CREATOR SPIRITUS, plainsong chant tradition</a:t>
            </a:r>
            <a:endParaRPr lang="en-US" sz="1480" dirty="0"/>
          </a:p>
        </p:txBody>
      </p:sp>
      <p:sp>
        <p:nvSpPr>
          <p:cNvPr id="27" name="Shape 25"/>
          <p:cNvSpPr/>
          <p:nvPr/>
        </p:nvSpPr>
        <p:spPr>
          <a:xfrm>
            <a:off x="749808" y="4590288"/>
            <a:ext cx="402336" cy="402336"/>
          </a:xfrm>
          <a:prstGeom prst="ellipse">
            <a:avLst/>
          </a:prstGeom>
          <a:solidFill>
            <a:srgbClr val="FFF8E8"/>
          </a:solidFill>
          <a:ln w="13970">
            <a:solidFill>
              <a:srgbClr val="D8B76F"/>
            </a:solidFill>
            <a:prstDash val="solid"/>
          </a:ln>
          <a:effectLst>
            <a:outerShdw sx="100000" sy="100000" kx="0" ky="0" algn="bl" rotWithShape="0" blurRad="12700" dist="12700" dir="2700000">
              <a:srgbClr val="000000">
                <a:alpha val="8000"/>
              </a:srgbClr>
            </a:outerShdw>
          </a:effectLst>
        </p:spPr>
      </p:sp>
      <p:sp>
        <p:nvSpPr>
          <p:cNvPr id="28" name="Text 26"/>
          <p:cNvSpPr/>
          <p:nvPr/>
        </p:nvSpPr>
        <p:spPr>
          <a:xfrm>
            <a:off x="749808" y="4636008"/>
            <a:ext cx="402336" cy="310896"/>
          </a:xfrm>
          <a:prstGeom prst="rect">
            <a:avLst/>
          </a:prstGeom>
          <a:noFill/>
          <a:ln/>
        </p:spPr>
        <p:txBody>
          <a:bodyPr wrap="square" lIns="0" tIns="0" rIns="0" bIns="0" rtlCol="0" anchor="ctr"/>
          <a:lstStyle/>
          <a:p>
            <a:pPr algn="ctr" indent="0" marL="0">
              <a:buNone/>
            </a:pPr>
            <a:r>
              <a:rPr lang="en-US" sz="2100" b="1" dirty="0">
                <a:solidFill>
                  <a:srgbClr val="C99A45"/>
                </a:solidFill>
                <a:latin typeface="Aptos Display" pitchFamily="34" charset="0"/>
                <a:ea typeface="Aptos Display" pitchFamily="34" charset="-122"/>
                <a:cs typeface="Aptos Display" pitchFamily="34" charset="-120"/>
              </a:rPr>
              <a:t>6</a:t>
            </a:r>
            <a:endParaRPr lang="en-US" sz="2100" dirty="0"/>
          </a:p>
        </p:txBody>
      </p:sp>
      <p:sp>
        <p:nvSpPr>
          <p:cNvPr id="29" name="Text 27"/>
          <p:cNvSpPr/>
          <p:nvPr/>
        </p:nvSpPr>
        <p:spPr>
          <a:xfrm>
            <a:off x="1298448" y="4572000"/>
            <a:ext cx="1417320" cy="274320"/>
          </a:xfrm>
          <a:prstGeom prst="rect">
            <a:avLst/>
          </a:prstGeom>
          <a:noFill/>
          <a:ln/>
        </p:spPr>
        <p:txBody>
          <a:bodyPr wrap="square" lIns="762" tIns="762" rIns="762" bIns="762" rtlCol="0" anchor="t">
            <a:normAutofit/>
          </a:bodyPr>
          <a:lstStyle/>
          <a:p>
            <a:pPr algn="l" indent="0" marL="0">
              <a:buNone/>
            </a:pPr>
            <a:r>
              <a:rPr lang="en-US" sz="1400" b="1" dirty="0">
                <a:solidFill>
                  <a:srgbClr val="5A3A20"/>
                </a:solidFill>
                <a:latin typeface="Aptos" pitchFamily="34" charset="0"/>
                <a:ea typeface="Aptos" pitchFamily="34" charset="-122"/>
                <a:cs typeface="Aptos" pitchFamily="34" charset="-120"/>
              </a:rPr>
              <a:t>Meter</a:t>
            </a:r>
            <a:endParaRPr lang="en-US" sz="1400" dirty="0"/>
          </a:p>
        </p:txBody>
      </p:sp>
      <p:sp>
        <p:nvSpPr>
          <p:cNvPr id="30" name="Text 28"/>
          <p:cNvSpPr/>
          <p:nvPr/>
        </p:nvSpPr>
        <p:spPr>
          <a:xfrm>
            <a:off x="3063240" y="4572000"/>
            <a:ext cx="7955280" cy="320040"/>
          </a:xfrm>
          <a:prstGeom prst="rect">
            <a:avLst/>
          </a:prstGeom>
          <a:noFill/>
          <a:ln/>
        </p:spPr>
        <p:txBody>
          <a:bodyPr wrap="square" lIns="762" tIns="762" rIns="762" bIns="762" rtlCol="0" anchor="t">
            <a:normAutofit/>
          </a:bodyPr>
          <a:lstStyle/>
          <a:p>
            <a:pPr algn="l" indent="0" marL="0">
              <a:buNone/>
            </a:pPr>
            <a:r>
              <a:rPr lang="en-US" sz="1480" dirty="0">
                <a:solidFill>
                  <a:srgbClr val="2C231C"/>
                </a:solidFill>
                <a:latin typeface="Aptos" pitchFamily="34" charset="0"/>
                <a:ea typeface="Aptos" pitchFamily="34" charset="-122"/>
                <a:cs typeface="Aptos" pitchFamily="34" charset="-120"/>
              </a:rPr>
              <a:t>Long Meter in many hymn settings</a:t>
            </a:r>
            <a:endParaRPr lang="en-US" sz="1480" dirty="0"/>
          </a:p>
        </p:txBody>
      </p:sp>
      <p:sp>
        <p:nvSpPr>
          <p:cNvPr id="31" name="Text 29"/>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a_warm_atmospheric_still_life_scene_in_a_dim_can_batch_3_1920.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Text 1"/>
          <p:cNvSpPr/>
          <p:nvPr/>
        </p:nvSpPr>
        <p:spPr>
          <a:xfrm>
            <a:off x="713232" y="2103120"/>
            <a:ext cx="8138160" cy="749808"/>
          </a:xfrm>
          <a:prstGeom prst="rect">
            <a:avLst/>
          </a:prstGeom>
          <a:noFill/>
          <a:ln/>
        </p:spPr>
        <p:txBody>
          <a:bodyPr wrap="square" lIns="0" tIns="0" rIns="0" bIns="0" rtlCol="0" anchor="ctr">
            <a:normAutofit/>
          </a:bodyPr>
          <a:lstStyle/>
          <a:p>
            <a:pPr indent="0" marL="0">
              <a:buNone/>
            </a:pPr>
            <a:r>
              <a:rPr lang="en-US" sz="3800" b="1" dirty="0">
                <a:solidFill>
                  <a:srgbClr val="FFF3DF"/>
                </a:solidFill>
                <a:latin typeface="Aptos Display" pitchFamily="34" charset="0"/>
                <a:ea typeface="Aptos Display" pitchFamily="34" charset="-122"/>
                <a:cs typeface="Aptos Display" pitchFamily="34" charset="-120"/>
              </a:rPr>
              <a:t>Historical Background</a:t>
            </a:r>
            <a:endParaRPr lang="en-US" sz="3800" dirty="0"/>
          </a:p>
        </p:txBody>
      </p:sp>
      <p:sp>
        <p:nvSpPr>
          <p:cNvPr id="5" name="Shape 2"/>
          <p:cNvSpPr/>
          <p:nvPr/>
        </p:nvSpPr>
        <p:spPr>
          <a:xfrm>
            <a:off x="749808" y="2907792"/>
            <a:ext cx="3840480" cy="0"/>
          </a:xfrm>
          <a:prstGeom prst="line">
            <a:avLst/>
          </a:prstGeom>
          <a:noFill/>
          <a:ln w="31750">
            <a:solidFill>
              <a:srgbClr val="F2C267"/>
            </a:solidFill>
            <a:prstDash val="solid"/>
          </a:ln>
        </p:spPr>
      </p:sp>
      <p:sp>
        <p:nvSpPr>
          <p:cNvPr id="6" name="Text 3"/>
          <p:cNvSpPr/>
          <p:nvPr/>
        </p:nvSpPr>
        <p:spPr>
          <a:xfrm>
            <a:off x="749808" y="3127248"/>
            <a:ext cx="7863840" cy="502920"/>
          </a:xfrm>
          <a:prstGeom prst="rect">
            <a:avLst/>
          </a:prstGeom>
          <a:noFill/>
          <a:ln/>
        </p:spPr>
        <p:txBody>
          <a:bodyPr wrap="square" lIns="0" tIns="0" rIns="0" bIns="0" rtlCol="0" anchor="ctr">
            <a:normAutofit/>
          </a:bodyPr>
          <a:lstStyle/>
          <a:p>
            <a:pPr indent="0" marL="0">
              <a:buNone/>
            </a:pPr>
            <a:r>
              <a:rPr lang="en-US" sz="1700" i="1" dirty="0">
                <a:solidFill>
                  <a:srgbClr val="F1E0BD"/>
                </a:solidFill>
              </a:rPr>
              <a:t>An ancient prayer carried into English worship</a:t>
            </a:r>
            <a:endParaRPr lang="en-US" sz="1700" dirty="0"/>
          </a:p>
        </p:txBody>
      </p:sp>
      <p:sp>
        <p:nvSpPr>
          <p:cNvPr id="7" name="Text 4"/>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E7D9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A Prayer Through the Centuries</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From the Latin Veni Creator Spiritus to Cosin’s English paraphrase</a:t>
            </a:r>
            <a:endParaRPr lang="en-US" sz="1250" dirty="0"/>
          </a:p>
        </p:txBody>
      </p:sp>
      <p:sp>
        <p:nvSpPr>
          <p:cNvPr id="5" name="Shape 3"/>
          <p:cNvSpPr/>
          <p:nvPr/>
        </p:nvSpPr>
        <p:spPr>
          <a:xfrm>
            <a:off x="731520" y="1325880"/>
            <a:ext cx="5166360" cy="1600200"/>
          </a:xfrm>
          <a:prstGeom prst="roundRect">
            <a:avLst>
              <a:gd name="adj" fmla="val 457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6" name="Text 4"/>
          <p:cNvSpPr/>
          <p:nvPr/>
        </p:nvSpPr>
        <p:spPr>
          <a:xfrm>
            <a:off x="932688" y="149047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Ancient roots</a:t>
            </a:r>
            <a:endParaRPr lang="en-US" sz="1700" dirty="0"/>
          </a:p>
        </p:txBody>
      </p:sp>
      <p:sp>
        <p:nvSpPr>
          <p:cNvPr id="7" name="Text 5"/>
          <p:cNvSpPr/>
          <p:nvPr/>
        </p:nvSpPr>
        <p:spPr>
          <a:xfrm>
            <a:off x="932688" y="1856232"/>
            <a:ext cx="4764024" cy="88696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The hymn grows from Veni Creator Spiritus, one of the enduring Western Christian hymns invoking the Holy Spirit.</a:t>
            </a:r>
            <a:endParaRPr lang="en-US" sz="1500" dirty="0"/>
          </a:p>
        </p:txBody>
      </p:sp>
      <p:sp>
        <p:nvSpPr>
          <p:cNvPr id="8" name="Shape 6"/>
          <p:cNvSpPr/>
          <p:nvPr/>
        </p:nvSpPr>
        <p:spPr>
          <a:xfrm>
            <a:off x="6263640" y="1325880"/>
            <a:ext cx="5166360" cy="1600200"/>
          </a:xfrm>
          <a:prstGeom prst="roundRect">
            <a:avLst>
              <a:gd name="adj" fmla="val 457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9" name="Text 7"/>
          <p:cNvSpPr/>
          <p:nvPr/>
        </p:nvSpPr>
        <p:spPr>
          <a:xfrm>
            <a:off x="6464808" y="149047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Careful attribution</a:t>
            </a:r>
            <a:endParaRPr lang="en-US" sz="1700" dirty="0"/>
          </a:p>
        </p:txBody>
      </p:sp>
      <p:sp>
        <p:nvSpPr>
          <p:cNvPr id="10" name="Text 8"/>
          <p:cNvSpPr/>
          <p:nvPr/>
        </p:nvSpPr>
        <p:spPr>
          <a:xfrm>
            <a:off x="6464808" y="1856232"/>
            <a:ext cx="4764024" cy="88696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The Latin hymn is traditionally and possibly linked to Rabanus Maurus, though the attribution is not beyond dispute.</a:t>
            </a:r>
            <a:endParaRPr lang="en-US" sz="1500" dirty="0"/>
          </a:p>
        </p:txBody>
      </p:sp>
      <p:sp>
        <p:nvSpPr>
          <p:cNvPr id="11" name="Shape 9"/>
          <p:cNvSpPr/>
          <p:nvPr/>
        </p:nvSpPr>
        <p:spPr>
          <a:xfrm>
            <a:off x="731520" y="3383280"/>
            <a:ext cx="5166360" cy="1600200"/>
          </a:xfrm>
          <a:prstGeom prst="roundRect">
            <a:avLst>
              <a:gd name="adj" fmla="val 457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2" name="Text 10"/>
          <p:cNvSpPr/>
          <p:nvPr/>
        </p:nvSpPr>
        <p:spPr>
          <a:xfrm>
            <a:off x="932688" y="354787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English worship</a:t>
            </a:r>
            <a:endParaRPr lang="en-US" sz="1700" dirty="0"/>
          </a:p>
        </p:txBody>
      </p:sp>
      <p:sp>
        <p:nvSpPr>
          <p:cNvPr id="13" name="Text 11"/>
          <p:cNvSpPr/>
          <p:nvPr/>
        </p:nvSpPr>
        <p:spPr>
          <a:xfrm>
            <a:off x="932688" y="3913632"/>
            <a:ext cx="4764024" cy="88696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John Cosin’s 1627 paraphrase became especially significant in Anglican devotion and ordination usage.</a:t>
            </a:r>
            <a:endParaRPr lang="en-US" sz="1500" dirty="0"/>
          </a:p>
        </p:txBody>
      </p:sp>
      <p:sp>
        <p:nvSpPr>
          <p:cNvPr id="14" name="Shape 12"/>
          <p:cNvSpPr/>
          <p:nvPr/>
        </p:nvSpPr>
        <p:spPr>
          <a:xfrm>
            <a:off x="6263640" y="3383280"/>
            <a:ext cx="5166360" cy="1600200"/>
          </a:xfrm>
          <a:prstGeom prst="roundRect">
            <a:avLst>
              <a:gd name="adj" fmla="val 4571"/>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5" name="Text 13"/>
          <p:cNvSpPr/>
          <p:nvPr/>
        </p:nvSpPr>
        <p:spPr>
          <a:xfrm>
            <a:off x="6464808" y="3547872"/>
            <a:ext cx="476402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Liturgical moments</a:t>
            </a:r>
            <a:endParaRPr lang="en-US" sz="1700" dirty="0"/>
          </a:p>
        </p:txBody>
      </p:sp>
      <p:sp>
        <p:nvSpPr>
          <p:cNvPr id="16" name="Text 14"/>
          <p:cNvSpPr/>
          <p:nvPr/>
        </p:nvSpPr>
        <p:spPr>
          <a:xfrm>
            <a:off x="6464808" y="3913632"/>
            <a:ext cx="4764024" cy="88696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The hymn has been used at Pentecost, ordination, confirmation, dedication, consecration, and other solemn gatherings.</a:t>
            </a:r>
            <a:endParaRPr lang="en-US" sz="1500" dirty="0"/>
          </a:p>
        </p:txBody>
      </p:sp>
      <p:sp>
        <p:nvSpPr>
          <p:cNvPr id="17" name="Text 15"/>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a_wide_serene_interior_church_scene_a_softly_lit_batch_4_1920.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4" name="Text 1"/>
          <p:cNvSpPr/>
          <p:nvPr/>
        </p:nvSpPr>
        <p:spPr>
          <a:xfrm>
            <a:off x="731520" y="685800"/>
            <a:ext cx="7589520" cy="502920"/>
          </a:xfrm>
          <a:prstGeom prst="rect">
            <a:avLst/>
          </a:prstGeom>
          <a:noFill/>
          <a:ln/>
        </p:spPr>
        <p:txBody>
          <a:bodyPr wrap="square" lIns="0" tIns="0" rIns="0" bIns="0" rtlCol="0" anchor="ctr"/>
          <a:lstStyle/>
          <a:p>
            <a:pPr indent="0" marL="0">
              <a:buNone/>
            </a:pPr>
            <a:r>
              <a:rPr lang="en-US" sz="3100" b="1" dirty="0">
                <a:solidFill>
                  <a:srgbClr val="FFF4E2"/>
                </a:solidFill>
                <a:latin typeface="Aptos Display" pitchFamily="34" charset="0"/>
                <a:ea typeface="Aptos Display" pitchFamily="34" charset="-122"/>
                <a:cs typeface="Aptos Display" pitchFamily="34" charset="-120"/>
              </a:rPr>
              <a:t>Why This Hymn Matters Today</a:t>
            </a:r>
            <a:endParaRPr lang="en-US" sz="3100" dirty="0"/>
          </a:p>
        </p:txBody>
      </p:sp>
      <p:sp>
        <p:nvSpPr>
          <p:cNvPr id="5" name="Shape 2"/>
          <p:cNvSpPr/>
          <p:nvPr/>
        </p:nvSpPr>
        <p:spPr>
          <a:xfrm>
            <a:off x="777240" y="1572768"/>
            <a:ext cx="384048" cy="384048"/>
          </a:xfrm>
          <a:prstGeom prst="chevron">
            <a:avLst/>
          </a:prstGeom>
          <a:solidFill>
            <a:srgbClr val="EAC374">
              <a:alpha val="85000"/>
            </a:srgbClr>
          </a:solidFill>
          <a:ln w="12700">
            <a:solidFill>
              <a:srgbClr val="EAC374">
                <a:alpha val="90000"/>
              </a:srgbClr>
            </a:solidFill>
            <a:prstDash val="solid"/>
          </a:ln>
        </p:spPr>
      </p:sp>
      <p:sp>
        <p:nvSpPr>
          <p:cNvPr id="6" name="Text 3"/>
          <p:cNvSpPr/>
          <p:nvPr/>
        </p:nvSpPr>
        <p:spPr>
          <a:xfrm>
            <a:off x="1353312" y="1554480"/>
            <a:ext cx="8732520" cy="438912"/>
          </a:xfrm>
          <a:prstGeom prst="rect">
            <a:avLst/>
          </a:prstGeom>
          <a:noFill/>
          <a:ln/>
        </p:spPr>
        <p:txBody>
          <a:bodyPr wrap="square" lIns="762" tIns="762" rIns="762" bIns="762" rtlCol="0" anchor="t">
            <a:normAutofit/>
          </a:bodyPr>
          <a:lstStyle/>
          <a:p>
            <a:pPr algn="l" indent="0" marL="0">
              <a:buNone/>
            </a:pPr>
            <a:r>
              <a:rPr lang="en-US" sz="1800" dirty="0">
                <a:solidFill>
                  <a:srgbClr val="F8EDDB"/>
                </a:solidFill>
                <a:latin typeface="Aptos" pitchFamily="34" charset="0"/>
                <a:ea typeface="Aptos" pitchFamily="34" charset="-122"/>
                <a:cs typeface="Aptos" pitchFamily="34" charset="-120"/>
              </a:rPr>
              <a:t>It teaches the church to begin with prayer, not self-confidence.</a:t>
            </a:r>
            <a:endParaRPr lang="en-US" sz="1800" dirty="0"/>
          </a:p>
        </p:txBody>
      </p:sp>
      <p:sp>
        <p:nvSpPr>
          <p:cNvPr id="7" name="Shape 4"/>
          <p:cNvSpPr/>
          <p:nvPr/>
        </p:nvSpPr>
        <p:spPr>
          <a:xfrm>
            <a:off x="777240" y="2505456"/>
            <a:ext cx="384048" cy="384048"/>
          </a:xfrm>
          <a:prstGeom prst="chevron">
            <a:avLst/>
          </a:prstGeom>
          <a:solidFill>
            <a:srgbClr val="EAC374">
              <a:alpha val="85000"/>
            </a:srgbClr>
          </a:solidFill>
          <a:ln w="12700">
            <a:solidFill>
              <a:srgbClr val="EAC374">
                <a:alpha val="90000"/>
              </a:srgbClr>
            </a:solidFill>
            <a:prstDash val="solid"/>
          </a:ln>
        </p:spPr>
      </p:sp>
      <p:sp>
        <p:nvSpPr>
          <p:cNvPr id="8" name="Text 5"/>
          <p:cNvSpPr/>
          <p:nvPr/>
        </p:nvSpPr>
        <p:spPr>
          <a:xfrm>
            <a:off x="1353312" y="2487168"/>
            <a:ext cx="8732520" cy="438912"/>
          </a:xfrm>
          <a:prstGeom prst="rect">
            <a:avLst/>
          </a:prstGeom>
          <a:noFill/>
          <a:ln/>
        </p:spPr>
        <p:txBody>
          <a:bodyPr wrap="square" lIns="762" tIns="762" rIns="762" bIns="762" rtlCol="0" anchor="t">
            <a:normAutofit/>
          </a:bodyPr>
          <a:lstStyle/>
          <a:p>
            <a:pPr algn="l" indent="0" marL="0">
              <a:buNone/>
            </a:pPr>
            <a:r>
              <a:rPr lang="en-US" sz="1800" dirty="0">
                <a:solidFill>
                  <a:srgbClr val="F8EDDB"/>
                </a:solidFill>
                <a:latin typeface="Aptos" pitchFamily="34" charset="0"/>
                <a:ea typeface="Aptos" pitchFamily="34" charset="-122"/>
                <a:cs typeface="Aptos" pitchFamily="34" charset="-120"/>
              </a:rPr>
              <a:t>It joins personal devotion to corporate worship and ministry.</a:t>
            </a:r>
            <a:endParaRPr lang="en-US" sz="1800" dirty="0"/>
          </a:p>
        </p:txBody>
      </p:sp>
      <p:sp>
        <p:nvSpPr>
          <p:cNvPr id="9" name="Shape 6"/>
          <p:cNvSpPr/>
          <p:nvPr/>
        </p:nvSpPr>
        <p:spPr>
          <a:xfrm>
            <a:off x="777240" y="3438144"/>
            <a:ext cx="384048" cy="384048"/>
          </a:xfrm>
          <a:prstGeom prst="chevron">
            <a:avLst/>
          </a:prstGeom>
          <a:solidFill>
            <a:srgbClr val="EAC374">
              <a:alpha val="85000"/>
            </a:srgbClr>
          </a:solidFill>
          <a:ln w="12700">
            <a:solidFill>
              <a:srgbClr val="EAC374">
                <a:alpha val="90000"/>
              </a:srgbClr>
            </a:solidFill>
            <a:prstDash val="solid"/>
          </a:ln>
        </p:spPr>
      </p:sp>
      <p:sp>
        <p:nvSpPr>
          <p:cNvPr id="10" name="Text 7"/>
          <p:cNvSpPr/>
          <p:nvPr/>
        </p:nvSpPr>
        <p:spPr>
          <a:xfrm>
            <a:off x="1353312" y="3419856"/>
            <a:ext cx="8732520" cy="438912"/>
          </a:xfrm>
          <a:prstGeom prst="rect">
            <a:avLst/>
          </a:prstGeom>
          <a:noFill/>
          <a:ln/>
        </p:spPr>
        <p:txBody>
          <a:bodyPr wrap="square" lIns="762" tIns="762" rIns="762" bIns="762" rtlCol="0" anchor="t">
            <a:normAutofit/>
          </a:bodyPr>
          <a:lstStyle/>
          <a:p>
            <a:pPr algn="l" indent="0" marL="0">
              <a:buNone/>
            </a:pPr>
            <a:r>
              <a:rPr lang="en-US" sz="1800" dirty="0">
                <a:solidFill>
                  <a:srgbClr val="F8EDDB"/>
                </a:solidFill>
                <a:latin typeface="Aptos" pitchFamily="34" charset="0"/>
                <a:ea typeface="Aptos" pitchFamily="34" charset="-122"/>
                <a:cs typeface="Aptos" pitchFamily="34" charset="-120"/>
              </a:rPr>
              <a:t>It gives language for dependence during discernment, leadership, and service.</a:t>
            </a:r>
            <a:endParaRPr lang="en-US" sz="1800" dirty="0"/>
          </a:p>
        </p:txBody>
      </p:sp>
      <p:sp>
        <p:nvSpPr>
          <p:cNvPr id="11" name="Shape 8"/>
          <p:cNvSpPr/>
          <p:nvPr/>
        </p:nvSpPr>
        <p:spPr>
          <a:xfrm>
            <a:off x="777240" y="4370832"/>
            <a:ext cx="384048" cy="384048"/>
          </a:xfrm>
          <a:prstGeom prst="chevron">
            <a:avLst/>
          </a:prstGeom>
          <a:solidFill>
            <a:srgbClr val="EAC374">
              <a:alpha val="85000"/>
            </a:srgbClr>
          </a:solidFill>
          <a:ln w="12700">
            <a:solidFill>
              <a:srgbClr val="EAC374">
                <a:alpha val="90000"/>
              </a:srgbClr>
            </a:solidFill>
            <a:prstDash val="solid"/>
          </a:ln>
        </p:spPr>
      </p:sp>
      <p:sp>
        <p:nvSpPr>
          <p:cNvPr id="12" name="Text 9"/>
          <p:cNvSpPr/>
          <p:nvPr/>
        </p:nvSpPr>
        <p:spPr>
          <a:xfrm>
            <a:off x="1353312" y="4352544"/>
            <a:ext cx="8732520" cy="438912"/>
          </a:xfrm>
          <a:prstGeom prst="rect">
            <a:avLst/>
          </a:prstGeom>
          <a:noFill/>
          <a:ln/>
        </p:spPr>
        <p:txBody>
          <a:bodyPr wrap="square" lIns="762" tIns="762" rIns="762" bIns="762" rtlCol="0" anchor="t">
            <a:normAutofit/>
          </a:bodyPr>
          <a:lstStyle/>
          <a:p>
            <a:pPr algn="l" indent="0" marL="0">
              <a:buNone/>
            </a:pPr>
            <a:r>
              <a:rPr lang="en-US" sz="1800" dirty="0">
                <a:solidFill>
                  <a:srgbClr val="F8EDDB"/>
                </a:solidFill>
                <a:latin typeface="Aptos" pitchFamily="34" charset="0"/>
                <a:ea typeface="Aptos" pitchFamily="34" charset="-122"/>
                <a:cs typeface="Aptos" pitchFamily="34" charset="-120"/>
              </a:rPr>
              <a:t>It reminds believers that holiness, wisdom, comfort, and courage are gifts of grace.</a:t>
            </a:r>
            <a:endParaRPr lang="en-US" sz="1800" dirty="0"/>
          </a:p>
        </p:txBody>
      </p:sp>
      <p:sp>
        <p:nvSpPr>
          <p:cNvPr id="13" name="Text 10"/>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E7D9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a_dramatic_cinematic_interior_scene_of_a_cathedra_batch_2_1920.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6000"/>
            </a:srgbClr>
          </a:solidFill>
          <a:ln w="12700">
            <a:solidFill>
              <a:srgbClr val="000000">
                <a:alpha val="0"/>
              </a:srgbClr>
            </a:solidFill>
            <a:prstDash val="solid"/>
          </a:ln>
        </p:spPr>
      </p:sp>
      <p:sp>
        <p:nvSpPr>
          <p:cNvPr id="4" name="Text 1"/>
          <p:cNvSpPr/>
          <p:nvPr/>
        </p:nvSpPr>
        <p:spPr>
          <a:xfrm>
            <a:off x="713232" y="2103120"/>
            <a:ext cx="8138160" cy="749808"/>
          </a:xfrm>
          <a:prstGeom prst="rect">
            <a:avLst/>
          </a:prstGeom>
          <a:noFill/>
          <a:ln/>
        </p:spPr>
        <p:txBody>
          <a:bodyPr wrap="square" lIns="0" tIns="0" rIns="0" bIns="0" rtlCol="0" anchor="ctr">
            <a:normAutofit/>
          </a:bodyPr>
          <a:lstStyle/>
          <a:p>
            <a:pPr indent="0" marL="0">
              <a:buNone/>
            </a:pPr>
            <a:r>
              <a:rPr lang="en-US" sz="3800" b="1" dirty="0">
                <a:solidFill>
                  <a:srgbClr val="FFF3DF"/>
                </a:solidFill>
                <a:latin typeface="Aptos Display" pitchFamily="34" charset="0"/>
                <a:ea typeface="Aptos Display" pitchFamily="34" charset="-122"/>
                <a:cs typeface="Aptos Display" pitchFamily="34" charset="-120"/>
              </a:rPr>
              <a:t>Biblical Foundation</a:t>
            </a:r>
            <a:endParaRPr lang="en-US" sz="3800" dirty="0"/>
          </a:p>
        </p:txBody>
      </p:sp>
      <p:sp>
        <p:nvSpPr>
          <p:cNvPr id="5" name="Shape 2"/>
          <p:cNvSpPr/>
          <p:nvPr/>
        </p:nvSpPr>
        <p:spPr>
          <a:xfrm>
            <a:off x="749808" y="2907792"/>
            <a:ext cx="3840480" cy="0"/>
          </a:xfrm>
          <a:prstGeom prst="line">
            <a:avLst/>
          </a:prstGeom>
          <a:noFill/>
          <a:ln w="31750">
            <a:solidFill>
              <a:srgbClr val="F2C267"/>
            </a:solidFill>
            <a:prstDash val="solid"/>
          </a:ln>
        </p:spPr>
      </p:sp>
      <p:sp>
        <p:nvSpPr>
          <p:cNvPr id="6" name="Text 3"/>
          <p:cNvSpPr/>
          <p:nvPr/>
        </p:nvSpPr>
        <p:spPr>
          <a:xfrm>
            <a:off x="749808" y="3127248"/>
            <a:ext cx="7863840" cy="502920"/>
          </a:xfrm>
          <a:prstGeom prst="rect">
            <a:avLst/>
          </a:prstGeom>
          <a:noFill/>
          <a:ln/>
        </p:spPr>
        <p:txBody>
          <a:bodyPr wrap="square" lIns="0" tIns="0" rIns="0" bIns="0" rtlCol="0" anchor="ctr">
            <a:normAutofit/>
          </a:bodyPr>
          <a:lstStyle/>
          <a:p>
            <a:pPr indent="0" marL="0">
              <a:buNone/>
            </a:pPr>
            <a:r>
              <a:rPr lang="en-US" sz="1700" i="1" dirty="0">
                <a:solidFill>
                  <a:srgbClr val="F1E0BD"/>
                </a:solidFill>
              </a:rPr>
              <a:t>The Spirit promised, given, and active in the church</a:t>
            </a:r>
            <a:endParaRPr lang="en-US" sz="1700" dirty="0"/>
          </a:p>
        </p:txBody>
      </p:sp>
      <p:sp>
        <p:nvSpPr>
          <p:cNvPr id="7" name="Text 4"/>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E7D9C0"/>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Pentecost: The Spirit Comes</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Acts 2:1-4 as the vivid biblical background</a:t>
            </a:r>
            <a:endParaRPr lang="en-US" sz="1250" dirty="0"/>
          </a:p>
        </p:txBody>
      </p:sp>
      <p:sp>
        <p:nvSpPr>
          <p:cNvPr id="5" name="Shape 3"/>
          <p:cNvSpPr/>
          <p:nvPr/>
        </p:nvSpPr>
        <p:spPr>
          <a:xfrm>
            <a:off x="320040" y="1143000"/>
            <a:ext cx="0" cy="4892040"/>
          </a:xfrm>
          <a:prstGeom prst="line">
            <a:avLst/>
          </a:prstGeom>
          <a:noFill/>
          <a:ln w="38100">
            <a:solidFill>
              <a:srgbClr val="C99A45"/>
            </a:solidFill>
            <a:prstDash val="solid"/>
          </a:ln>
        </p:spPr>
      </p:sp>
      <p:sp>
        <p:nvSpPr>
          <p:cNvPr id="6" name="Shape 4"/>
          <p:cNvSpPr/>
          <p:nvPr/>
        </p:nvSpPr>
        <p:spPr>
          <a:xfrm>
            <a:off x="393192" y="1143000"/>
            <a:ext cx="0" cy="4892040"/>
          </a:xfrm>
          <a:prstGeom prst="line">
            <a:avLst/>
          </a:prstGeom>
          <a:noFill/>
          <a:ln w="12700">
            <a:solidFill>
              <a:srgbClr val="DDBB75">
                <a:alpha val="65000"/>
              </a:srgbClr>
            </a:solidFill>
            <a:prstDash val="solid"/>
          </a:ln>
        </p:spPr>
      </p:sp>
      <p:sp>
        <p:nvSpPr>
          <p:cNvPr id="7" name="Text 5"/>
          <p:cNvSpPr/>
          <p:nvPr/>
        </p:nvSpPr>
        <p:spPr>
          <a:xfrm>
            <a:off x="777240" y="1261872"/>
            <a:ext cx="5486400" cy="502920"/>
          </a:xfrm>
          <a:prstGeom prst="rect">
            <a:avLst/>
          </a:prstGeom>
          <a:noFill/>
          <a:ln/>
        </p:spPr>
        <p:txBody>
          <a:bodyPr wrap="square" lIns="762" tIns="762" rIns="762" bIns="762" rtlCol="0" anchor="t">
            <a:normAutofit/>
          </a:bodyPr>
          <a:lstStyle/>
          <a:p>
            <a:pPr algn="l" indent="0" marL="0">
              <a:buNone/>
            </a:pPr>
            <a:r>
              <a:rPr lang="en-US" sz="2500" b="1" dirty="0">
                <a:solidFill>
                  <a:srgbClr val="5A3A20"/>
                </a:solidFill>
                <a:latin typeface="Aptos" pitchFamily="34" charset="0"/>
                <a:ea typeface="Aptos" pitchFamily="34" charset="-122"/>
                <a:cs typeface="Aptos" pitchFamily="34" charset="-120"/>
              </a:rPr>
              <a:t>“They were all filled with the Holy Spirit.”</a:t>
            </a:r>
            <a:endParaRPr lang="en-US" sz="2500" dirty="0"/>
          </a:p>
        </p:txBody>
      </p:sp>
      <p:sp>
        <p:nvSpPr>
          <p:cNvPr id="8" name="Text 6"/>
          <p:cNvSpPr/>
          <p:nvPr/>
        </p:nvSpPr>
        <p:spPr>
          <a:xfrm>
            <a:off x="822960" y="1874520"/>
            <a:ext cx="5166360" cy="1280160"/>
          </a:xfrm>
          <a:prstGeom prst="rect">
            <a:avLst/>
          </a:prstGeom>
          <a:noFill/>
          <a:ln/>
        </p:spPr>
        <p:txBody>
          <a:bodyPr wrap="square" lIns="762" tIns="762" rIns="762" bIns="762" rtlCol="0" anchor="t">
            <a:normAutofit/>
          </a:bodyPr>
          <a:lstStyle/>
          <a:p>
            <a:pPr algn="l" indent="0" marL="0">
              <a:buNone/>
            </a:pPr>
            <a:r>
              <a:rPr lang="en-US" sz="1700" dirty="0">
                <a:solidFill>
                  <a:srgbClr val="2C231C"/>
                </a:solidFill>
                <a:latin typeface="Aptos" pitchFamily="34" charset="0"/>
                <a:ea typeface="Aptos" pitchFamily="34" charset="-122"/>
                <a:cs typeface="Aptos" pitchFamily="34" charset="-120"/>
              </a:rPr>
              <a:t>Acts describes the Spirit descending with wind and fire upon the gathered disciples. The hymn’s opening petition echoes this dependence: the church needs divine life, holy fire, and power for witness.</a:t>
            </a:r>
            <a:endParaRPr lang="en-US" sz="1700" dirty="0"/>
          </a:p>
        </p:txBody>
      </p:sp>
      <p:sp>
        <p:nvSpPr>
          <p:cNvPr id="9" name="Shape 7"/>
          <p:cNvSpPr/>
          <p:nvPr/>
        </p:nvSpPr>
        <p:spPr>
          <a:xfrm>
            <a:off x="6446520" y="1417320"/>
            <a:ext cx="4617720" cy="1645920"/>
          </a:xfrm>
          <a:prstGeom prst="roundRect">
            <a:avLst>
              <a:gd name="adj" fmla="val 4444"/>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0" name="Text 8"/>
          <p:cNvSpPr/>
          <p:nvPr/>
        </p:nvSpPr>
        <p:spPr>
          <a:xfrm>
            <a:off x="6647688" y="1581912"/>
            <a:ext cx="42153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Teaching emphasis</a:t>
            </a:r>
            <a:endParaRPr lang="en-US" sz="1700" dirty="0"/>
          </a:p>
        </p:txBody>
      </p:sp>
      <p:sp>
        <p:nvSpPr>
          <p:cNvPr id="11" name="Text 9"/>
          <p:cNvSpPr/>
          <p:nvPr/>
        </p:nvSpPr>
        <p:spPr>
          <a:xfrm>
            <a:off x="6647688" y="1947672"/>
            <a:ext cx="4215384" cy="93268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Pentecost is not only an event to remember; it reveals the church’s continuing need for God’s empowering presence.</a:t>
            </a:r>
            <a:endParaRPr lang="en-US" sz="1500" dirty="0"/>
          </a:p>
        </p:txBody>
      </p:sp>
      <p:sp>
        <p:nvSpPr>
          <p:cNvPr id="12" name="Shape 10"/>
          <p:cNvSpPr/>
          <p:nvPr/>
        </p:nvSpPr>
        <p:spPr>
          <a:xfrm>
            <a:off x="6446520" y="3520440"/>
            <a:ext cx="4617720" cy="1554480"/>
          </a:xfrm>
          <a:prstGeom prst="roundRect">
            <a:avLst>
              <a:gd name="adj" fmla="val 4706"/>
            </a:avLst>
          </a:prstGeom>
          <a:solidFill>
            <a:srgbClr val="FFF5DF"/>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13" name="Text 11"/>
          <p:cNvSpPr/>
          <p:nvPr/>
        </p:nvSpPr>
        <p:spPr>
          <a:xfrm>
            <a:off x="6647688" y="3685032"/>
            <a:ext cx="421538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Class prompt</a:t>
            </a:r>
            <a:endParaRPr lang="en-US" sz="1700" dirty="0"/>
          </a:p>
        </p:txBody>
      </p:sp>
      <p:sp>
        <p:nvSpPr>
          <p:cNvPr id="14" name="Text 12"/>
          <p:cNvSpPr/>
          <p:nvPr/>
        </p:nvSpPr>
        <p:spPr>
          <a:xfrm>
            <a:off x="6647688" y="4050792"/>
            <a:ext cx="4215384" cy="841248"/>
          </a:xfrm>
          <a:prstGeom prst="rect">
            <a:avLst/>
          </a:prstGeom>
          <a:noFill/>
          <a:ln/>
        </p:spPr>
        <p:txBody>
          <a:bodyPr wrap="square" lIns="127" tIns="127" rIns="127" bIns="127" rtlCol="0" anchor="ctr">
            <a:normAutofit/>
          </a:bodyPr>
          <a:lstStyle/>
          <a:p>
            <a:pPr indent="0" marL="0">
              <a:buNone/>
            </a:pPr>
            <a:r>
              <a:rPr lang="en-US" sz="1500" dirty="0">
                <a:solidFill>
                  <a:srgbClr val="2C231C"/>
                </a:solidFill>
                <a:latin typeface="Aptos" pitchFamily="34" charset="0"/>
                <a:ea typeface="Aptos" pitchFamily="34" charset="-122"/>
                <a:cs typeface="Aptos" pitchFamily="34" charset="-120"/>
              </a:rPr>
              <a:t>Where do we see the church tempted to rely on planning, personality, or tradition without prayerful dependence on the Spirit?</a:t>
            </a:r>
            <a:endParaRPr lang="en-US" sz="1500" dirty="0"/>
          </a:p>
        </p:txBody>
      </p:sp>
      <p:sp>
        <p:nvSpPr>
          <p:cNvPr id="15" name="Text 13"/>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1E7"/>
        </a:solidFill>
      </p:bgPr>
    </p:bg>
    <p:spTree>
      <p:nvGrpSpPr>
        <p:cNvPr id="1" name=""/>
        <p:cNvGrpSpPr/>
        <p:nvPr/>
      </p:nvGrpSpPr>
      <p:grpSpPr>
        <a:xfrm>
          <a:off x="0" y="0"/>
          <a:ext cx="0" cy="0"/>
          <a:chOff x="0" y="0"/>
          <a:chExt cx="0" cy="0"/>
        </a:xfrm>
      </p:grpSpPr>
      <p:sp>
        <p:nvSpPr>
          <p:cNvPr id="2" name="Text 0"/>
          <p:cNvSpPr/>
          <p:nvPr/>
        </p:nvSpPr>
        <p:spPr>
          <a:xfrm>
            <a:off x="594360" y="347472"/>
            <a:ext cx="8458200" cy="411480"/>
          </a:xfrm>
          <a:prstGeom prst="rect">
            <a:avLst/>
          </a:prstGeom>
          <a:noFill/>
          <a:ln/>
        </p:spPr>
        <p:txBody>
          <a:bodyPr wrap="square" lIns="0" tIns="0" rIns="0" bIns="0" rtlCol="0" anchor="ctr"/>
          <a:lstStyle/>
          <a:p>
            <a:pPr indent="0" marL="0">
              <a:buNone/>
            </a:pPr>
            <a:r>
              <a:rPr lang="en-US" sz="2700" b="1" dirty="0">
                <a:solidFill>
                  <a:srgbClr val="5A3A20"/>
                </a:solidFill>
                <a:latin typeface="Aptos Display" pitchFamily="34" charset="0"/>
                <a:ea typeface="Aptos Display" pitchFamily="34" charset="-122"/>
                <a:cs typeface="Aptos Display" pitchFamily="34" charset="-120"/>
              </a:rPr>
              <a:t>The Spirit Promised by Christ</a:t>
            </a:r>
            <a:endParaRPr lang="en-US" sz="2700" dirty="0"/>
          </a:p>
        </p:txBody>
      </p:sp>
      <p:sp>
        <p:nvSpPr>
          <p:cNvPr id="3" name="Shape 1"/>
          <p:cNvSpPr/>
          <p:nvPr/>
        </p:nvSpPr>
        <p:spPr>
          <a:xfrm>
            <a:off x="594360" y="850392"/>
            <a:ext cx="10927080" cy="0"/>
          </a:xfrm>
          <a:prstGeom prst="line">
            <a:avLst/>
          </a:prstGeom>
          <a:noFill/>
          <a:ln w="16510">
            <a:solidFill>
              <a:srgbClr val="C99A45">
                <a:alpha val="90000"/>
              </a:srgbClr>
            </a:solidFill>
            <a:prstDash val="solid"/>
          </a:ln>
        </p:spPr>
      </p:sp>
      <p:sp>
        <p:nvSpPr>
          <p:cNvPr id="4" name="Text 2"/>
          <p:cNvSpPr/>
          <p:nvPr/>
        </p:nvSpPr>
        <p:spPr>
          <a:xfrm>
            <a:off x="621792" y="914400"/>
            <a:ext cx="9966960" cy="256032"/>
          </a:xfrm>
          <a:prstGeom prst="rect">
            <a:avLst/>
          </a:prstGeom>
          <a:noFill/>
          <a:ln/>
        </p:spPr>
        <p:txBody>
          <a:bodyPr wrap="square" lIns="0" tIns="0" rIns="0" bIns="0" rtlCol="0" anchor="ctr"/>
          <a:lstStyle/>
          <a:p>
            <a:pPr indent="0" marL="0">
              <a:buNone/>
            </a:pPr>
            <a:r>
              <a:rPr lang="en-US" sz="1250" i="1" dirty="0">
                <a:solidFill>
                  <a:srgbClr val="705B45"/>
                </a:solidFill>
              </a:rPr>
              <a:t>John 14:16-17 and John 16:13</a:t>
            </a:r>
            <a:endParaRPr lang="en-US" sz="1250" dirty="0"/>
          </a:p>
        </p:txBody>
      </p:sp>
      <p:sp>
        <p:nvSpPr>
          <p:cNvPr id="5" name="Shape 3"/>
          <p:cNvSpPr/>
          <p:nvPr/>
        </p:nvSpPr>
        <p:spPr>
          <a:xfrm>
            <a:off x="777240" y="1325880"/>
            <a:ext cx="5120640" cy="1691640"/>
          </a:xfrm>
          <a:prstGeom prst="roundRect">
            <a:avLst>
              <a:gd name="adj" fmla="val 4324"/>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6" name="Text 4"/>
          <p:cNvSpPr/>
          <p:nvPr/>
        </p:nvSpPr>
        <p:spPr>
          <a:xfrm>
            <a:off x="978408" y="1490472"/>
            <a:ext cx="471830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Another Counselor</a:t>
            </a:r>
            <a:endParaRPr lang="en-US" sz="1700" dirty="0"/>
          </a:p>
        </p:txBody>
      </p:sp>
      <p:sp>
        <p:nvSpPr>
          <p:cNvPr id="7" name="Text 5"/>
          <p:cNvSpPr/>
          <p:nvPr/>
        </p:nvSpPr>
        <p:spPr>
          <a:xfrm>
            <a:off x="978408" y="1856232"/>
            <a:ext cx="4718304" cy="978408"/>
          </a:xfrm>
          <a:prstGeom prst="rect">
            <a:avLst/>
          </a:prstGeom>
          <a:noFill/>
          <a:ln/>
        </p:spPr>
        <p:txBody>
          <a:bodyPr wrap="square" lIns="127" tIns="127" rIns="127" bIns="127" rtlCol="0" anchor="ctr">
            <a:normAutofit/>
          </a:bodyPr>
          <a:lstStyle/>
          <a:p>
            <a:pPr indent="0" marL="0">
              <a:buNone/>
            </a:pPr>
            <a:r>
              <a:rPr lang="en-US" sz="1600" dirty="0">
                <a:solidFill>
                  <a:srgbClr val="2C231C"/>
                </a:solidFill>
                <a:latin typeface="Aptos" pitchFamily="34" charset="0"/>
                <a:ea typeface="Aptos" pitchFamily="34" charset="-122"/>
                <a:cs typeface="Aptos" pitchFamily="34" charset="-120"/>
              </a:rPr>
              <a:t>Jesus promises the Spirit of truth, who will dwell with believers and remain with them.</a:t>
            </a:r>
            <a:endParaRPr lang="en-US" sz="1600" dirty="0"/>
          </a:p>
        </p:txBody>
      </p:sp>
      <p:sp>
        <p:nvSpPr>
          <p:cNvPr id="8" name="Shape 6"/>
          <p:cNvSpPr/>
          <p:nvPr/>
        </p:nvSpPr>
        <p:spPr>
          <a:xfrm>
            <a:off x="6263640" y="1325880"/>
            <a:ext cx="5120640" cy="1691640"/>
          </a:xfrm>
          <a:prstGeom prst="roundRect">
            <a:avLst>
              <a:gd name="adj" fmla="val 4324"/>
            </a:avLst>
          </a:prstGeom>
          <a:solidFill>
            <a:srgbClr val="FFF9EE"/>
          </a:solidFill>
          <a:ln w="12700">
            <a:solidFill>
              <a:srgbClr val="E4C887"/>
            </a:solidFill>
            <a:prstDash val="solid"/>
          </a:ln>
          <a:effectLst>
            <a:outerShdw sx="100000" sy="100000" kx="0" ky="0" algn="bl" rotWithShape="0" blurRad="12700" dist="12700" dir="2700000">
              <a:srgbClr val="000000">
                <a:alpha val="9000"/>
              </a:srgbClr>
            </a:outerShdw>
          </a:effectLst>
        </p:spPr>
      </p:sp>
      <p:sp>
        <p:nvSpPr>
          <p:cNvPr id="9" name="Text 7"/>
          <p:cNvSpPr/>
          <p:nvPr/>
        </p:nvSpPr>
        <p:spPr>
          <a:xfrm>
            <a:off x="6464808" y="1490472"/>
            <a:ext cx="4718304" cy="292608"/>
          </a:xfrm>
          <a:prstGeom prst="rect">
            <a:avLst/>
          </a:prstGeom>
          <a:noFill/>
          <a:ln/>
        </p:spPr>
        <p:txBody>
          <a:bodyPr wrap="square" lIns="0" tIns="0" rIns="0" bIns="0" rtlCol="0" anchor="ctr"/>
          <a:lstStyle/>
          <a:p>
            <a:pPr indent="0" marL="0">
              <a:buNone/>
            </a:pPr>
            <a:r>
              <a:rPr lang="en-US" sz="1700" b="1" dirty="0">
                <a:solidFill>
                  <a:srgbClr val="5A3A20"/>
                </a:solidFill>
                <a:latin typeface="Aptos Display" pitchFamily="34" charset="0"/>
                <a:ea typeface="Aptos Display" pitchFamily="34" charset="-122"/>
                <a:cs typeface="Aptos Display" pitchFamily="34" charset="-120"/>
              </a:rPr>
              <a:t>Guide into truth</a:t>
            </a:r>
            <a:endParaRPr lang="en-US" sz="1700" dirty="0"/>
          </a:p>
        </p:txBody>
      </p:sp>
      <p:sp>
        <p:nvSpPr>
          <p:cNvPr id="10" name="Text 8"/>
          <p:cNvSpPr/>
          <p:nvPr/>
        </p:nvSpPr>
        <p:spPr>
          <a:xfrm>
            <a:off x="6464808" y="1856232"/>
            <a:ext cx="4718304" cy="978408"/>
          </a:xfrm>
          <a:prstGeom prst="rect">
            <a:avLst/>
          </a:prstGeom>
          <a:noFill/>
          <a:ln/>
        </p:spPr>
        <p:txBody>
          <a:bodyPr wrap="square" lIns="127" tIns="127" rIns="127" bIns="127" rtlCol="0" anchor="ctr">
            <a:normAutofit/>
          </a:bodyPr>
          <a:lstStyle/>
          <a:p>
            <a:pPr indent="0" marL="0">
              <a:buNone/>
            </a:pPr>
            <a:r>
              <a:rPr lang="en-US" sz="1600" dirty="0">
                <a:solidFill>
                  <a:srgbClr val="2C231C"/>
                </a:solidFill>
                <a:latin typeface="Aptos" pitchFamily="34" charset="0"/>
                <a:ea typeface="Aptos" pitchFamily="34" charset="-122"/>
                <a:cs typeface="Aptos" pitchFamily="34" charset="-120"/>
              </a:rPr>
              <a:t>The Spirit guides God’s people into truth, shaping understanding, discernment, and faithful obedience.</a:t>
            </a:r>
            <a:endParaRPr lang="en-US" sz="1600" dirty="0"/>
          </a:p>
        </p:txBody>
      </p:sp>
      <p:sp>
        <p:nvSpPr>
          <p:cNvPr id="11" name="Text 9"/>
          <p:cNvSpPr/>
          <p:nvPr/>
        </p:nvSpPr>
        <p:spPr>
          <a:xfrm>
            <a:off x="960120" y="3794760"/>
            <a:ext cx="10287000" cy="713232"/>
          </a:xfrm>
          <a:prstGeom prst="rect">
            <a:avLst/>
          </a:prstGeom>
          <a:noFill/>
          <a:ln/>
        </p:spPr>
        <p:txBody>
          <a:bodyPr wrap="square" lIns="762" tIns="762" rIns="762" bIns="762" rtlCol="0" anchor="t">
            <a:normAutofit/>
          </a:bodyPr>
          <a:lstStyle/>
          <a:p>
            <a:pPr algn="ctr" indent="0" marL="0">
              <a:buNone/>
            </a:pPr>
            <a:r>
              <a:rPr lang="en-US" sz="2100" b="1" dirty="0">
                <a:solidFill>
                  <a:srgbClr val="5A3A20"/>
                </a:solidFill>
                <a:latin typeface="Aptos" pitchFamily="34" charset="0"/>
                <a:ea typeface="Aptos" pitchFamily="34" charset="-122"/>
                <a:cs typeface="Aptos" pitchFamily="34" charset="-120"/>
              </a:rPr>
              <a:t>The hymn’s prayer for light and guidance should be taught as a prayer for the ongoing ministry of the Spirit promised by Christ.</a:t>
            </a:r>
            <a:endParaRPr lang="en-US" sz="2100" dirty="0"/>
          </a:p>
        </p:txBody>
      </p:sp>
      <p:sp>
        <p:nvSpPr>
          <p:cNvPr id="12" name="Text 10"/>
          <p:cNvSpPr/>
          <p:nvPr/>
        </p:nvSpPr>
        <p:spPr>
          <a:xfrm>
            <a:off x="1371600" y="4754880"/>
            <a:ext cx="9509760" cy="731520"/>
          </a:xfrm>
          <a:prstGeom prst="rect">
            <a:avLst/>
          </a:prstGeom>
          <a:noFill/>
          <a:ln/>
        </p:spPr>
        <p:txBody>
          <a:bodyPr wrap="square" lIns="762" tIns="762" rIns="762" bIns="762" rtlCol="0" anchor="t">
            <a:normAutofit/>
          </a:bodyPr>
          <a:lstStyle/>
          <a:p>
            <a:pPr algn="ctr" indent="0" marL="0">
              <a:buNone/>
            </a:pPr>
            <a:r>
              <a:rPr lang="en-US" sz="1700" dirty="0">
                <a:solidFill>
                  <a:srgbClr val="2C231C"/>
                </a:solidFill>
                <a:latin typeface="Aptos" pitchFamily="34" charset="0"/>
                <a:ea typeface="Aptos" pitchFamily="34" charset="-122"/>
                <a:cs typeface="Aptos" pitchFamily="34" charset="-120"/>
              </a:rPr>
              <a:t>Pastoral angle: believers do not face confusion alone. Christ gives the Spirit to lead, teach, comfort, and strengthen his people.</a:t>
            </a:r>
            <a:endParaRPr lang="en-US" sz="1700" dirty="0"/>
          </a:p>
        </p:txBody>
      </p:sp>
      <p:sp>
        <p:nvSpPr>
          <p:cNvPr id="13" name="Text 11"/>
          <p:cNvSpPr/>
          <p:nvPr/>
        </p:nvSpPr>
        <p:spPr>
          <a:xfrm>
            <a:off x="502920" y="6510528"/>
            <a:ext cx="4389120" cy="164592"/>
          </a:xfrm>
          <a:prstGeom prst="rect">
            <a:avLst/>
          </a:prstGeom>
          <a:noFill/>
          <a:ln/>
        </p:spPr>
        <p:txBody>
          <a:bodyPr wrap="square" lIns="0" tIns="0" rIns="0" bIns="0" rtlCol="0" anchor="ctr"/>
          <a:lstStyle/>
          <a:p>
            <a:pPr indent="0" marL="0">
              <a:buNone/>
            </a:pPr>
            <a:r>
              <a:rPr lang="en-US" sz="750" dirty="0">
                <a:solidFill>
                  <a:srgbClr val="806A52"/>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Come, Holy Ghost, Our Souls Inspire Teaching Guide</dc:title>
  <dc:subject>Hymn study resource</dc:subject>
  <dc:creator>HymnInfo.com</dc:creator>
  <cp:lastModifiedBy>HymnInfo.com</cp:lastModifiedBy>
  <cp:revision>1</cp:revision>
  <dcterms:created xsi:type="dcterms:W3CDTF">2026-07-04T13:30:38Z</dcterms:created>
  <dcterms:modified xsi:type="dcterms:W3CDTF">2026-07-04T13:30:38Z</dcterms:modified>
</cp:coreProperties>
</file>