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x="12191999"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hero_dark.jpg"/>
          <p:cNvPicPr>
            <a:picLocks noChangeAspect="1"/>
          </p:cNvPicPr>
          <p:nvPr/>
        </p:nvPicPr>
        <p:blipFill>
          <a:blip r:embed="rId2"/>
          <a:stretch>
            <a:fillRect/>
          </a:stretch>
        </p:blipFill>
        <p:spPr>
          <a:xfrm>
            <a:off x="0" y="0"/>
            <a:ext cx="12191999" cy="6858000"/>
          </a:xfrm>
          <a:prstGeom prst="rect">
            <a:avLst/>
          </a:prstGeom>
        </p:spPr>
      </p:pic>
      <p:sp>
        <p:nvSpPr>
          <p:cNvPr id="3" name="Rectangle 2"/>
          <p:cNvSpPr/>
          <p:nvPr/>
        </p:nvSpPr>
        <p:spPr>
          <a:xfrm>
            <a:off x="0" y="0"/>
            <a:ext cx="12191695"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85800" y="868680"/>
            <a:ext cx="10835640" cy="4892040"/>
          </a:xfrm>
          <a:prstGeom prst="roundRect">
            <a:avLst/>
          </a:prstGeom>
          <a:solidFill>
            <a:srgbClr val="192634"/>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05840" y="1417320"/>
            <a:ext cx="10241280" cy="777240"/>
          </a:xfrm>
          <a:prstGeom prst="rect">
            <a:avLst/>
          </a:prstGeom>
          <a:noFill/>
        </p:spPr>
        <p:txBody>
          <a:bodyPr wrap="square" anchor="t">
            <a:spAutoFit/>
          </a:bodyPr>
          <a:lstStyle/>
          <a:p>
            <a:pPr algn="ctr">
              <a:lnSpc>
                <a:spcPct val="100000"/>
              </a:lnSpc>
            </a:pPr>
            <a:r>
              <a:rPr sz="4100" b="1" i="0">
                <a:solidFill>
                  <a:srgbClr val="F7F1E5"/>
                </a:solidFill>
                <a:latin typeface="Georgia"/>
              </a:rPr>
              <a:t>Come, My Way, My Truth, My Life</a:t>
            </a:r>
          </a:p>
        </p:txBody>
      </p:sp>
      <p:sp>
        <p:nvSpPr>
          <p:cNvPr id="6" name="TextBox 5"/>
          <p:cNvSpPr txBox="1"/>
          <p:nvPr/>
        </p:nvSpPr>
        <p:spPr>
          <a:xfrm>
            <a:off x="1234440" y="2304288"/>
            <a:ext cx="9738360" cy="457200"/>
          </a:xfrm>
          <a:prstGeom prst="rect">
            <a:avLst/>
          </a:prstGeom>
          <a:noFill/>
        </p:spPr>
        <p:txBody>
          <a:bodyPr wrap="square" anchor="t">
            <a:spAutoFit/>
          </a:bodyPr>
          <a:lstStyle/>
          <a:p>
            <a:pPr algn="ctr">
              <a:lnSpc>
                <a:spcPct val="100000"/>
              </a:lnSpc>
            </a:pPr>
            <a:r>
              <a:rPr sz="1900" b="0" i="1">
                <a:solidFill>
                  <a:srgbClr val="E8DEC7"/>
                </a:solidFill>
                <a:latin typeface="Aptos"/>
              </a:rPr>
              <a:t>A hymn study on Christ as the Way, the Truth, and the Life</a:t>
            </a:r>
          </a:p>
        </p:txBody>
      </p:sp>
      <p:sp>
        <p:nvSpPr>
          <p:cNvPr id="7" name="TextBox 6"/>
          <p:cNvSpPr txBox="1"/>
          <p:nvPr/>
        </p:nvSpPr>
        <p:spPr>
          <a:xfrm>
            <a:off x="1508760" y="3063240"/>
            <a:ext cx="9235440" cy="960120"/>
          </a:xfrm>
          <a:prstGeom prst="rect">
            <a:avLst/>
          </a:prstGeom>
          <a:noFill/>
        </p:spPr>
        <p:txBody>
          <a:bodyPr wrap="square" anchor="t">
            <a:spAutoFit/>
          </a:bodyPr>
          <a:lstStyle/>
          <a:p>
            <a:pPr algn="ctr">
              <a:lnSpc>
                <a:spcPct val="100000"/>
              </a:lnSpc>
            </a:pPr>
            <a:r>
              <a:rPr sz="1700" b="0" i="0">
                <a:solidFill>
                  <a:srgbClr val="FFFFFF"/>
                </a:solidFill>
                <a:latin typeface="Aptos"/>
              </a:rPr>
              <a:t>First line: Come, my Way, my Truth, my Life</a:t>
            </a:r>
            <a:br/>
            <a:r>
              <a:rPr sz="1700" b="0" i="0">
                <a:solidFill>
                  <a:srgbClr val="FFFFFF"/>
                </a:solidFill>
                <a:latin typeface="Aptos"/>
              </a:rPr>
              <a:t>Text: George Herbert, 1633  •  Tune: THE CALL, Ralph Vaughan Williams</a:t>
            </a:r>
            <a:br/>
            <a:r>
              <a:rPr sz="1700" b="0" i="0">
                <a:solidFill>
                  <a:srgbClr val="FFFFFF"/>
                </a:solidFill>
                <a:latin typeface="Aptos"/>
              </a:rPr>
              <a:t>Primary Scripture: John 14:6</a:t>
            </a:r>
          </a:p>
        </p:txBody>
      </p:sp>
      <p:sp>
        <p:nvSpPr>
          <p:cNvPr id="8" name="Rectangle 7"/>
          <p:cNvSpPr/>
          <p:nvPr/>
        </p:nvSpPr>
        <p:spPr>
          <a:xfrm>
            <a:off x="4983480" y="4389120"/>
            <a:ext cx="2240280" cy="45720"/>
          </a:xfrm>
          <a:prstGeom prst="rect">
            <a:avLst/>
          </a:prstGeom>
          <a:solidFill>
            <a:srgbClr val="CAA4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754880" y="4608576"/>
            <a:ext cx="2651760" cy="292608"/>
          </a:xfrm>
          <a:prstGeom prst="rect">
            <a:avLst/>
          </a:prstGeom>
          <a:noFill/>
        </p:spPr>
        <p:txBody>
          <a:bodyPr wrap="square" anchor="t">
            <a:spAutoFit/>
          </a:bodyPr>
          <a:lstStyle/>
          <a:p>
            <a:pPr algn="ctr">
              <a:lnSpc>
                <a:spcPct val="100000"/>
              </a:lnSpc>
            </a:pPr>
            <a:r>
              <a:rPr sz="1400" b="1" i="0">
                <a:solidFill>
                  <a:srgbClr val="CAA457"/>
                </a:solidFill>
                <a:latin typeface="Aptos"/>
              </a:rPr>
              <a:t>Teaching Guide</a:t>
            </a:r>
          </a:p>
        </p:txBody>
      </p:sp>
      <p:sp>
        <p:nvSpPr>
          <p:cNvPr id="10" name="TextBox 9"/>
          <p:cNvSpPr txBox="1"/>
          <p:nvPr/>
        </p:nvSpPr>
        <p:spPr>
          <a:xfrm>
            <a:off x="384048" y="6492240"/>
            <a:ext cx="4754880" cy="201168"/>
          </a:xfrm>
          <a:prstGeom prst="rect">
            <a:avLst/>
          </a:prstGeom>
          <a:noFill/>
        </p:spPr>
        <p:txBody>
          <a:bodyPr wrap="square" anchor="t">
            <a:spAutoFit/>
          </a:bodyPr>
          <a:lstStyle/>
          <a:p>
            <a:pPr algn="l">
              <a:lnSpc>
                <a:spcPct val="100000"/>
              </a:lnSpc>
            </a:pPr>
            <a:r>
              <a:rPr sz="750" b="0" i="0">
                <a:solidFill>
                  <a:srgbClr val="D2D8DA"/>
                </a:solidFill>
                <a:latin typeface="Aptos"/>
              </a:rPr>
              <a:t>Prepared for teaching and small group use - hymninfo.com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ible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6172200" y="621792"/>
            <a:ext cx="5394960" cy="5440680"/>
          </a:xfrm>
          <a:prstGeom prst="roundRect">
            <a:avLst/>
          </a:prstGeom>
          <a:solidFill>
            <a:srgbClr val="192634"/>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492240" y="960120"/>
            <a:ext cx="4709160" cy="502920"/>
          </a:xfrm>
          <a:prstGeom prst="rect">
            <a:avLst/>
          </a:prstGeom>
          <a:noFill/>
        </p:spPr>
        <p:txBody>
          <a:bodyPr wrap="square" anchor="t">
            <a:spAutoFit/>
          </a:bodyPr>
          <a:lstStyle/>
          <a:p>
            <a:pPr algn="l">
              <a:lnSpc>
                <a:spcPct val="100000"/>
              </a:lnSpc>
            </a:pPr>
            <a:r>
              <a:rPr sz="3000" b="1" i="0">
                <a:solidFill>
                  <a:srgbClr val="F7F1E5"/>
                </a:solidFill>
                <a:latin typeface="Georgia"/>
              </a:rPr>
              <a:t>Christ as the Truth</a:t>
            </a:r>
          </a:p>
        </p:txBody>
      </p:sp>
      <p:sp>
        <p:nvSpPr>
          <p:cNvPr id="5" name="TextBox 4"/>
          <p:cNvSpPr txBox="1"/>
          <p:nvPr/>
        </p:nvSpPr>
        <p:spPr>
          <a:xfrm>
            <a:off x="6519672" y="1627632"/>
            <a:ext cx="4617720" cy="713232"/>
          </a:xfrm>
          <a:prstGeom prst="rect">
            <a:avLst/>
          </a:prstGeom>
          <a:noFill/>
        </p:spPr>
        <p:txBody>
          <a:bodyPr wrap="square" anchor="t">
            <a:spAutoFit/>
          </a:bodyPr>
          <a:lstStyle/>
          <a:p>
            <a:pPr algn="l">
              <a:lnSpc>
                <a:spcPct val="100000"/>
              </a:lnSpc>
            </a:pPr>
            <a:r>
              <a:rPr sz="1700" b="0" i="0">
                <a:solidFill>
                  <a:srgbClr val="E8DEC7"/>
                </a:solidFill>
                <a:latin typeface="Aptos"/>
              </a:rPr>
              <a:t>The hymn’s truth is not an abstract principle. It is Christ, who reveals God and orders the heart.</a:t>
            </a:r>
          </a:p>
        </p:txBody>
      </p:sp>
      <p:sp>
        <p:nvSpPr>
          <p:cNvPr id="6" name="TextBox 5"/>
          <p:cNvSpPr txBox="1"/>
          <p:nvPr/>
        </p:nvSpPr>
        <p:spPr>
          <a:xfrm>
            <a:off x="6537960" y="2798064"/>
            <a:ext cx="4572000" cy="384048"/>
          </a:xfrm>
          <a:prstGeom prst="rect">
            <a:avLst/>
          </a:prstGeom>
          <a:noFill/>
        </p:spPr>
        <p:txBody>
          <a:bodyPr wrap="square" anchor="t">
            <a:spAutoFit/>
          </a:bodyPr>
          <a:lstStyle/>
          <a:p>
            <a:pPr algn="l">
              <a:lnSpc>
                <a:spcPct val="100000"/>
              </a:lnSpc>
            </a:pPr>
            <a:r>
              <a:rPr sz="1650" b="0" i="0">
                <a:solidFill>
                  <a:srgbClr val="FFFFFF"/>
                </a:solidFill>
                <a:latin typeface="Aptos"/>
              </a:rPr>
              <a:t>• Truth steadies faith when feelings shift.</a:t>
            </a:r>
          </a:p>
        </p:txBody>
      </p:sp>
      <p:sp>
        <p:nvSpPr>
          <p:cNvPr id="7" name="TextBox 6"/>
          <p:cNvSpPr txBox="1"/>
          <p:nvPr/>
        </p:nvSpPr>
        <p:spPr>
          <a:xfrm>
            <a:off x="6537960" y="3438144"/>
            <a:ext cx="4572000" cy="384048"/>
          </a:xfrm>
          <a:prstGeom prst="rect">
            <a:avLst/>
          </a:prstGeom>
          <a:noFill/>
        </p:spPr>
        <p:txBody>
          <a:bodyPr wrap="square" anchor="t">
            <a:spAutoFit/>
          </a:bodyPr>
          <a:lstStyle/>
          <a:p>
            <a:pPr algn="l">
              <a:lnSpc>
                <a:spcPct val="100000"/>
              </a:lnSpc>
            </a:pPr>
            <a:r>
              <a:rPr sz="1650" b="0" i="0">
                <a:solidFill>
                  <a:srgbClr val="FFFFFF"/>
                </a:solidFill>
                <a:latin typeface="Aptos"/>
              </a:rPr>
              <a:t>• Truth exposes false hopes and heals distorted loves.</a:t>
            </a:r>
          </a:p>
        </p:txBody>
      </p:sp>
      <p:sp>
        <p:nvSpPr>
          <p:cNvPr id="8" name="TextBox 7"/>
          <p:cNvSpPr txBox="1"/>
          <p:nvPr/>
        </p:nvSpPr>
        <p:spPr>
          <a:xfrm>
            <a:off x="6537960" y="4078224"/>
            <a:ext cx="4572000" cy="384048"/>
          </a:xfrm>
          <a:prstGeom prst="rect">
            <a:avLst/>
          </a:prstGeom>
          <a:noFill/>
        </p:spPr>
        <p:txBody>
          <a:bodyPr wrap="square" anchor="t">
            <a:spAutoFit/>
          </a:bodyPr>
          <a:lstStyle/>
          <a:p>
            <a:pPr algn="l">
              <a:lnSpc>
                <a:spcPct val="100000"/>
              </a:lnSpc>
            </a:pPr>
            <a:r>
              <a:rPr sz="1650" b="0" i="0">
                <a:solidFill>
                  <a:srgbClr val="FFFFFF"/>
                </a:solidFill>
                <a:latin typeface="Aptos"/>
              </a:rPr>
              <a:t>• Truth becomes prayer when the church turns to Christ.</a:t>
            </a:r>
          </a:p>
        </p:txBody>
      </p:sp>
      <p:sp>
        <p:nvSpPr>
          <p:cNvPr id="9" name="TextBox 8"/>
          <p:cNvSpPr txBox="1"/>
          <p:nvPr/>
        </p:nvSpPr>
        <p:spPr>
          <a:xfrm>
            <a:off x="384048" y="6492240"/>
            <a:ext cx="4754880" cy="201168"/>
          </a:xfrm>
          <a:prstGeom prst="rect">
            <a:avLst/>
          </a:prstGeom>
          <a:noFill/>
        </p:spPr>
        <p:txBody>
          <a:bodyPr wrap="square" anchor="t">
            <a:spAutoFit/>
          </a:bodyPr>
          <a:lstStyle/>
          <a:p>
            <a:pPr algn="l">
              <a:lnSpc>
                <a:spcPct val="100000"/>
              </a:lnSpc>
            </a:pPr>
            <a:r>
              <a:rPr sz="750" b="0" i="0">
                <a:solidFill>
                  <a:srgbClr val="D2D8DA"/>
                </a:solidFill>
                <a:latin typeface="Aptos"/>
              </a:rPr>
              <a:t>Prepared for teaching and small group use - hymninfo.com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open_hands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640080" y="731520"/>
            <a:ext cx="5760720" cy="5349240"/>
          </a:xfrm>
          <a:prstGeom prst="roundRect">
            <a:avLst/>
          </a:prstGeom>
          <a:solidFill>
            <a:srgbClr val="192634"/>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87552" y="1051560"/>
            <a:ext cx="5212080" cy="502920"/>
          </a:xfrm>
          <a:prstGeom prst="rect">
            <a:avLst/>
          </a:prstGeom>
          <a:noFill/>
        </p:spPr>
        <p:txBody>
          <a:bodyPr wrap="square" anchor="t">
            <a:spAutoFit/>
          </a:bodyPr>
          <a:lstStyle/>
          <a:p>
            <a:pPr algn="l">
              <a:lnSpc>
                <a:spcPct val="100000"/>
              </a:lnSpc>
            </a:pPr>
            <a:r>
              <a:rPr sz="3000" b="1" i="0">
                <a:solidFill>
                  <a:srgbClr val="F7F1E5"/>
                </a:solidFill>
                <a:latin typeface="Georgia"/>
              </a:rPr>
              <a:t>Christ as the Life</a:t>
            </a:r>
          </a:p>
        </p:txBody>
      </p:sp>
      <p:sp>
        <p:nvSpPr>
          <p:cNvPr id="5" name="TextBox 4"/>
          <p:cNvSpPr txBox="1"/>
          <p:nvPr/>
        </p:nvSpPr>
        <p:spPr>
          <a:xfrm>
            <a:off x="1005840" y="1719072"/>
            <a:ext cx="4983480" cy="868680"/>
          </a:xfrm>
          <a:prstGeom prst="rect">
            <a:avLst/>
          </a:prstGeom>
          <a:noFill/>
        </p:spPr>
        <p:txBody>
          <a:bodyPr wrap="square" anchor="t">
            <a:spAutoFit/>
          </a:bodyPr>
          <a:lstStyle/>
          <a:p>
            <a:pPr algn="l">
              <a:lnSpc>
                <a:spcPct val="100000"/>
              </a:lnSpc>
            </a:pPr>
            <a:r>
              <a:rPr sz="1700" b="0" i="0">
                <a:solidFill>
                  <a:srgbClr val="E8DEC7"/>
                </a:solidFill>
                <a:latin typeface="Aptos"/>
              </a:rPr>
              <a:t>The hymn moves from direction and truth toward the living communion that gives strength, joy, love, and the heart’s true home.</a:t>
            </a:r>
          </a:p>
        </p:txBody>
      </p:sp>
      <p:sp>
        <p:nvSpPr>
          <p:cNvPr id="6" name="Rounded Rectangle 5"/>
          <p:cNvSpPr/>
          <p:nvPr/>
        </p:nvSpPr>
        <p:spPr>
          <a:xfrm>
            <a:off x="1005840" y="2971800"/>
            <a:ext cx="4663440" cy="438912"/>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170432" y="3063240"/>
            <a:ext cx="1097280" cy="237744"/>
          </a:xfrm>
          <a:prstGeom prst="rect">
            <a:avLst/>
          </a:prstGeom>
          <a:noFill/>
        </p:spPr>
        <p:txBody>
          <a:bodyPr wrap="square" anchor="t">
            <a:spAutoFit/>
          </a:bodyPr>
          <a:lstStyle/>
          <a:p>
            <a:pPr algn="l">
              <a:lnSpc>
                <a:spcPct val="100000"/>
              </a:lnSpc>
            </a:pPr>
            <a:r>
              <a:rPr sz="1250" b="1" i="0">
                <a:solidFill>
                  <a:srgbClr val="5E2A37"/>
                </a:solidFill>
                <a:latin typeface="Aptos"/>
              </a:rPr>
              <a:t>Strength</a:t>
            </a:r>
          </a:p>
        </p:txBody>
      </p:sp>
      <p:sp>
        <p:nvSpPr>
          <p:cNvPr id="8" name="TextBox 7"/>
          <p:cNvSpPr txBox="1"/>
          <p:nvPr/>
        </p:nvSpPr>
        <p:spPr>
          <a:xfrm>
            <a:off x="2176272" y="3063240"/>
            <a:ext cx="3337560" cy="237744"/>
          </a:xfrm>
          <a:prstGeom prst="rect">
            <a:avLst/>
          </a:prstGeom>
          <a:noFill/>
        </p:spPr>
        <p:txBody>
          <a:bodyPr wrap="square" anchor="t">
            <a:spAutoFit/>
          </a:bodyPr>
          <a:lstStyle/>
          <a:p>
            <a:pPr algn="l">
              <a:lnSpc>
                <a:spcPct val="100000"/>
              </a:lnSpc>
            </a:pPr>
            <a:r>
              <a:rPr sz="1250" b="0" i="0">
                <a:solidFill>
                  <a:srgbClr val="192634"/>
                </a:solidFill>
                <a:latin typeface="Aptos"/>
              </a:rPr>
              <a:t>Christ sustains weak disciples.</a:t>
            </a:r>
          </a:p>
        </p:txBody>
      </p:sp>
      <p:sp>
        <p:nvSpPr>
          <p:cNvPr id="9" name="Rounded Rectangle 8"/>
          <p:cNvSpPr/>
          <p:nvPr/>
        </p:nvSpPr>
        <p:spPr>
          <a:xfrm>
            <a:off x="1005840" y="3584448"/>
            <a:ext cx="4663440" cy="438912"/>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170432" y="3675888"/>
            <a:ext cx="1097280" cy="237744"/>
          </a:xfrm>
          <a:prstGeom prst="rect">
            <a:avLst/>
          </a:prstGeom>
          <a:noFill/>
        </p:spPr>
        <p:txBody>
          <a:bodyPr wrap="square" anchor="t">
            <a:spAutoFit/>
          </a:bodyPr>
          <a:lstStyle/>
          <a:p>
            <a:pPr algn="l">
              <a:lnSpc>
                <a:spcPct val="100000"/>
              </a:lnSpc>
            </a:pPr>
            <a:r>
              <a:rPr sz="1250" b="1" i="0">
                <a:solidFill>
                  <a:srgbClr val="5E2A37"/>
                </a:solidFill>
                <a:latin typeface="Aptos"/>
              </a:rPr>
              <a:t>Joy</a:t>
            </a:r>
          </a:p>
        </p:txBody>
      </p:sp>
      <p:sp>
        <p:nvSpPr>
          <p:cNvPr id="11" name="TextBox 10"/>
          <p:cNvSpPr txBox="1"/>
          <p:nvPr/>
        </p:nvSpPr>
        <p:spPr>
          <a:xfrm>
            <a:off x="2176272" y="3675888"/>
            <a:ext cx="3337560" cy="237744"/>
          </a:xfrm>
          <a:prstGeom prst="rect">
            <a:avLst/>
          </a:prstGeom>
          <a:noFill/>
        </p:spPr>
        <p:txBody>
          <a:bodyPr wrap="square" anchor="t">
            <a:spAutoFit/>
          </a:bodyPr>
          <a:lstStyle/>
          <a:p>
            <a:pPr algn="l">
              <a:lnSpc>
                <a:spcPct val="100000"/>
              </a:lnSpc>
            </a:pPr>
            <a:r>
              <a:rPr sz="1250" b="0" i="0">
                <a:solidFill>
                  <a:srgbClr val="192634"/>
                </a:solidFill>
                <a:latin typeface="Aptos"/>
              </a:rPr>
              <a:t>Christ gives gladness deeper than circumstance.</a:t>
            </a:r>
          </a:p>
        </p:txBody>
      </p:sp>
      <p:sp>
        <p:nvSpPr>
          <p:cNvPr id="12" name="Rounded Rectangle 11"/>
          <p:cNvSpPr/>
          <p:nvPr/>
        </p:nvSpPr>
        <p:spPr>
          <a:xfrm>
            <a:off x="1005840" y="4197096"/>
            <a:ext cx="4663440" cy="438912"/>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170432" y="4288536"/>
            <a:ext cx="1097280" cy="237744"/>
          </a:xfrm>
          <a:prstGeom prst="rect">
            <a:avLst/>
          </a:prstGeom>
          <a:noFill/>
        </p:spPr>
        <p:txBody>
          <a:bodyPr wrap="square" anchor="t">
            <a:spAutoFit/>
          </a:bodyPr>
          <a:lstStyle/>
          <a:p>
            <a:pPr algn="l">
              <a:lnSpc>
                <a:spcPct val="100000"/>
              </a:lnSpc>
            </a:pPr>
            <a:r>
              <a:rPr sz="1250" b="1" i="0">
                <a:solidFill>
                  <a:srgbClr val="5E2A37"/>
                </a:solidFill>
                <a:latin typeface="Aptos"/>
              </a:rPr>
              <a:t>Love</a:t>
            </a:r>
          </a:p>
        </p:txBody>
      </p:sp>
      <p:sp>
        <p:nvSpPr>
          <p:cNvPr id="14" name="TextBox 13"/>
          <p:cNvSpPr txBox="1"/>
          <p:nvPr/>
        </p:nvSpPr>
        <p:spPr>
          <a:xfrm>
            <a:off x="2176272" y="4288536"/>
            <a:ext cx="3337560" cy="237744"/>
          </a:xfrm>
          <a:prstGeom prst="rect">
            <a:avLst/>
          </a:prstGeom>
          <a:noFill/>
        </p:spPr>
        <p:txBody>
          <a:bodyPr wrap="square" anchor="t">
            <a:spAutoFit/>
          </a:bodyPr>
          <a:lstStyle/>
          <a:p>
            <a:pPr algn="l">
              <a:lnSpc>
                <a:spcPct val="100000"/>
              </a:lnSpc>
            </a:pPr>
            <a:r>
              <a:rPr sz="1250" b="0" i="0">
                <a:solidFill>
                  <a:srgbClr val="192634"/>
                </a:solidFill>
                <a:latin typeface="Aptos"/>
              </a:rPr>
              <a:t>Christ roots the heart in God’s own life.</a:t>
            </a:r>
          </a:p>
        </p:txBody>
      </p:sp>
      <p:sp>
        <p:nvSpPr>
          <p:cNvPr id="15" name="TextBox 14"/>
          <p:cNvSpPr txBox="1"/>
          <p:nvPr/>
        </p:nvSpPr>
        <p:spPr>
          <a:xfrm>
            <a:off x="384048" y="6492240"/>
            <a:ext cx="4754880" cy="201168"/>
          </a:xfrm>
          <a:prstGeom prst="rect">
            <a:avLst/>
          </a:prstGeom>
          <a:noFill/>
        </p:spPr>
        <p:txBody>
          <a:bodyPr wrap="square" anchor="t">
            <a:spAutoFit/>
          </a:bodyPr>
          <a:lstStyle/>
          <a:p>
            <a:pPr algn="l">
              <a:lnSpc>
                <a:spcPct val="100000"/>
              </a:lnSpc>
            </a:pPr>
            <a:r>
              <a:rPr sz="750" b="0" i="0">
                <a:solidFill>
                  <a:srgbClr val="D2D8DA"/>
                </a:solidFill>
                <a:latin typeface="Aptos"/>
              </a:rPr>
              <a:t>Prepared for teaching and small group use - hymninfo.com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rayer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594360" y="502920"/>
            <a:ext cx="11018520" cy="5577840"/>
          </a:xfrm>
          <a:prstGeom prst="roundRect">
            <a:avLst/>
          </a:prstGeom>
          <a:solidFill>
            <a:srgbClr val="192634"/>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868680"/>
            <a:ext cx="8686800" cy="502920"/>
          </a:xfrm>
          <a:prstGeom prst="rect">
            <a:avLst/>
          </a:prstGeom>
          <a:noFill/>
        </p:spPr>
        <p:txBody>
          <a:bodyPr wrap="square" anchor="t">
            <a:spAutoFit/>
          </a:bodyPr>
          <a:lstStyle/>
          <a:p>
            <a:pPr algn="l">
              <a:lnSpc>
                <a:spcPct val="100000"/>
              </a:lnSpc>
            </a:pPr>
            <a:r>
              <a:rPr sz="3000" b="1" i="0">
                <a:solidFill>
                  <a:srgbClr val="F7F1E5"/>
                </a:solidFill>
                <a:latin typeface="Georgia"/>
              </a:rPr>
              <a:t>A Sung Prayer, Not a Lecture</a:t>
            </a:r>
          </a:p>
        </p:txBody>
      </p:sp>
      <p:sp>
        <p:nvSpPr>
          <p:cNvPr id="5" name="TextBox 4"/>
          <p:cNvSpPr txBox="1"/>
          <p:nvPr/>
        </p:nvSpPr>
        <p:spPr>
          <a:xfrm>
            <a:off x="896112" y="1536192"/>
            <a:ext cx="10058400" cy="566928"/>
          </a:xfrm>
          <a:prstGeom prst="rect">
            <a:avLst/>
          </a:prstGeom>
          <a:noFill/>
        </p:spPr>
        <p:txBody>
          <a:bodyPr wrap="square" anchor="t">
            <a:spAutoFit/>
          </a:bodyPr>
          <a:lstStyle/>
          <a:p>
            <a:pPr algn="l">
              <a:lnSpc>
                <a:spcPct val="100000"/>
              </a:lnSpc>
            </a:pPr>
            <a:r>
              <a:rPr sz="1800" b="0" i="0">
                <a:solidFill>
                  <a:srgbClr val="E8DEC7"/>
                </a:solidFill>
                <a:latin typeface="Aptos"/>
              </a:rPr>
              <a:t>Herbert’s poetic craft is compact, but the spiritual movement is expansive: every phrase asks Christ to be more deeply known and loved.</a:t>
            </a:r>
          </a:p>
        </p:txBody>
      </p:sp>
      <p:sp>
        <p:nvSpPr>
          <p:cNvPr id="6" name="Rounded Rectangle 5"/>
          <p:cNvSpPr/>
          <p:nvPr/>
        </p:nvSpPr>
        <p:spPr>
          <a:xfrm>
            <a:off x="932688" y="2788920"/>
            <a:ext cx="2240280" cy="1417320"/>
          </a:xfrm>
          <a:prstGeom prst="roundRect">
            <a:avLst/>
          </a:prstGeom>
          <a:solidFill>
            <a:srgbClr val="FFFFFF"/>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115568" y="3017520"/>
            <a:ext cx="1874519" cy="274320"/>
          </a:xfrm>
          <a:prstGeom prst="rect">
            <a:avLst/>
          </a:prstGeom>
          <a:noFill/>
        </p:spPr>
        <p:txBody>
          <a:bodyPr wrap="square" anchor="t">
            <a:spAutoFit/>
          </a:bodyPr>
          <a:lstStyle/>
          <a:p>
            <a:pPr algn="ctr">
              <a:lnSpc>
                <a:spcPct val="100000"/>
              </a:lnSpc>
            </a:pPr>
            <a:r>
              <a:rPr sz="1500" b="1" i="0">
                <a:solidFill>
                  <a:srgbClr val="5E2A37"/>
                </a:solidFill>
                <a:latin typeface="Aptos"/>
              </a:rPr>
              <a:t>Address</a:t>
            </a:r>
          </a:p>
        </p:txBody>
      </p:sp>
      <p:sp>
        <p:nvSpPr>
          <p:cNvPr id="8" name="TextBox 7"/>
          <p:cNvSpPr txBox="1"/>
          <p:nvPr/>
        </p:nvSpPr>
        <p:spPr>
          <a:xfrm>
            <a:off x="1097280" y="3438144"/>
            <a:ext cx="1911095" cy="548640"/>
          </a:xfrm>
          <a:prstGeom prst="rect">
            <a:avLst/>
          </a:prstGeom>
          <a:noFill/>
        </p:spPr>
        <p:txBody>
          <a:bodyPr wrap="square" anchor="t">
            <a:spAutoFit/>
          </a:bodyPr>
          <a:lstStyle/>
          <a:p>
            <a:pPr algn="ctr">
              <a:lnSpc>
                <a:spcPct val="100000"/>
              </a:lnSpc>
            </a:pPr>
            <a:r>
              <a:rPr sz="1250" b="0" i="0">
                <a:solidFill>
                  <a:srgbClr val="192634"/>
                </a:solidFill>
                <a:latin typeface="Aptos"/>
              </a:rPr>
              <a:t>The soul speaks directly to Christ.</a:t>
            </a:r>
          </a:p>
        </p:txBody>
      </p:sp>
      <p:sp>
        <p:nvSpPr>
          <p:cNvPr id="9" name="TextBox 8"/>
          <p:cNvSpPr txBox="1"/>
          <p:nvPr/>
        </p:nvSpPr>
        <p:spPr>
          <a:xfrm>
            <a:off x="3236976" y="3337560"/>
            <a:ext cx="292608" cy="274320"/>
          </a:xfrm>
          <a:prstGeom prst="rect">
            <a:avLst/>
          </a:prstGeom>
          <a:noFill/>
        </p:spPr>
        <p:txBody>
          <a:bodyPr wrap="square" anchor="t">
            <a:spAutoFit/>
          </a:bodyPr>
          <a:lstStyle/>
          <a:p>
            <a:pPr algn="ctr">
              <a:lnSpc>
                <a:spcPct val="100000"/>
              </a:lnSpc>
            </a:pPr>
            <a:r>
              <a:rPr sz="2000" b="1" i="0">
                <a:solidFill>
                  <a:srgbClr val="CAA457"/>
                </a:solidFill>
                <a:latin typeface="Aptos"/>
              </a:rPr>
              <a:t>→</a:t>
            </a:r>
          </a:p>
        </p:txBody>
      </p:sp>
      <p:sp>
        <p:nvSpPr>
          <p:cNvPr id="10" name="Rounded Rectangle 9"/>
          <p:cNvSpPr/>
          <p:nvPr/>
        </p:nvSpPr>
        <p:spPr>
          <a:xfrm>
            <a:off x="3630168" y="2788920"/>
            <a:ext cx="2240280" cy="1417320"/>
          </a:xfrm>
          <a:prstGeom prst="roundRect">
            <a:avLst/>
          </a:prstGeom>
          <a:solidFill>
            <a:srgbClr val="FFFFFF"/>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3813048" y="3017520"/>
            <a:ext cx="1874519" cy="274320"/>
          </a:xfrm>
          <a:prstGeom prst="rect">
            <a:avLst/>
          </a:prstGeom>
          <a:noFill/>
        </p:spPr>
        <p:txBody>
          <a:bodyPr wrap="square" anchor="t">
            <a:spAutoFit/>
          </a:bodyPr>
          <a:lstStyle/>
          <a:p>
            <a:pPr algn="ctr">
              <a:lnSpc>
                <a:spcPct val="100000"/>
              </a:lnSpc>
            </a:pPr>
            <a:r>
              <a:rPr sz="1500" b="1" i="0">
                <a:solidFill>
                  <a:srgbClr val="5E2A37"/>
                </a:solidFill>
                <a:latin typeface="Aptos"/>
              </a:rPr>
              <a:t>Naming</a:t>
            </a:r>
          </a:p>
        </p:txBody>
      </p:sp>
      <p:sp>
        <p:nvSpPr>
          <p:cNvPr id="12" name="TextBox 11"/>
          <p:cNvSpPr txBox="1"/>
          <p:nvPr/>
        </p:nvSpPr>
        <p:spPr>
          <a:xfrm>
            <a:off x="3794760" y="3438144"/>
            <a:ext cx="1911095" cy="548640"/>
          </a:xfrm>
          <a:prstGeom prst="rect">
            <a:avLst/>
          </a:prstGeom>
          <a:noFill/>
        </p:spPr>
        <p:txBody>
          <a:bodyPr wrap="square" anchor="t">
            <a:spAutoFit/>
          </a:bodyPr>
          <a:lstStyle/>
          <a:p>
            <a:pPr algn="ctr">
              <a:lnSpc>
                <a:spcPct val="100000"/>
              </a:lnSpc>
            </a:pPr>
            <a:r>
              <a:rPr sz="1250" b="0" i="0">
                <a:solidFill>
                  <a:srgbClr val="192634"/>
                </a:solidFill>
                <a:latin typeface="Aptos"/>
              </a:rPr>
              <a:t>Christ is named through biblical images.</a:t>
            </a:r>
          </a:p>
        </p:txBody>
      </p:sp>
      <p:sp>
        <p:nvSpPr>
          <p:cNvPr id="13" name="TextBox 12"/>
          <p:cNvSpPr txBox="1"/>
          <p:nvPr/>
        </p:nvSpPr>
        <p:spPr>
          <a:xfrm>
            <a:off x="5934456" y="3337560"/>
            <a:ext cx="292608" cy="274320"/>
          </a:xfrm>
          <a:prstGeom prst="rect">
            <a:avLst/>
          </a:prstGeom>
          <a:noFill/>
        </p:spPr>
        <p:txBody>
          <a:bodyPr wrap="square" anchor="t">
            <a:spAutoFit/>
          </a:bodyPr>
          <a:lstStyle/>
          <a:p>
            <a:pPr algn="ctr">
              <a:lnSpc>
                <a:spcPct val="100000"/>
              </a:lnSpc>
            </a:pPr>
            <a:r>
              <a:rPr sz="2000" b="1" i="0">
                <a:solidFill>
                  <a:srgbClr val="CAA457"/>
                </a:solidFill>
                <a:latin typeface="Aptos"/>
              </a:rPr>
              <a:t>→</a:t>
            </a:r>
          </a:p>
        </p:txBody>
      </p:sp>
      <p:sp>
        <p:nvSpPr>
          <p:cNvPr id="14" name="Rounded Rectangle 13"/>
          <p:cNvSpPr/>
          <p:nvPr/>
        </p:nvSpPr>
        <p:spPr>
          <a:xfrm>
            <a:off x="6327648" y="2788920"/>
            <a:ext cx="2240280" cy="1417320"/>
          </a:xfrm>
          <a:prstGeom prst="roundRect">
            <a:avLst/>
          </a:prstGeom>
          <a:solidFill>
            <a:srgbClr val="FFFFFF"/>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10528" y="3017520"/>
            <a:ext cx="1874519" cy="274320"/>
          </a:xfrm>
          <a:prstGeom prst="rect">
            <a:avLst/>
          </a:prstGeom>
          <a:noFill/>
        </p:spPr>
        <p:txBody>
          <a:bodyPr wrap="square" anchor="t">
            <a:spAutoFit/>
          </a:bodyPr>
          <a:lstStyle/>
          <a:p>
            <a:pPr algn="ctr">
              <a:lnSpc>
                <a:spcPct val="100000"/>
              </a:lnSpc>
            </a:pPr>
            <a:r>
              <a:rPr sz="1500" b="1" i="0">
                <a:solidFill>
                  <a:srgbClr val="5E2A37"/>
                </a:solidFill>
                <a:latin typeface="Aptos"/>
              </a:rPr>
              <a:t>Desire</a:t>
            </a:r>
          </a:p>
        </p:txBody>
      </p:sp>
      <p:sp>
        <p:nvSpPr>
          <p:cNvPr id="16" name="TextBox 15"/>
          <p:cNvSpPr txBox="1"/>
          <p:nvPr/>
        </p:nvSpPr>
        <p:spPr>
          <a:xfrm>
            <a:off x="6492240" y="3438144"/>
            <a:ext cx="1911095" cy="548640"/>
          </a:xfrm>
          <a:prstGeom prst="rect">
            <a:avLst/>
          </a:prstGeom>
          <a:noFill/>
        </p:spPr>
        <p:txBody>
          <a:bodyPr wrap="square" anchor="t">
            <a:spAutoFit/>
          </a:bodyPr>
          <a:lstStyle/>
          <a:p>
            <a:pPr algn="ctr">
              <a:lnSpc>
                <a:spcPct val="100000"/>
              </a:lnSpc>
            </a:pPr>
            <a:r>
              <a:rPr sz="1250" b="0" i="0">
                <a:solidFill>
                  <a:srgbClr val="192634"/>
                </a:solidFill>
                <a:latin typeface="Aptos"/>
              </a:rPr>
              <a:t>The singer asks not for things first, but for Christ.</a:t>
            </a:r>
          </a:p>
        </p:txBody>
      </p:sp>
      <p:sp>
        <p:nvSpPr>
          <p:cNvPr id="17" name="TextBox 16"/>
          <p:cNvSpPr txBox="1"/>
          <p:nvPr/>
        </p:nvSpPr>
        <p:spPr>
          <a:xfrm>
            <a:off x="8631936" y="3337560"/>
            <a:ext cx="292608" cy="274320"/>
          </a:xfrm>
          <a:prstGeom prst="rect">
            <a:avLst/>
          </a:prstGeom>
          <a:noFill/>
        </p:spPr>
        <p:txBody>
          <a:bodyPr wrap="square" anchor="t">
            <a:spAutoFit/>
          </a:bodyPr>
          <a:lstStyle/>
          <a:p>
            <a:pPr algn="ctr">
              <a:lnSpc>
                <a:spcPct val="100000"/>
              </a:lnSpc>
            </a:pPr>
            <a:r>
              <a:rPr sz="2000" b="1" i="0">
                <a:solidFill>
                  <a:srgbClr val="CAA457"/>
                </a:solidFill>
                <a:latin typeface="Aptos"/>
              </a:rPr>
              <a:t>→</a:t>
            </a:r>
          </a:p>
        </p:txBody>
      </p:sp>
      <p:sp>
        <p:nvSpPr>
          <p:cNvPr id="18" name="Rounded Rectangle 17"/>
          <p:cNvSpPr/>
          <p:nvPr/>
        </p:nvSpPr>
        <p:spPr>
          <a:xfrm>
            <a:off x="9025128" y="2788920"/>
            <a:ext cx="2240280" cy="1417320"/>
          </a:xfrm>
          <a:prstGeom prst="roundRect">
            <a:avLst/>
          </a:prstGeom>
          <a:solidFill>
            <a:srgbClr val="FFFFFF"/>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208008" y="3017520"/>
            <a:ext cx="1874519" cy="274320"/>
          </a:xfrm>
          <a:prstGeom prst="rect">
            <a:avLst/>
          </a:prstGeom>
          <a:noFill/>
        </p:spPr>
        <p:txBody>
          <a:bodyPr wrap="square" anchor="t">
            <a:spAutoFit/>
          </a:bodyPr>
          <a:lstStyle/>
          <a:p>
            <a:pPr algn="ctr">
              <a:lnSpc>
                <a:spcPct val="100000"/>
              </a:lnSpc>
            </a:pPr>
            <a:r>
              <a:rPr sz="1500" b="1" i="0">
                <a:solidFill>
                  <a:srgbClr val="5E2A37"/>
                </a:solidFill>
                <a:latin typeface="Aptos"/>
              </a:rPr>
              <a:t>Response</a:t>
            </a:r>
          </a:p>
        </p:txBody>
      </p:sp>
      <p:sp>
        <p:nvSpPr>
          <p:cNvPr id="20" name="TextBox 19"/>
          <p:cNvSpPr txBox="1"/>
          <p:nvPr/>
        </p:nvSpPr>
        <p:spPr>
          <a:xfrm>
            <a:off x="9189720" y="3438144"/>
            <a:ext cx="1911095" cy="548640"/>
          </a:xfrm>
          <a:prstGeom prst="rect">
            <a:avLst/>
          </a:prstGeom>
          <a:noFill/>
        </p:spPr>
        <p:txBody>
          <a:bodyPr wrap="square" anchor="t">
            <a:spAutoFit/>
          </a:bodyPr>
          <a:lstStyle/>
          <a:p>
            <a:pPr algn="ctr">
              <a:lnSpc>
                <a:spcPct val="100000"/>
              </a:lnSpc>
            </a:pPr>
            <a:r>
              <a:rPr sz="1250" b="0" i="0">
                <a:solidFill>
                  <a:srgbClr val="192634"/>
                </a:solidFill>
                <a:latin typeface="Aptos"/>
              </a:rPr>
              <a:t>Prayer becomes faith, worship, and discipleship.</a:t>
            </a:r>
          </a:p>
        </p:txBody>
      </p:sp>
      <p:sp>
        <p:nvSpPr>
          <p:cNvPr id="21" name="TextBox 20"/>
          <p:cNvSpPr txBox="1"/>
          <p:nvPr/>
        </p:nvSpPr>
        <p:spPr>
          <a:xfrm>
            <a:off x="1005840" y="4965192"/>
            <a:ext cx="10149840" cy="320040"/>
          </a:xfrm>
          <a:prstGeom prst="rect">
            <a:avLst/>
          </a:prstGeom>
          <a:noFill/>
        </p:spPr>
        <p:txBody>
          <a:bodyPr wrap="square" anchor="t">
            <a:spAutoFit/>
          </a:bodyPr>
          <a:lstStyle/>
          <a:p>
            <a:pPr algn="ctr">
              <a:lnSpc>
                <a:spcPct val="100000"/>
              </a:lnSpc>
            </a:pPr>
            <a:r>
              <a:rPr sz="1550" b="0" i="1">
                <a:solidFill>
                  <a:srgbClr val="CAA457"/>
                </a:solidFill>
                <a:latin typeface="Aptos"/>
              </a:rPr>
              <a:t>Teaching emphasis: let the class hear the hymn as prayer before analyzing it as poetry.</a:t>
            </a:r>
          </a:p>
        </p:txBody>
      </p:sp>
      <p:sp>
        <p:nvSpPr>
          <p:cNvPr id="22" name="TextBox 21"/>
          <p:cNvSpPr txBox="1"/>
          <p:nvPr/>
        </p:nvSpPr>
        <p:spPr>
          <a:xfrm>
            <a:off x="384048" y="6492240"/>
            <a:ext cx="4754880" cy="201168"/>
          </a:xfrm>
          <a:prstGeom prst="rect">
            <a:avLst/>
          </a:prstGeom>
          <a:noFill/>
        </p:spPr>
        <p:txBody>
          <a:bodyPr wrap="square" anchor="t">
            <a:spAutoFit/>
          </a:bodyPr>
          <a:lstStyle/>
          <a:p>
            <a:pPr algn="l">
              <a:lnSpc>
                <a:spcPct val="100000"/>
              </a:lnSpc>
            </a:pPr>
            <a:r>
              <a:rPr sz="750" b="0" i="0">
                <a:solidFill>
                  <a:srgbClr val="D2D8DA"/>
                </a:solidFill>
                <a:latin typeface="Aptos"/>
              </a:rPr>
              <a:t>Prepared for teaching and small group use - hymninfo.com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ross_dark.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685800" y="502920"/>
            <a:ext cx="6675120" cy="502920"/>
          </a:xfrm>
          <a:prstGeom prst="rect">
            <a:avLst/>
          </a:prstGeom>
          <a:noFill/>
        </p:spPr>
        <p:txBody>
          <a:bodyPr wrap="square" anchor="t">
            <a:spAutoFit/>
          </a:bodyPr>
          <a:lstStyle/>
          <a:p>
            <a:pPr algn="l">
              <a:lnSpc>
                <a:spcPct val="100000"/>
              </a:lnSpc>
            </a:pPr>
            <a:r>
              <a:rPr sz="3000" b="1" i="0">
                <a:solidFill>
                  <a:srgbClr val="F7F1E5"/>
                </a:solidFill>
                <a:latin typeface="Georgia"/>
              </a:rPr>
              <a:t>Theological Themes</a:t>
            </a:r>
          </a:p>
        </p:txBody>
      </p:sp>
      <p:sp>
        <p:nvSpPr>
          <p:cNvPr id="4" name="Rounded Rectangle 3"/>
          <p:cNvSpPr/>
          <p:nvPr/>
        </p:nvSpPr>
        <p:spPr>
          <a:xfrm>
            <a:off x="749808" y="1481328"/>
            <a:ext cx="3246120" cy="1417320"/>
          </a:xfrm>
          <a:prstGeom prst="roundRect">
            <a:avLst/>
          </a:prstGeom>
          <a:solidFill>
            <a:srgbClr val="FFFFFF"/>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78407" y="1691640"/>
            <a:ext cx="2788920" cy="274320"/>
          </a:xfrm>
          <a:prstGeom prst="rect">
            <a:avLst/>
          </a:prstGeom>
          <a:noFill/>
        </p:spPr>
        <p:txBody>
          <a:bodyPr wrap="square" anchor="t">
            <a:spAutoFit/>
          </a:bodyPr>
          <a:lstStyle/>
          <a:p>
            <a:pPr algn="ctr">
              <a:lnSpc>
                <a:spcPct val="100000"/>
              </a:lnSpc>
            </a:pPr>
            <a:r>
              <a:rPr sz="1450" b="1" i="0">
                <a:solidFill>
                  <a:srgbClr val="5E2A37"/>
                </a:solidFill>
                <a:latin typeface="Aptos"/>
              </a:rPr>
              <a:t>Christ-centered faith</a:t>
            </a:r>
          </a:p>
        </p:txBody>
      </p:sp>
      <p:sp>
        <p:nvSpPr>
          <p:cNvPr id="6" name="TextBox 5"/>
          <p:cNvSpPr txBox="1"/>
          <p:nvPr/>
        </p:nvSpPr>
        <p:spPr>
          <a:xfrm>
            <a:off x="978407" y="2139696"/>
            <a:ext cx="2779776" cy="502920"/>
          </a:xfrm>
          <a:prstGeom prst="rect">
            <a:avLst/>
          </a:prstGeom>
          <a:noFill/>
        </p:spPr>
        <p:txBody>
          <a:bodyPr wrap="square" anchor="t">
            <a:spAutoFit/>
          </a:bodyPr>
          <a:lstStyle/>
          <a:p>
            <a:pPr algn="ctr">
              <a:lnSpc>
                <a:spcPct val="100000"/>
              </a:lnSpc>
            </a:pPr>
            <a:r>
              <a:rPr sz="1280" b="0" i="0">
                <a:solidFill>
                  <a:srgbClr val="192634"/>
                </a:solidFill>
                <a:latin typeface="Aptos"/>
              </a:rPr>
              <a:t>All spiritual life begins and ends in Christ.</a:t>
            </a:r>
          </a:p>
        </p:txBody>
      </p:sp>
      <p:sp>
        <p:nvSpPr>
          <p:cNvPr id="7" name="Rounded Rectangle 6"/>
          <p:cNvSpPr/>
          <p:nvPr/>
        </p:nvSpPr>
        <p:spPr>
          <a:xfrm>
            <a:off x="4498848" y="1481328"/>
            <a:ext cx="3246120" cy="1417320"/>
          </a:xfrm>
          <a:prstGeom prst="roundRect">
            <a:avLst/>
          </a:prstGeom>
          <a:solidFill>
            <a:srgbClr val="FFFFFF"/>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727448" y="1691640"/>
            <a:ext cx="2788920" cy="274320"/>
          </a:xfrm>
          <a:prstGeom prst="rect">
            <a:avLst/>
          </a:prstGeom>
          <a:noFill/>
        </p:spPr>
        <p:txBody>
          <a:bodyPr wrap="square" anchor="t">
            <a:spAutoFit/>
          </a:bodyPr>
          <a:lstStyle/>
          <a:p>
            <a:pPr algn="ctr">
              <a:lnSpc>
                <a:spcPct val="100000"/>
              </a:lnSpc>
            </a:pPr>
            <a:r>
              <a:rPr sz="1450" b="1" i="0">
                <a:solidFill>
                  <a:srgbClr val="5E2A37"/>
                </a:solidFill>
                <a:latin typeface="Aptos"/>
              </a:rPr>
              <a:t>Guidance</a:t>
            </a:r>
          </a:p>
        </p:txBody>
      </p:sp>
      <p:sp>
        <p:nvSpPr>
          <p:cNvPr id="9" name="TextBox 8"/>
          <p:cNvSpPr txBox="1"/>
          <p:nvPr/>
        </p:nvSpPr>
        <p:spPr>
          <a:xfrm>
            <a:off x="4727448" y="2139696"/>
            <a:ext cx="2779776" cy="502920"/>
          </a:xfrm>
          <a:prstGeom prst="rect">
            <a:avLst/>
          </a:prstGeom>
          <a:noFill/>
        </p:spPr>
        <p:txBody>
          <a:bodyPr wrap="square" anchor="t">
            <a:spAutoFit/>
          </a:bodyPr>
          <a:lstStyle/>
          <a:p>
            <a:pPr algn="ctr">
              <a:lnSpc>
                <a:spcPct val="100000"/>
              </a:lnSpc>
            </a:pPr>
            <a:r>
              <a:rPr sz="1280" b="0" i="0">
                <a:solidFill>
                  <a:srgbClr val="192634"/>
                </a:solidFill>
                <a:latin typeface="Aptos"/>
              </a:rPr>
              <a:t>The path of discipleship is communion with him.</a:t>
            </a:r>
          </a:p>
        </p:txBody>
      </p:sp>
      <p:sp>
        <p:nvSpPr>
          <p:cNvPr id="10" name="Rounded Rectangle 9"/>
          <p:cNvSpPr/>
          <p:nvPr/>
        </p:nvSpPr>
        <p:spPr>
          <a:xfrm>
            <a:off x="8247888" y="1481328"/>
            <a:ext cx="3246120" cy="1417320"/>
          </a:xfrm>
          <a:prstGeom prst="roundRect">
            <a:avLst/>
          </a:prstGeom>
          <a:solidFill>
            <a:srgbClr val="FFFFFF"/>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476488" y="1691640"/>
            <a:ext cx="2788920" cy="274320"/>
          </a:xfrm>
          <a:prstGeom prst="rect">
            <a:avLst/>
          </a:prstGeom>
          <a:noFill/>
        </p:spPr>
        <p:txBody>
          <a:bodyPr wrap="square" anchor="t">
            <a:spAutoFit/>
          </a:bodyPr>
          <a:lstStyle/>
          <a:p>
            <a:pPr algn="ctr">
              <a:lnSpc>
                <a:spcPct val="100000"/>
              </a:lnSpc>
            </a:pPr>
            <a:r>
              <a:rPr sz="1450" b="1" i="0">
                <a:solidFill>
                  <a:srgbClr val="5E2A37"/>
                </a:solidFill>
                <a:latin typeface="Aptos"/>
              </a:rPr>
              <a:t>Revelation</a:t>
            </a:r>
          </a:p>
        </p:txBody>
      </p:sp>
      <p:sp>
        <p:nvSpPr>
          <p:cNvPr id="12" name="TextBox 11"/>
          <p:cNvSpPr txBox="1"/>
          <p:nvPr/>
        </p:nvSpPr>
        <p:spPr>
          <a:xfrm>
            <a:off x="8476488" y="2139696"/>
            <a:ext cx="2779776" cy="502920"/>
          </a:xfrm>
          <a:prstGeom prst="rect">
            <a:avLst/>
          </a:prstGeom>
          <a:noFill/>
        </p:spPr>
        <p:txBody>
          <a:bodyPr wrap="square" anchor="t">
            <a:spAutoFit/>
          </a:bodyPr>
          <a:lstStyle/>
          <a:p>
            <a:pPr algn="ctr">
              <a:lnSpc>
                <a:spcPct val="100000"/>
              </a:lnSpc>
            </a:pPr>
            <a:r>
              <a:rPr sz="1280" b="0" i="0">
                <a:solidFill>
                  <a:srgbClr val="192634"/>
                </a:solidFill>
                <a:latin typeface="Aptos"/>
              </a:rPr>
              <a:t>Truth is made known in the person of Christ.</a:t>
            </a:r>
          </a:p>
        </p:txBody>
      </p:sp>
      <p:sp>
        <p:nvSpPr>
          <p:cNvPr id="13" name="Rounded Rectangle 12"/>
          <p:cNvSpPr/>
          <p:nvPr/>
        </p:nvSpPr>
        <p:spPr>
          <a:xfrm>
            <a:off x="749808" y="3401568"/>
            <a:ext cx="3246120" cy="1417320"/>
          </a:xfrm>
          <a:prstGeom prst="roundRect">
            <a:avLst/>
          </a:prstGeom>
          <a:solidFill>
            <a:srgbClr val="FFFFFF"/>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978407" y="3611880"/>
            <a:ext cx="2788920" cy="274320"/>
          </a:xfrm>
          <a:prstGeom prst="rect">
            <a:avLst/>
          </a:prstGeom>
          <a:noFill/>
        </p:spPr>
        <p:txBody>
          <a:bodyPr wrap="square" anchor="t">
            <a:spAutoFit/>
          </a:bodyPr>
          <a:lstStyle/>
          <a:p>
            <a:pPr algn="ctr">
              <a:lnSpc>
                <a:spcPct val="100000"/>
              </a:lnSpc>
            </a:pPr>
            <a:r>
              <a:rPr sz="1450" b="1" i="0">
                <a:solidFill>
                  <a:srgbClr val="5E2A37"/>
                </a:solidFill>
                <a:latin typeface="Aptos"/>
              </a:rPr>
              <a:t>Spiritual vitality</a:t>
            </a:r>
          </a:p>
        </p:txBody>
      </p:sp>
      <p:sp>
        <p:nvSpPr>
          <p:cNvPr id="15" name="TextBox 14"/>
          <p:cNvSpPr txBox="1"/>
          <p:nvPr/>
        </p:nvSpPr>
        <p:spPr>
          <a:xfrm>
            <a:off x="978407" y="4059936"/>
            <a:ext cx="2779776" cy="502920"/>
          </a:xfrm>
          <a:prstGeom prst="rect">
            <a:avLst/>
          </a:prstGeom>
          <a:noFill/>
        </p:spPr>
        <p:txBody>
          <a:bodyPr wrap="square" anchor="t">
            <a:spAutoFit/>
          </a:bodyPr>
          <a:lstStyle/>
          <a:p>
            <a:pPr algn="ctr">
              <a:lnSpc>
                <a:spcPct val="100000"/>
              </a:lnSpc>
            </a:pPr>
            <a:r>
              <a:rPr sz="1280" b="0" i="0">
                <a:solidFill>
                  <a:srgbClr val="192634"/>
                </a:solidFill>
                <a:latin typeface="Aptos"/>
              </a:rPr>
              <a:t>Christ gives strength, joy, and love.</a:t>
            </a:r>
          </a:p>
        </p:txBody>
      </p:sp>
      <p:sp>
        <p:nvSpPr>
          <p:cNvPr id="16" name="Rounded Rectangle 15"/>
          <p:cNvSpPr/>
          <p:nvPr/>
        </p:nvSpPr>
        <p:spPr>
          <a:xfrm>
            <a:off x="4498848" y="3401568"/>
            <a:ext cx="3246120" cy="1417320"/>
          </a:xfrm>
          <a:prstGeom prst="roundRect">
            <a:avLst/>
          </a:prstGeom>
          <a:solidFill>
            <a:srgbClr val="FFFFFF"/>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4727448" y="3611880"/>
            <a:ext cx="2788920" cy="274320"/>
          </a:xfrm>
          <a:prstGeom prst="rect">
            <a:avLst/>
          </a:prstGeom>
          <a:noFill/>
        </p:spPr>
        <p:txBody>
          <a:bodyPr wrap="square" anchor="t">
            <a:spAutoFit/>
          </a:bodyPr>
          <a:lstStyle/>
          <a:p>
            <a:pPr algn="ctr">
              <a:lnSpc>
                <a:spcPct val="100000"/>
              </a:lnSpc>
            </a:pPr>
            <a:r>
              <a:rPr sz="1450" b="1" i="0">
                <a:solidFill>
                  <a:srgbClr val="5E2A37"/>
                </a:solidFill>
                <a:latin typeface="Aptos"/>
              </a:rPr>
              <a:t>Prayer</a:t>
            </a:r>
          </a:p>
        </p:txBody>
      </p:sp>
      <p:sp>
        <p:nvSpPr>
          <p:cNvPr id="18" name="TextBox 17"/>
          <p:cNvSpPr txBox="1"/>
          <p:nvPr/>
        </p:nvSpPr>
        <p:spPr>
          <a:xfrm>
            <a:off x="4727448" y="4059936"/>
            <a:ext cx="2779776" cy="502920"/>
          </a:xfrm>
          <a:prstGeom prst="rect">
            <a:avLst/>
          </a:prstGeom>
          <a:noFill/>
        </p:spPr>
        <p:txBody>
          <a:bodyPr wrap="square" anchor="t">
            <a:spAutoFit/>
          </a:bodyPr>
          <a:lstStyle/>
          <a:p>
            <a:pPr algn="ctr">
              <a:lnSpc>
                <a:spcPct val="100000"/>
              </a:lnSpc>
            </a:pPr>
            <a:r>
              <a:rPr sz="1280" b="0" i="0">
                <a:solidFill>
                  <a:srgbClr val="192634"/>
                </a:solidFill>
                <a:latin typeface="Aptos"/>
              </a:rPr>
              <a:t>Doctrine becomes desire before God.</a:t>
            </a:r>
          </a:p>
        </p:txBody>
      </p:sp>
      <p:sp>
        <p:nvSpPr>
          <p:cNvPr id="19" name="Rounded Rectangle 18"/>
          <p:cNvSpPr/>
          <p:nvPr/>
        </p:nvSpPr>
        <p:spPr>
          <a:xfrm>
            <a:off x="8247888" y="3401568"/>
            <a:ext cx="3246120" cy="1417320"/>
          </a:xfrm>
          <a:prstGeom prst="roundRect">
            <a:avLst/>
          </a:prstGeom>
          <a:solidFill>
            <a:srgbClr val="FFFFFF"/>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8476488" y="3611880"/>
            <a:ext cx="2788920" cy="274320"/>
          </a:xfrm>
          <a:prstGeom prst="rect">
            <a:avLst/>
          </a:prstGeom>
          <a:noFill/>
        </p:spPr>
        <p:txBody>
          <a:bodyPr wrap="square" anchor="t">
            <a:spAutoFit/>
          </a:bodyPr>
          <a:lstStyle/>
          <a:p>
            <a:pPr algn="ctr">
              <a:lnSpc>
                <a:spcPct val="100000"/>
              </a:lnSpc>
            </a:pPr>
            <a:r>
              <a:rPr sz="1450" b="1" i="0">
                <a:solidFill>
                  <a:srgbClr val="5E2A37"/>
                </a:solidFill>
                <a:latin typeface="Aptos"/>
              </a:rPr>
              <a:t>Indwelling grace</a:t>
            </a:r>
          </a:p>
        </p:txBody>
      </p:sp>
      <p:sp>
        <p:nvSpPr>
          <p:cNvPr id="21" name="TextBox 20"/>
          <p:cNvSpPr txBox="1"/>
          <p:nvPr/>
        </p:nvSpPr>
        <p:spPr>
          <a:xfrm>
            <a:off x="8476488" y="4059936"/>
            <a:ext cx="2779776" cy="502920"/>
          </a:xfrm>
          <a:prstGeom prst="rect">
            <a:avLst/>
          </a:prstGeom>
          <a:noFill/>
        </p:spPr>
        <p:txBody>
          <a:bodyPr wrap="square" anchor="t">
            <a:spAutoFit/>
          </a:bodyPr>
          <a:lstStyle/>
          <a:p>
            <a:pPr algn="ctr">
              <a:lnSpc>
                <a:spcPct val="100000"/>
              </a:lnSpc>
            </a:pPr>
            <a:r>
              <a:rPr sz="1280" b="0" i="0">
                <a:solidFill>
                  <a:srgbClr val="192634"/>
                </a:solidFill>
                <a:latin typeface="Aptos"/>
              </a:rPr>
              <a:t>Christ forms the inner life of the believer.</a:t>
            </a:r>
          </a:p>
        </p:txBody>
      </p:sp>
      <p:sp>
        <p:nvSpPr>
          <p:cNvPr id="22" name="TextBox 21"/>
          <p:cNvSpPr txBox="1"/>
          <p:nvPr/>
        </p:nvSpPr>
        <p:spPr>
          <a:xfrm>
            <a:off x="384048" y="6492240"/>
            <a:ext cx="4754880" cy="201168"/>
          </a:xfrm>
          <a:prstGeom prst="rect">
            <a:avLst/>
          </a:prstGeom>
          <a:noFill/>
        </p:spPr>
        <p:txBody>
          <a:bodyPr wrap="square" anchor="t">
            <a:spAutoFit/>
          </a:bodyPr>
          <a:lstStyle/>
          <a:p>
            <a:pPr algn="l">
              <a:lnSpc>
                <a:spcPct val="100000"/>
              </a:lnSpc>
            </a:pPr>
            <a:r>
              <a:rPr sz="750" b="0" i="0">
                <a:solidFill>
                  <a:srgbClr val="D2D8DA"/>
                </a:solidFill>
                <a:latin typeface="Aptos"/>
              </a:rPr>
              <a:t>Prepared for teaching and small group use - hymninfo.com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hymnal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502920" y="475488"/>
            <a:ext cx="11201400" cy="5596128"/>
          </a:xfrm>
          <a:prstGeom prst="roundRect">
            <a:avLst/>
          </a:prstGeom>
          <a:solidFill>
            <a:srgbClr val="192634"/>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822960"/>
            <a:ext cx="7772400" cy="502920"/>
          </a:xfrm>
          <a:prstGeom prst="rect">
            <a:avLst/>
          </a:prstGeom>
          <a:noFill/>
        </p:spPr>
        <p:txBody>
          <a:bodyPr wrap="square" anchor="t">
            <a:spAutoFit/>
          </a:bodyPr>
          <a:lstStyle/>
          <a:p>
            <a:pPr algn="l">
              <a:lnSpc>
                <a:spcPct val="100000"/>
              </a:lnSpc>
            </a:pPr>
            <a:r>
              <a:rPr sz="2900" b="1" i="0">
                <a:solidFill>
                  <a:srgbClr val="F7F1E5"/>
                </a:solidFill>
                <a:latin typeface="Georgia"/>
              </a:rPr>
              <a:t>Literary and Musical Observations</a:t>
            </a:r>
          </a:p>
        </p:txBody>
      </p:sp>
      <p:sp>
        <p:nvSpPr>
          <p:cNvPr id="5" name="Rounded Rectangle 4"/>
          <p:cNvSpPr/>
          <p:nvPr/>
        </p:nvSpPr>
        <p:spPr>
          <a:xfrm>
            <a:off x="868680" y="1600200"/>
            <a:ext cx="5577840" cy="54864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78992" y="1719072"/>
            <a:ext cx="1691640" cy="256032"/>
          </a:xfrm>
          <a:prstGeom prst="rect">
            <a:avLst/>
          </a:prstGeom>
          <a:noFill/>
        </p:spPr>
        <p:txBody>
          <a:bodyPr wrap="square" anchor="t">
            <a:spAutoFit/>
          </a:bodyPr>
          <a:lstStyle/>
          <a:p>
            <a:pPr algn="l">
              <a:lnSpc>
                <a:spcPct val="100000"/>
              </a:lnSpc>
            </a:pPr>
            <a:r>
              <a:rPr sz="1300" b="1" i="0">
                <a:solidFill>
                  <a:srgbClr val="5E2A37"/>
                </a:solidFill>
                <a:latin typeface="Aptos"/>
              </a:rPr>
              <a:t>Poetic form</a:t>
            </a:r>
          </a:p>
        </p:txBody>
      </p:sp>
      <p:sp>
        <p:nvSpPr>
          <p:cNvPr id="7" name="TextBox 6"/>
          <p:cNvSpPr txBox="1"/>
          <p:nvPr/>
        </p:nvSpPr>
        <p:spPr>
          <a:xfrm>
            <a:off x="2788920" y="1719072"/>
            <a:ext cx="3337560" cy="256032"/>
          </a:xfrm>
          <a:prstGeom prst="rect">
            <a:avLst/>
          </a:prstGeom>
          <a:noFill/>
        </p:spPr>
        <p:txBody>
          <a:bodyPr wrap="square" anchor="t">
            <a:spAutoFit/>
          </a:bodyPr>
          <a:lstStyle/>
          <a:p>
            <a:pPr algn="l">
              <a:lnSpc>
                <a:spcPct val="100000"/>
              </a:lnSpc>
            </a:pPr>
            <a:r>
              <a:rPr sz="1300" b="0" i="0">
                <a:solidFill>
                  <a:srgbClr val="192634"/>
                </a:solidFill>
                <a:latin typeface="Aptos"/>
              </a:rPr>
              <a:t>Short petitions carry deep theological weight.</a:t>
            </a:r>
          </a:p>
        </p:txBody>
      </p:sp>
      <p:sp>
        <p:nvSpPr>
          <p:cNvPr id="8" name="Rounded Rectangle 7"/>
          <p:cNvSpPr/>
          <p:nvPr/>
        </p:nvSpPr>
        <p:spPr>
          <a:xfrm>
            <a:off x="868680" y="2350008"/>
            <a:ext cx="5577840" cy="54864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78992" y="2468879"/>
            <a:ext cx="1691640" cy="256032"/>
          </a:xfrm>
          <a:prstGeom prst="rect">
            <a:avLst/>
          </a:prstGeom>
          <a:noFill/>
        </p:spPr>
        <p:txBody>
          <a:bodyPr wrap="square" anchor="t">
            <a:spAutoFit/>
          </a:bodyPr>
          <a:lstStyle/>
          <a:p>
            <a:pPr algn="l">
              <a:lnSpc>
                <a:spcPct val="100000"/>
              </a:lnSpc>
            </a:pPr>
            <a:r>
              <a:rPr sz="1300" b="1" i="0">
                <a:solidFill>
                  <a:srgbClr val="5E2A37"/>
                </a:solidFill>
                <a:latin typeface="Aptos"/>
              </a:rPr>
              <a:t>Biblical compression</a:t>
            </a:r>
          </a:p>
        </p:txBody>
      </p:sp>
      <p:sp>
        <p:nvSpPr>
          <p:cNvPr id="10" name="TextBox 9"/>
          <p:cNvSpPr txBox="1"/>
          <p:nvPr/>
        </p:nvSpPr>
        <p:spPr>
          <a:xfrm>
            <a:off x="2788920" y="2468879"/>
            <a:ext cx="3337560" cy="256032"/>
          </a:xfrm>
          <a:prstGeom prst="rect">
            <a:avLst/>
          </a:prstGeom>
          <a:noFill/>
        </p:spPr>
        <p:txBody>
          <a:bodyPr wrap="square" anchor="t">
            <a:spAutoFit/>
          </a:bodyPr>
          <a:lstStyle/>
          <a:p>
            <a:pPr algn="l">
              <a:lnSpc>
                <a:spcPct val="100000"/>
              </a:lnSpc>
            </a:pPr>
            <a:r>
              <a:rPr sz="1300" b="0" i="0">
                <a:solidFill>
                  <a:srgbClr val="192634"/>
                </a:solidFill>
                <a:latin typeface="Aptos"/>
              </a:rPr>
              <a:t>John 14:6 is unfolded through a sequence of prayerful images.</a:t>
            </a:r>
          </a:p>
        </p:txBody>
      </p:sp>
      <p:sp>
        <p:nvSpPr>
          <p:cNvPr id="11" name="Rounded Rectangle 10"/>
          <p:cNvSpPr/>
          <p:nvPr/>
        </p:nvSpPr>
        <p:spPr>
          <a:xfrm>
            <a:off x="868680" y="3099815"/>
            <a:ext cx="5577840" cy="54864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078992" y="3218687"/>
            <a:ext cx="1691640" cy="256032"/>
          </a:xfrm>
          <a:prstGeom prst="rect">
            <a:avLst/>
          </a:prstGeom>
          <a:noFill/>
        </p:spPr>
        <p:txBody>
          <a:bodyPr wrap="square" anchor="t">
            <a:spAutoFit/>
          </a:bodyPr>
          <a:lstStyle/>
          <a:p>
            <a:pPr algn="l">
              <a:lnSpc>
                <a:spcPct val="100000"/>
              </a:lnSpc>
            </a:pPr>
            <a:r>
              <a:rPr sz="1300" b="1" i="0">
                <a:solidFill>
                  <a:srgbClr val="5E2A37"/>
                </a:solidFill>
                <a:latin typeface="Aptos"/>
              </a:rPr>
              <a:t>Musical character</a:t>
            </a:r>
          </a:p>
        </p:txBody>
      </p:sp>
      <p:sp>
        <p:nvSpPr>
          <p:cNvPr id="13" name="TextBox 12"/>
          <p:cNvSpPr txBox="1"/>
          <p:nvPr/>
        </p:nvSpPr>
        <p:spPr>
          <a:xfrm>
            <a:off x="2788920" y="3218687"/>
            <a:ext cx="3337560" cy="256032"/>
          </a:xfrm>
          <a:prstGeom prst="rect">
            <a:avLst/>
          </a:prstGeom>
          <a:noFill/>
        </p:spPr>
        <p:txBody>
          <a:bodyPr wrap="square" anchor="t">
            <a:spAutoFit/>
          </a:bodyPr>
          <a:lstStyle/>
          <a:p>
            <a:pPr algn="l">
              <a:lnSpc>
                <a:spcPct val="100000"/>
              </a:lnSpc>
            </a:pPr>
            <a:r>
              <a:rPr sz="1300" b="0" i="0">
                <a:solidFill>
                  <a:srgbClr val="192634"/>
                </a:solidFill>
                <a:latin typeface="Aptos"/>
              </a:rPr>
              <a:t>THE CALL is lyrical, restrained, and well suited to reflection.</a:t>
            </a:r>
          </a:p>
        </p:txBody>
      </p:sp>
      <p:sp>
        <p:nvSpPr>
          <p:cNvPr id="14" name="Rounded Rectangle 13"/>
          <p:cNvSpPr/>
          <p:nvPr/>
        </p:nvSpPr>
        <p:spPr>
          <a:xfrm>
            <a:off x="868680" y="3849624"/>
            <a:ext cx="5577840" cy="54864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078992" y="3968496"/>
            <a:ext cx="1691640" cy="256032"/>
          </a:xfrm>
          <a:prstGeom prst="rect">
            <a:avLst/>
          </a:prstGeom>
          <a:noFill/>
        </p:spPr>
        <p:txBody>
          <a:bodyPr wrap="square" anchor="t">
            <a:spAutoFit/>
          </a:bodyPr>
          <a:lstStyle/>
          <a:p>
            <a:pPr algn="l">
              <a:lnSpc>
                <a:spcPct val="100000"/>
              </a:lnSpc>
            </a:pPr>
            <a:r>
              <a:rPr sz="1300" b="1" i="0">
                <a:solidFill>
                  <a:srgbClr val="5E2A37"/>
                </a:solidFill>
                <a:latin typeface="Aptos"/>
              </a:rPr>
              <a:t>Congregational use</a:t>
            </a:r>
          </a:p>
        </p:txBody>
      </p:sp>
      <p:sp>
        <p:nvSpPr>
          <p:cNvPr id="16" name="TextBox 15"/>
          <p:cNvSpPr txBox="1"/>
          <p:nvPr/>
        </p:nvSpPr>
        <p:spPr>
          <a:xfrm>
            <a:off x="2788920" y="3968496"/>
            <a:ext cx="3337560" cy="256032"/>
          </a:xfrm>
          <a:prstGeom prst="rect">
            <a:avLst/>
          </a:prstGeom>
          <a:noFill/>
        </p:spPr>
        <p:txBody>
          <a:bodyPr wrap="square" anchor="t">
            <a:spAutoFit/>
          </a:bodyPr>
          <a:lstStyle/>
          <a:p>
            <a:pPr algn="l">
              <a:lnSpc>
                <a:spcPct val="100000"/>
              </a:lnSpc>
            </a:pPr>
            <a:r>
              <a:rPr sz="1300" b="0" i="0">
                <a:solidFill>
                  <a:srgbClr val="192634"/>
                </a:solidFill>
                <a:latin typeface="Aptos"/>
              </a:rPr>
              <a:t>Sing gently enough for the words to be heard and prayed.</a:t>
            </a:r>
          </a:p>
        </p:txBody>
      </p:sp>
      <p:sp>
        <p:nvSpPr>
          <p:cNvPr id="17" name="Rectangle 16"/>
          <p:cNvSpPr/>
          <p:nvPr/>
        </p:nvSpPr>
        <p:spPr>
          <a:xfrm>
            <a:off x="7040880" y="1965960"/>
            <a:ext cx="3794760" cy="13716"/>
          </a:xfrm>
          <a:prstGeom prst="rect">
            <a:avLst/>
          </a:prstGeom>
          <a:solidFill>
            <a:srgbClr val="CAA4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7040880" y="2130552"/>
            <a:ext cx="3794760" cy="13716"/>
          </a:xfrm>
          <a:prstGeom prst="rect">
            <a:avLst/>
          </a:prstGeom>
          <a:solidFill>
            <a:srgbClr val="CAA4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7040880" y="2295144"/>
            <a:ext cx="3794760" cy="13716"/>
          </a:xfrm>
          <a:prstGeom prst="rect">
            <a:avLst/>
          </a:prstGeom>
          <a:solidFill>
            <a:srgbClr val="CAA4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7040880" y="2459736"/>
            <a:ext cx="3794760" cy="13716"/>
          </a:xfrm>
          <a:prstGeom prst="rect">
            <a:avLst/>
          </a:prstGeom>
          <a:solidFill>
            <a:srgbClr val="CAA4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7040880" y="2624328"/>
            <a:ext cx="3794760" cy="13716"/>
          </a:xfrm>
          <a:prstGeom prst="rect">
            <a:avLst/>
          </a:prstGeom>
          <a:solidFill>
            <a:srgbClr val="CAA4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Oval 21"/>
          <p:cNvSpPr/>
          <p:nvPr/>
        </p:nvSpPr>
        <p:spPr>
          <a:xfrm>
            <a:off x="7315200" y="3154680"/>
            <a:ext cx="512064" cy="512064"/>
          </a:xfrm>
          <a:prstGeom prst="ellipse">
            <a:avLst/>
          </a:prstGeom>
          <a:solidFill>
            <a:srgbClr val="CAA4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7415783" y="3246120"/>
            <a:ext cx="301752" cy="201168"/>
          </a:xfrm>
          <a:prstGeom prst="rect">
            <a:avLst/>
          </a:prstGeom>
          <a:noFill/>
        </p:spPr>
        <p:txBody>
          <a:bodyPr wrap="square" anchor="t">
            <a:spAutoFit/>
          </a:bodyPr>
          <a:lstStyle/>
          <a:p>
            <a:pPr algn="ctr">
              <a:lnSpc>
                <a:spcPct val="100000"/>
              </a:lnSpc>
            </a:pPr>
            <a:r>
              <a:rPr sz="1200" b="1" i="0">
                <a:solidFill>
                  <a:srgbClr val="192634"/>
                </a:solidFill>
                <a:latin typeface="Aptos"/>
              </a:rPr>
              <a:t>W</a:t>
            </a:r>
          </a:p>
        </p:txBody>
      </p:sp>
      <p:sp>
        <p:nvSpPr>
          <p:cNvPr id="24" name="Oval 23"/>
          <p:cNvSpPr/>
          <p:nvPr/>
        </p:nvSpPr>
        <p:spPr>
          <a:xfrm>
            <a:off x="8394192" y="2926080"/>
            <a:ext cx="512064" cy="512064"/>
          </a:xfrm>
          <a:prstGeom prst="ellipse">
            <a:avLst/>
          </a:prstGeom>
          <a:solidFill>
            <a:srgbClr val="CAA4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8494776" y="3017520"/>
            <a:ext cx="301752" cy="201168"/>
          </a:xfrm>
          <a:prstGeom prst="rect">
            <a:avLst/>
          </a:prstGeom>
          <a:noFill/>
        </p:spPr>
        <p:txBody>
          <a:bodyPr wrap="square" anchor="t">
            <a:spAutoFit/>
          </a:bodyPr>
          <a:lstStyle/>
          <a:p>
            <a:pPr algn="ctr">
              <a:lnSpc>
                <a:spcPct val="100000"/>
              </a:lnSpc>
            </a:pPr>
            <a:r>
              <a:rPr sz="1200" b="1" i="0">
                <a:solidFill>
                  <a:srgbClr val="192634"/>
                </a:solidFill>
                <a:latin typeface="Aptos"/>
              </a:rPr>
              <a:t>T</a:t>
            </a:r>
          </a:p>
        </p:txBody>
      </p:sp>
      <p:sp>
        <p:nvSpPr>
          <p:cNvPr id="26" name="Oval 25"/>
          <p:cNvSpPr/>
          <p:nvPr/>
        </p:nvSpPr>
        <p:spPr>
          <a:xfrm>
            <a:off x="9473184" y="3154680"/>
            <a:ext cx="512064" cy="512064"/>
          </a:xfrm>
          <a:prstGeom prst="ellipse">
            <a:avLst/>
          </a:prstGeom>
          <a:solidFill>
            <a:srgbClr val="CAA4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9573767" y="3246120"/>
            <a:ext cx="301752" cy="201168"/>
          </a:xfrm>
          <a:prstGeom prst="rect">
            <a:avLst/>
          </a:prstGeom>
          <a:noFill/>
        </p:spPr>
        <p:txBody>
          <a:bodyPr wrap="square" anchor="t">
            <a:spAutoFit/>
          </a:bodyPr>
          <a:lstStyle/>
          <a:p>
            <a:pPr algn="ctr">
              <a:lnSpc>
                <a:spcPct val="100000"/>
              </a:lnSpc>
            </a:pPr>
            <a:r>
              <a:rPr sz="1200" b="1" i="0">
                <a:solidFill>
                  <a:srgbClr val="192634"/>
                </a:solidFill>
                <a:latin typeface="Aptos"/>
              </a:rPr>
              <a:t>L</a:t>
            </a:r>
          </a:p>
        </p:txBody>
      </p:sp>
      <p:sp>
        <p:nvSpPr>
          <p:cNvPr id="28" name="TextBox 27"/>
          <p:cNvSpPr txBox="1"/>
          <p:nvPr/>
        </p:nvSpPr>
        <p:spPr>
          <a:xfrm>
            <a:off x="6720840" y="4343400"/>
            <a:ext cx="4526280" cy="502920"/>
          </a:xfrm>
          <a:prstGeom prst="rect">
            <a:avLst/>
          </a:prstGeom>
          <a:noFill/>
        </p:spPr>
        <p:txBody>
          <a:bodyPr wrap="square" anchor="t">
            <a:spAutoFit/>
          </a:bodyPr>
          <a:lstStyle/>
          <a:p>
            <a:pPr algn="ctr">
              <a:lnSpc>
                <a:spcPct val="100000"/>
              </a:lnSpc>
            </a:pPr>
            <a:r>
              <a:rPr sz="1800" b="0" i="1">
                <a:solidFill>
                  <a:srgbClr val="F7F1E5"/>
                </a:solidFill>
                <a:latin typeface="Aptos"/>
              </a:rPr>
              <a:t>The melody should carry the prayer, not overshadow it.</a:t>
            </a:r>
          </a:p>
        </p:txBody>
      </p:sp>
      <p:sp>
        <p:nvSpPr>
          <p:cNvPr id="29" name="TextBox 28"/>
          <p:cNvSpPr txBox="1"/>
          <p:nvPr/>
        </p:nvSpPr>
        <p:spPr>
          <a:xfrm>
            <a:off x="384048" y="6492240"/>
            <a:ext cx="4754880" cy="201168"/>
          </a:xfrm>
          <a:prstGeom prst="rect">
            <a:avLst/>
          </a:prstGeom>
          <a:noFill/>
        </p:spPr>
        <p:txBody>
          <a:bodyPr wrap="square" anchor="t">
            <a:spAutoFit/>
          </a:bodyPr>
          <a:lstStyle/>
          <a:p>
            <a:pPr algn="l">
              <a:lnSpc>
                <a:spcPct val="100000"/>
              </a:lnSpc>
            </a:pPr>
            <a:r>
              <a:rPr sz="750" b="0" i="0">
                <a:solidFill>
                  <a:srgbClr val="D2D8DA"/>
                </a:solidFill>
                <a:latin typeface="Aptos"/>
              </a:rPr>
              <a:t>Prepared for teaching and small group use - hymninfo.com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ommunity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658368" y="548640"/>
            <a:ext cx="5257800" cy="5504688"/>
          </a:xfrm>
          <a:prstGeom prst="roundRect">
            <a:avLst/>
          </a:prstGeom>
          <a:solidFill>
            <a:srgbClr val="192634"/>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60120" y="896112"/>
            <a:ext cx="4617720" cy="502920"/>
          </a:xfrm>
          <a:prstGeom prst="rect">
            <a:avLst/>
          </a:prstGeom>
          <a:noFill/>
        </p:spPr>
        <p:txBody>
          <a:bodyPr wrap="square" anchor="t">
            <a:spAutoFit/>
          </a:bodyPr>
          <a:lstStyle/>
          <a:p>
            <a:pPr algn="l">
              <a:lnSpc>
                <a:spcPct val="100000"/>
              </a:lnSpc>
            </a:pPr>
            <a:r>
              <a:rPr sz="2900" b="1" i="0">
                <a:solidFill>
                  <a:srgbClr val="F7F1E5"/>
                </a:solidFill>
                <a:latin typeface="Georgia"/>
              </a:rPr>
              <a:t>Pastoral and Worship Use</a:t>
            </a:r>
          </a:p>
        </p:txBody>
      </p:sp>
      <p:sp>
        <p:nvSpPr>
          <p:cNvPr id="5" name="TextBox 4"/>
          <p:cNvSpPr txBox="1"/>
          <p:nvPr/>
        </p:nvSpPr>
        <p:spPr>
          <a:xfrm>
            <a:off x="987552" y="1737360"/>
            <a:ext cx="4572000" cy="320040"/>
          </a:xfrm>
          <a:prstGeom prst="rect">
            <a:avLst/>
          </a:prstGeom>
          <a:noFill/>
        </p:spPr>
        <p:txBody>
          <a:bodyPr wrap="square" anchor="t">
            <a:spAutoFit/>
          </a:bodyPr>
          <a:lstStyle/>
          <a:p>
            <a:pPr algn="l">
              <a:lnSpc>
                <a:spcPct val="100000"/>
              </a:lnSpc>
            </a:pPr>
            <a:r>
              <a:rPr sz="1600" b="0" i="0">
                <a:solidFill>
                  <a:srgbClr val="FFFFFF"/>
                </a:solidFill>
                <a:latin typeface="Aptos"/>
              </a:rPr>
              <a:t>• Before Scripture readings centered on Christ</a:t>
            </a:r>
          </a:p>
        </p:txBody>
      </p:sp>
      <p:sp>
        <p:nvSpPr>
          <p:cNvPr id="6" name="TextBox 5"/>
          <p:cNvSpPr txBox="1"/>
          <p:nvPr/>
        </p:nvSpPr>
        <p:spPr>
          <a:xfrm>
            <a:off x="987552" y="2322576"/>
            <a:ext cx="4572000" cy="320040"/>
          </a:xfrm>
          <a:prstGeom prst="rect">
            <a:avLst/>
          </a:prstGeom>
          <a:noFill/>
        </p:spPr>
        <p:txBody>
          <a:bodyPr wrap="square" anchor="t">
            <a:spAutoFit/>
          </a:bodyPr>
          <a:lstStyle/>
          <a:p>
            <a:pPr algn="l">
              <a:lnSpc>
                <a:spcPct val="100000"/>
              </a:lnSpc>
            </a:pPr>
            <a:r>
              <a:rPr sz="1600" b="0" i="0">
                <a:solidFill>
                  <a:srgbClr val="FFFFFF"/>
                </a:solidFill>
                <a:latin typeface="Aptos"/>
              </a:rPr>
              <a:t>• During communion or quiet response</a:t>
            </a:r>
          </a:p>
        </p:txBody>
      </p:sp>
      <p:sp>
        <p:nvSpPr>
          <p:cNvPr id="7" name="TextBox 6"/>
          <p:cNvSpPr txBox="1"/>
          <p:nvPr/>
        </p:nvSpPr>
        <p:spPr>
          <a:xfrm>
            <a:off x="987552" y="2907791"/>
            <a:ext cx="4572000" cy="320040"/>
          </a:xfrm>
          <a:prstGeom prst="rect">
            <a:avLst/>
          </a:prstGeom>
          <a:noFill/>
        </p:spPr>
        <p:txBody>
          <a:bodyPr wrap="square" anchor="t">
            <a:spAutoFit/>
          </a:bodyPr>
          <a:lstStyle/>
          <a:p>
            <a:pPr algn="l">
              <a:lnSpc>
                <a:spcPct val="100000"/>
              </a:lnSpc>
            </a:pPr>
            <a:r>
              <a:rPr sz="1600" b="0" i="0">
                <a:solidFill>
                  <a:srgbClr val="FFFFFF"/>
                </a:solidFill>
                <a:latin typeface="Aptos"/>
              </a:rPr>
              <a:t>• In classes on prayer, discipleship, or John 14</a:t>
            </a:r>
          </a:p>
        </p:txBody>
      </p:sp>
      <p:sp>
        <p:nvSpPr>
          <p:cNvPr id="8" name="TextBox 7"/>
          <p:cNvSpPr txBox="1"/>
          <p:nvPr/>
        </p:nvSpPr>
        <p:spPr>
          <a:xfrm>
            <a:off x="987552" y="3493008"/>
            <a:ext cx="4572000" cy="320040"/>
          </a:xfrm>
          <a:prstGeom prst="rect">
            <a:avLst/>
          </a:prstGeom>
          <a:noFill/>
        </p:spPr>
        <p:txBody>
          <a:bodyPr wrap="square" anchor="t">
            <a:spAutoFit/>
          </a:bodyPr>
          <a:lstStyle/>
          <a:p>
            <a:pPr algn="l">
              <a:lnSpc>
                <a:spcPct val="100000"/>
              </a:lnSpc>
            </a:pPr>
            <a:r>
              <a:rPr sz="1600" b="0" i="0">
                <a:solidFill>
                  <a:srgbClr val="FFFFFF"/>
                </a:solidFill>
                <a:latin typeface="Aptos"/>
              </a:rPr>
              <a:t>• For choir meditation with careful text delivery</a:t>
            </a:r>
          </a:p>
        </p:txBody>
      </p:sp>
      <p:sp>
        <p:nvSpPr>
          <p:cNvPr id="9" name="TextBox 8"/>
          <p:cNvSpPr txBox="1"/>
          <p:nvPr/>
        </p:nvSpPr>
        <p:spPr>
          <a:xfrm>
            <a:off x="987552" y="4078224"/>
            <a:ext cx="4572000" cy="320040"/>
          </a:xfrm>
          <a:prstGeom prst="rect">
            <a:avLst/>
          </a:prstGeom>
          <a:noFill/>
        </p:spPr>
        <p:txBody>
          <a:bodyPr wrap="square" anchor="t">
            <a:spAutoFit/>
          </a:bodyPr>
          <a:lstStyle/>
          <a:p>
            <a:pPr algn="l">
              <a:lnSpc>
                <a:spcPct val="100000"/>
              </a:lnSpc>
            </a:pPr>
            <a:r>
              <a:rPr sz="1600" b="0" i="0">
                <a:solidFill>
                  <a:srgbClr val="FFFFFF"/>
                </a:solidFill>
                <a:latin typeface="Aptos"/>
              </a:rPr>
              <a:t>• In personal prayer or retreat settings</a:t>
            </a:r>
          </a:p>
        </p:txBody>
      </p:sp>
      <p:sp>
        <p:nvSpPr>
          <p:cNvPr id="10" name="TextBox 9"/>
          <p:cNvSpPr txBox="1"/>
          <p:nvPr/>
        </p:nvSpPr>
        <p:spPr>
          <a:xfrm>
            <a:off x="1005840" y="4983480"/>
            <a:ext cx="4526280" cy="594360"/>
          </a:xfrm>
          <a:prstGeom prst="rect">
            <a:avLst/>
          </a:prstGeom>
          <a:noFill/>
        </p:spPr>
        <p:txBody>
          <a:bodyPr wrap="square" anchor="t">
            <a:spAutoFit/>
          </a:bodyPr>
          <a:lstStyle/>
          <a:p>
            <a:pPr algn="l">
              <a:lnSpc>
                <a:spcPct val="100000"/>
              </a:lnSpc>
            </a:pPr>
            <a:r>
              <a:rPr sz="1450" b="0" i="1">
                <a:solidFill>
                  <a:srgbClr val="CAA457"/>
                </a:solidFill>
                <a:latin typeface="Aptos"/>
              </a:rPr>
              <a:t>Pastoral note: the hymn can serve anxious, weary, or searching believers by drawing them to the person of Christ.</a:t>
            </a:r>
          </a:p>
        </p:txBody>
      </p:sp>
      <p:sp>
        <p:nvSpPr>
          <p:cNvPr id="11" name="TextBox 10"/>
          <p:cNvSpPr txBox="1"/>
          <p:nvPr/>
        </p:nvSpPr>
        <p:spPr>
          <a:xfrm>
            <a:off x="384048" y="6492240"/>
            <a:ext cx="4754880" cy="201168"/>
          </a:xfrm>
          <a:prstGeom prst="rect">
            <a:avLst/>
          </a:prstGeom>
          <a:noFill/>
        </p:spPr>
        <p:txBody>
          <a:bodyPr wrap="square" anchor="t">
            <a:spAutoFit/>
          </a:bodyPr>
          <a:lstStyle/>
          <a:p>
            <a:pPr algn="l">
              <a:lnSpc>
                <a:spcPct val="100000"/>
              </a:lnSpc>
            </a:pPr>
            <a:r>
              <a:rPr sz="750" b="0" i="0">
                <a:solidFill>
                  <a:srgbClr val="D2D8DA"/>
                </a:solidFill>
                <a:latin typeface="Aptos"/>
              </a:rPr>
              <a:t>Prepared for teaching and small group use - hymninfo.com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ible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594360" y="502920"/>
            <a:ext cx="11018520" cy="5623560"/>
          </a:xfrm>
          <a:prstGeom prst="roundRect">
            <a:avLst/>
          </a:prstGeom>
          <a:solidFill>
            <a:srgbClr val="192634"/>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868680"/>
            <a:ext cx="5852160" cy="502920"/>
          </a:xfrm>
          <a:prstGeom prst="rect">
            <a:avLst/>
          </a:prstGeom>
          <a:noFill/>
        </p:spPr>
        <p:txBody>
          <a:bodyPr wrap="square" anchor="t">
            <a:spAutoFit/>
          </a:bodyPr>
          <a:lstStyle/>
          <a:p>
            <a:pPr algn="l">
              <a:lnSpc>
                <a:spcPct val="100000"/>
              </a:lnSpc>
            </a:pPr>
            <a:r>
              <a:rPr sz="3000" b="1" i="0">
                <a:solidFill>
                  <a:srgbClr val="F7F1E5"/>
                </a:solidFill>
                <a:latin typeface="Georgia"/>
              </a:rPr>
              <a:t>Teaching Questions</a:t>
            </a:r>
          </a:p>
        </p:txBody>
      </p:sp>
      <p:sp>
        <p:nvSpPr>
          <p:cNvPr id="5" name="Rounded Rectangle 4"/>
          <p:cNvSpPr/>
          <p:nvPr/>
        </p:nvSpPr>
        <p:spPr>
          <a:xfrm>
            <a:off x="914400" y="1627632"/>
            <a:ext cx="10149840" cy="50292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115568" y="1728216"/>
            <a:ext cx="9601200" cy="256032"/>
          </a:xfrm>
          <a:prstGeom prst="rect">
            <a:avLst/>
          </a:prstGeom>
          <a:noFill/>
        </p:spPr>
        <p:txBody>
          <a:bodyPr wrap="square" anchor="t">
            <a:spAutoFit/>
          </a:bodyPr>
          <a:lstStyle/>
          <a:p>
            <a:pPr algn="l">
              <a:lnSpc>
                <a:spcPct val="100000"/>
              </a:lnSpc>
            </a:pPr>
            <a:r>
              <a:rPr sz="1350" b="0" i="0">
                <a:solidFill>
                  <a:srgbClr val="192634"/>
                </a:solidFill>
                <a:latin typeface="Aptos"/>
              </a:rPr>
              <a:t>1. How does John 14:6 shape the whole hymn?</a:t>
            </a:r>
          </a:p>
        </p:txBody>
      </p:sp>
      <p:sp>
        <p:nvSpPr>
          <p:cNvPr id="7" name="Rounded Rectangle 6"/>
          <p:cNvSpPr/>
          <p:nvPr/>
        </p:nvSpPr>
        <p:spPr>
          <a:xfrm>
            <a:off x="914400" y="2340864"/>
            <a:ext cx="10149840" cy="50292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115568" y="2441448"/>
            <a:ext cx="9601200" cy="256032"/>
          </a:xfrm>
          <a:prstGeom prst="rect">
            <a:avLst/>
          </a:prstGeom>
          <a:noFill/>
        </p:spPr>
        <p:txBody>
          <a:bodyPr wrap="square" anchor="t">
            <a:spAutoFit/>
          </a:bodyPr>
          <a:lstStyle/>
          <a:p>
            <a:pPr algn="l">
              <a:lnSpc>
                <a:spcPct val="100000"/>
              </a:lnSpc>
            </a:pPr>
            <a:r>
              <a:rPr sz="1350" b="0" i="0">
                <a:solidFill>
                  <a:srgbClr val="192634"/>
                </a:solidFill>
                <a:latin typeface="Aptos"/>
              </a:rPr>
              <a:t>2. Why does Herbert address Christ directly rather than merely describe him?</a:t>
            </a:r>
          </a:p>
        </p:txBody>
      </p:sp>
      <p:sp>
        <p:nvSpPr>
          <p:cNvPr id="9" name="Rounded Rectangle 8"/>
          <p:cNvSpPr/>
          <p:nvPr/>
        </p:nvSpPr>
        <p:spPr>
          <a:xfrm>
            <a:off x="914400" y="3054096"/>
            <a:ext cx="10149840" cy="50292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115568" y="3154680"/>
            <a:ext cx="9601200" cy="256032"/>
          </a:xfrm>
          <a:prstGeom prst="rect">
            <a:avLst/>
          </a:prstGeom>
          <a:noFill/>
        </p:spPr>
        <p:txBody>
          <a:bodyPr wrap="square" anchor="t">
            <a:spAutoFit/>
          </a:bodyPr>
          <a:lstStyle/>
          <a:p>
            <a:pPr algn="l">
              <a:lnSpc>
                <a:spcPct val="100000"/>
              </a:lnSpc>
            </a:pPr>
            <a:r>
              <a:rPr sz="1350" b="0" i="0">
                <a:solidFill>
                  <a:srgbClr val="192634"/>
                </a:solidFill>
                <a:latin typeface="Aptos"/>
              </a:rPr>
              <a:t>3. Which image of Christ do you most need to pray this week: way, truth, life, light, strength, joy, love, or heart?</a:t>
            </a:r>
          </a:p>
        </p:txBody>
      </p:sp>
      <p:sp>
        <p:nvSpPr>
          <p:cNvPr id="11" name="Rounded Rectangle 10"/>
          <p:cNvSpPr/>
          <p:nvPr/>
        </p:nvSpPr>
        <p:spPr>
          <a:xfrm>
            <a:off x="914400" y="3767328"/>
            <a:ext cx="10149840" cy="50292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115568" y="3867911"/>
            <a:ext cx="9601200" cy="256032"/>
          </a:xfrm>
          <a:prstGeom prst="rect">
            <a:avLst/>
          </a:prstGeom>
          <a:noFill/>
        </p:spPr>
        <p:txBody>
          <a:bodyPr wrap="square" anchor="t">
            <a:spAutoFit/>
          </a:bodyPr>
          <a:lstStyle/>
          <a:p>
            <a:pPr algn="l">
              <a:lnSpc>
                <a:spcPct val="100000"/>
              </a:lnSpc>
            </a:pPr>
            <a:r>
              <a:rPr sz="1350" b="0" i="0">
                <a:solidFill>
                  <a:srgbClr val="192634"/>
                </a:solidFill>
                <a:latin typeface="Aptos"/>
              </a:rPr>
              <a:t>4. How can a short hymn form deep habits of prayer?</a:t>
            </a:r>
          </a:p>
        </p:txBody>
      </p:sp>
      <p:sp>
        <p:nvSpPr>
          <p:cNvPr id="13" name="Rounded Rectangle 12"/>
          <p:cNvSpPr/>
          <p:nvPr/>
        </p:nvSpPr>
        <p:spPr>
          <a:xfrm>
            <a:off x="914400" y="4480560"/>
            <a:ext cx="10149840" cy="50292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1115568" y="4581144"/>
            <a:ext cx="9601200" cy="256032"/>
          </a:xfrm>
          <a:prstGeom prst="rect">
            <a:avLst/>
          </a:prstGeom>
          <a:noFill/>
        </p:spPr>
        <p:txBody>
          <a:bodyPr wrap="square" anchor="t">
            <a:spAutoFit/>
          </a:bodyPr>
          <a:lstStyle/>
          <a:p>
            <a:pPr algn="l">
              <a:lnSpc>
                <a:spcPct val="100000"/>
              </a:lnSpc>
            </a:pPr>
            <a:r>
              <a:rPr sz="1350" b="0" i="0">
                <a:solidFill>
                  <a:srgbClr val="192634"/>
                </a:solidFill>
                <a:latin typeface="Aptos"/>
              </a:rPr>
              <a:t>5. What does this hymn teach a congregation about desiring Christ himself?</a:t>
            </a:r>
          </a:p>
        </p:txBody>
      </p:sp>
      <p:sp>
        <p:nvSpPr>
          <p:cNvPr id="15" name="TextBox 14"/>
          <p:cNvSpPr txBox="1"/>
          <p:nvPr/>
        </p:nvSpPr>
        <p:spPr>
          <a:xfrm>
            <a:off x="384048" y="6492240"/>
            <a:ext cx="4754880" cy="201168"/>
          </a:xfrm>
          <a:prstGeom prst="rect">
            <a:avLst/>
          </a:prstGeom>
          <a:noFill/>
        </p:spPr>
        <p:txBody>
          <a:bodyPr wrap="square" anchor="t">
            <a:spAutoFit/>
          </a:bodyPr>
          <a:lstStyle/>
          <a:p>
            <a:pPr algn="l">
              <a:lnSpc>
                <a:spcPct val="100000"/>
              </a:lnSpc>
            </a:pPr>
            <a:r>
              <a:rPr sz="750" b="0" i="0">
                <a:solidFill>
                  <a:srgbClr val="D2D8DA"/>
                </a:solidFill>
                <a:latin typeface="Aptos"/>
              </a:rPr>
              <a:t>Prepared for teaching and small group use - hymninfo.com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lantern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640080" y="502920"/>
            <a:ext cx="10972800" cy="5669280"/>
          </a:xfrm>
          <a:prstGeom prst="roundRect">
            <a:avLst/>
          </a:prstGeom>
          <a:solidFill>
            <a:srgbClr val="192634"/>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822960"/>
            <a:ext cx="6766560" cy="502920"/>
          </a:xfrm>
          <a:prstGeom prst="rect">
            <a:avLst/>
          </a:prstGeom>
          <a:noFill/>
        </p:spPr>
        <p:txBody>
          <a:bodyPr wrap="square" anchor="t">
            <a:spAutoFit/>
          </a:bodyPr>
          <a:lstStyle/>
          <a:p>
            <a:pPr algn="l">
              <a:lnSpc>
                <a:spcPct val="100000"/>
              </a:lnSpc>
            </a:pPr>
            <a:r>
              <a:rPr sz="3000" b="1" i="0">
                <a:solidFill>
                  <a:srgbClr val="F7F1E5"/>
                </a:solidFill>
                <a:latin typeface="Georgia"/>
              </a:rPr>
              <a:t>Suggested Lesson Flow</a:t>
            </a:r>
          </a:p>
        </p:txBody>
      </p:sp>
      <p:sp>
        <p:nvSpPr>
          <p:cNvPr id="5" name="TextBox 4"/>
          <p:cNvSpPr txBox="1"/>
          <p:nvPr/>
        </p:nvSpPr>
        <p:spPr>
          <a:xfrm>
            <a:off x="960120" y="1600200"/>
            <a:ext cx="2011680" cy="292608"/>
          </a:xfrm>
          <a:prstGeom prst="rect">
            <a:avLst/>
          </a:prstGeom>
          <a:noFill/>
        </p:spPr>
        <p:txBody>
          <a:bodyPr wrap="square" anchor="t">
            <a:spAutoFit/>
          </a:bodyPr>
          <a:lstStyle/>
          <a:p>
            <a:pPr algn="l">
              <a:lnSpc>
                <a:spcPct val="100000"/>
              </a:lnSpc>
            </a:pPr>
            <a:r>
              <a:rPr sz="1700" b="1" i="0">
                <a:solidFill>
                  <a:srgbClr val="CAA457"/>
                </a:solidFill>
                <a:latin typeface="Aptos"/>
              </a:rPr>
              <a:t>30 minutes</a:t>
            </a:r>
          </a:p>
        </p:txBody>
      </p:sp>
      <p:sp>
        <p:nvSpPr>
          <p:cNvPr id="6" name="TextBox 5"/>
          <p:cNvSpPr txBox="1"/>
          <p:nvPr/>
        </p:nvSpPr>
        <p:spPr>
          <a:xfrm>
            <a:off x="987552" y="1993392"/>
            <a:ext cx="4114800" cy="256032"/>
          </a:xfrm>
          <a:prstGeom prst="rect">
            <a:avLst/>
          </a:prstGeom>
          <a:noFill/>
        </p:spPr>
        <p:txBody>
          <a:bodyPr wrap="square" anchor="t">
            <a:spAutoFit/>
          </a:bodyPr>
          <a:lstStyle/>
          <a:p>
            <a:pPr algn="l">
              <a:lnSpc>
                <a:spcPct val="100000"/>
              </a:lnSpc>
            </a:pPr>
            <a:r>
              <a:rPr sz="1350" b="0" i="0">
                <a:solidFill>
                  <a:srgbClr val="FFFFFF"/>
                </a:solidFill>
                <a:latin typeface="Aptos"/>
              </a:rPr>
              <a:t>1. Read John 14:6</a:t>
            </a:r>
          </a:p>
        </p:txBody>
      </p:sp>
      <p:sp>
        <p:nvSpPr>
          <p:cNvPr id="7" name="TextBox 6"/>
          <p:cNvSpPr txBox="1"/>
          <p:nvPr/>
        </p:nvSpPr>
        <p:spPr>
          <a:xfrm>
            <a:off x="987552" y="2377440"/>
            <a:ext cx="4114800" cy="256032"/>
          </a:xfrm>
          <a:prstGeom prst="rect">
            <a:avLst/>
          </a:prstGeom>
          <a:noFill/>
        </p:spPr>
        <p:txBody>
          <a:bodyPr wrap="square" anchor="t">
            <a:spAutoFit/>
          </a:bodyPr>
          <a:lstStyle/>
          <a:p>
            <a:pPr algn="l">
              <a:lnSpc>
                <a:spcPct val="100000"/>
              </a:lnSpc>
            </a:pPr>
            <a:r>
              <a:rPr sz="1350" b="0" i="0">
                <a:solidFill>
                  <a:srgbClr val="FFFFFF"/>
                </a:solidFill>
                <a:latin typeface="Aptos"/>
              </a:rPr>
              <a:t>2. Introduce Herbert and THE CALL</a:t>
            </a:r>
          </a:p>
        </p:txBody>
      </p:sp>
      <p:sp>
        <p:nvSpPr>
          <p:cNvPr id="8" name="TextBox 7"/>
          <p:cNvSpPr txBox="1"/>
          <p:nvPr/>
        </p:nvSpPr>
        <p:spPr>
          <a:xfrm>
            <a:off x="987552" y="2761488"/>
            <a:ext cx="4114800" cy="256032"/>
          </a:xfrm>
          <a:prstGeom prst="rect">
            <a:avLst/>
          </a:prstGeom>
          <a:noFill/>
        </p:spPr>
        <p:txBody>
          <a:bodyPr wrap="square" anchor="t">
            <a:spAutoFit/>
          </a:bodyPr>
          <a:lstStyle/>
          <a:p>
            <a:pPr algn="l">
              <a:lnSpc>
                <a:spcPct val="100000"/>
              </a:lnSpc>
            </a:pPr>
            <a:r>
              <a:rPr sz="1350" b="0" i="0">
                <a:solidFill>
                  <a:srgbClr val="FFFFFF"/>
                </a:solidFill>
                <a:latin typeface="Aptos"/>
              </a:rPr>
              <a:t>3. Teach Christ as Way, Truth, and Life</a:t>
            </a:r>
          </a:p>
        </p:txBody>
      </p:sp>
      <p:sp>
        <p:nvSpPr>
          <p:cNvPr id="9" name="TextBox 8"/>
          <p:cNvSpPr txBox="1"/>
          <p:nvPr/>
        </p:nvSpPr>
        <p:spPr>
          <a:xfrm>
            <a:off x="987552" y="3145536"/>
            <a:ext cx="4114800" cy="256032"/>
          </a:xfrm>
          <a:prstGeom prst="rect">
            <a:avLst/>
          </a:prstGeom>
          <a:noFill/>
        </p:spPr>
        <p:txBody>
          <a:bodyPr wrap="square" anchor="t">
            <a:spAutoFit/>
          </a:bodyPr>
          <a:lstStyle/>
          <a:p>
            <a:pPr algn="l">
              <a:lnSpc>
                <a:spcPct val="100000"/>
              </a:lnSpc>
            </a:pPr>
            <a:r>
              <a:rPr sz="1350" b="0" i="0">
                <a:solidFill>
                  <a:srgbClr val="FFFFFF"/>
                </a:solidFill>
                <a:latin typeface="Aptos"/>
              </a:rPr>
              <a:t>4. Close with prayerful response</a:t>
            </a:r>
          </a:p>
        </p:txBody>
      </p:sp>
      <p:sp>
        <p:nvSpPr>
          <p:cNvPr id="10" name="TextBox 9"/>
          <p:cNvSpPr txBox="1"/>
          <p:nvPr/>
        </p:nvSpPr>
        <p:spPr>
          <a:xfrm>
            <a:off x="6492240" y="1600200"/>
            <a:ext cx="2011680" cy="292608"/>
          </a:xfrm>
          <a:prstGeom prst="rect">
            <a:avLst/>
          </a:prstGeom>
          <a:noFill/>
        </p:spPr>
        <p:txBody>
          <a:bodyPr wrap="square" anchor="t">
            <a:spAutoFit/>
          </a:bodyPr>
          <a:lstStyle/>
          <a:p>
            <a:pPr algn="l">
              <a:lnSpc>
                <a:spcPct val="100000"/>
              </a:lnSpc>
            </a:pPr>
            <a:r>
              <a:rPr sz="1700" b="1" i="0">
                <a:solidFill>
                  <a:srgbClr val="CAA457"/>
                </a:solidFill>
                <a:latin typeface="Aptos"/>
              </a:rPr>
              <a:t>60 minutes</a:t>
            </a:r>
          </a:p>
        </p:txBody>
      </p:sp>
      <p:sp>
        <p:nvSpPr>
          <p:cNvPr id="11" name="TextBox 10"/>
          <p:cNvSpPr txBox="1"/>
          <p:nvPr/>
        </p:nvSpPr>
        <p:spPr>
          <a:xfrm>
            <a:off x="6492240" y="1993392"/>
            <a:ext cx="4297680" cy="256032"/>
          </a:xfrm>
          <a:prstGeom prst="rect">
            <a:avLst/>
          </a:prstGeom>
          <a:noFill/>
        </p:spPr>
        <p:txBody>
          <a:bodyPr wrap="square" anchor="t">
            <a:spAutoFit/>
          </a:bodyPr>
          <a:lstStyle/>
          <a:p>
            <a:pPr algn="l">
              <a:lnSpc>
                <a:spcPct val="100000"/>
              </a:lnSpc>
            </a:pPr>
            <a:r>
              <a:rPr sz="1350" b="0" i="0">
                <a:solidFill>
                  <a:srgbClr val="FFFFFF"/>
                </a:solidFill>
                <a:latin typeface="Aptos"/>
              </a:rPr>
              <a:t>1. Add Scripture cross-references</a:t>
            </a:r>
          </a:p>
        </p:txBody>
      </p:sp>
      <p:sp>
        <p:nvSpPr>
          <p:cNvPr id="12" name="TextBox 11"/>
          <p:cNvSpPr txBox="1"/>
          <p:nvPr/>
        </p:nvSpPr>
        <p:spPr>
          <a:xfrm>
            <a:off x="6492240" y="2377440"/>
            <a:ext cx="4297680" cy="256032"/>
          </a:xfrm>
          <a:prstGeom prst="rect">
            <a:avLst/>
          </a:prstGeom>
          <a:noFill/>
        </p:spPr>
        <p:txBody>
          <a:bodyPr wrap="square" anchor="t">
            <a:spAutoFit/>
          </a:bodyPr>
          <a:lstStyle/>
          <a:p>
            <a:pPr algn="l">
              <a:lnSpc>
                <a:spcPct val="100000"/>
              </a:lnSpc>
            </a:pPr>
            <a:r>
              <a:rPr sz="1350" b="0" i="0">
                <a:solidFill>
                  <a:srgbClr val="FFFFFF"/>
                </a:solidFill>
                <a:latin typeface="Aptos"/>
              </a:rPr>
              <a:t>2. Discuss poetic prayer</a:t>
            </a:r>
          </a:p>
        </p:txBody>
      </p:sp>
      <p:sp>
        <p:nvSpPr>
          <p:cNvPr id="13" name="TextBox 12"/>
          <p:cNvSpPr txBox="1"/>
          <p:nvPr/>
        </p:nvSpPr>
        <p:spPr>
          <a:xfrm>
            <a:off x="6492240" y="2761488"/>
            <a:ext cx="4297680" cy="256032"/>
          </a:xfrm>
          <a:prstGeom prst="rect">
            <a:avLst/>
          </a:prstGeom>
          <a:noFill/>
        </p:spPr>
        <p:txBody>
          <a:bodyPr wrap="square" anchor="t">
            <a:spAutoFit/>
          </a:bodyPr>
          <a:lstStyle/>
          <a:p>
            <a:pPr algn="l">
              <a:lnSpc>
                <a:spcPct val="100000"/>
              </a:lnSpc>
            </a:pPr>
            <a:r>
              <a:rPr sz="1350" b="0" i="0">
                <a:solidFill>
                  <a:srgbClr val="FFFFFF"/>
                </a:solidFill>
                <a:latin typeface="Aptos"/>
              </a:rPr>
              <a:t>3. Practice singing or reading reflectively</a:t>
            </a:r>
          </a:p>
        </p:txBody>
      </p:sp>
      <p:sp>
        <p:nvSpPr>
          <p:cNvPr id="14" name="TextBox 13"/>
          <p:cNvSpPr txBox="1"/>
          <p:nvPr/>
        </p:nvSpPr>
        <p:spPr>
          <a:xfrm>
            <a:off x="6492240" y="3145536"/>
            <a:ext cx="4297680" cy="256032"/>
          </a:xfrm>
          <a:prstGeom prst="rect">
            <a:avLst/>
          </a:prstGeom>
          <a:noFill/>
        </p:spPr>
        <p:txBody>
          <a:bodyPr wrap="square" anchor="t">
            <a:spAutoFit/>
          </a:bodyPr>
          <a:lstStyle/>
          <a:p>
            <a:pPr algn="l">
              <a:lnSpc>
                <a:spcPct val="100000"/>
              </a:lnSpc>
            </a:pPr>
            <a:r>
              <a:rPr sz="1350" b="0" i="0">
                <a:solidFill>
                  <a:srgbClr val="FFFFFF"/>
                </a:solidFill>
                <a:latin typeface="Aptos"/>
              </a:rPr>
              <a:t>4. Work through applications for the week</a:t>
            </a:r>
          </a:p>
        </p:txBody>
      </p:sp>
      <p:sp>
        <p:nvSpPr>
          <p:cNvPr id="15" name="Rounded Rectangle 14"/>
          <p:cNvSpPr/>
          <p:nvPr/>
        </p:nvSpPr>
        <p:spPr>
          <a:xfrm>
            <a:off x="960120" y="4251960"/>
            <a:ext cx="10058400" cy="841248"/>
          </a:xfrm>
          <a:prstGeom prst="roundRect">
            <a:avLst/>
          </a:prstGeom>
          <a:solidFill>
            <a:srgbClr val="FFFFFF"/>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1170432" y="4462272"/>
            <a:ext cx="9601200" cy="329184"/>
          </a:xfrm>
          <a:prstGeom prst="rect">
            <a:avLst/>
          </a:prstGeom>
          <a:noFill/>
        </p:spPr>
        <p:txBody>
          <a:bodyPr wrap="square" anchor="t">
            <a:spAutoFit/>
          </a:bodyPr>
          <a:lstStyle/>
          <a:p>
            <a:pPr algn="ctr">
              <a:lnSpc>
                <a:spcPct val="100000"/>
              </a:lnSpc>
            </a:pPr>
            <a:r>
              <a:rPr sz="1550" b="0" i="0">
                <a:solidFill>
                  <a:srgbClr val="192634"/>
                </a:solidFill>
                <a:latin typeface="Aptos"/>
              </a:rPr>
              <a:t>Application: choose one phrase from the hymn’s pattern of prayer and turn it into a daily prayer to Christ this week.</a:t>
            </a:r>
          </a:p>
        </p:txBody>
      </p:sp>
      <p:sp>
        <p:nvSpPr>
          <p:cNvPr id="17" name="TextBox 16"/>
          <p:cNvSpPr txBox="1"/>
          <p:nvPr/>
        </p:nvSpPr>
        <p:spPr>
          <a:xfrm>
            <a:off x="384048" y="6492240"/>
            <a:ext cx="4754880" cy="201168"/>
          </a:xfrm>
          <a:prstGeom prst="rect">
            <a:avLst/>
          </a:prstGeom>
          <a:noFill/>
        </p:spPr>
        <p:txBody>
          <a:bodyPr wrap="square" anchor="t">
            <a:spAutoFit/>
          </a:bodyPr>
          <a:lstStyle/>
          <a:p>
            <a:pPr algn="l">
              <a:lnSpc>
                <a:spcPct val="100000"/>
              </a:lnSpc>
            </a:pPr>
            <a:r>
              <a:rPr sz="750" b="0" i="0">
                <a:solidFill>
                  <a:srgbClr val="D2D8DA"/>
                </a:solidFill>
                <a:latin typeface="Aptos"/>
              </a:rPr>
              <a:t>Prepared for teaching and small group use - hymninfo.com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rayer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685800" y="685800"/>
            <a:ext cx="10835640" cy="5349240"/>
          </a:xfrm>
          <a:prstGeom prst="roundRect">
            <a:avLst/>
          </a:prstGeom>
          <a:solidFill>
            <a:srgbClr val="192634"/>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60120" y="1005840"/>
            <a:ext cx="10195560" cy="502920"/>
          </a:xfrm>
          <a:prstGeom prst="rect">
            <a:avLst/>
          </a:prstGeom>
          <a:noFill/>
        </p:spPr>
        <p:txBody>
          <a:bodyPr wrap="square" anchor="t">
            <a:spAutoFit/>
          </a:bodyPr>
          <a:lstStyle/>
          <a:p>
            <a:pPr algn="ctr">
              <a:lnSpc>
                <a:spcPct val="100000"/>
              </a:lnSpc>
            </a:pPr>
            <a:r>
              <a:rPr sz="3000" b="1" i="0">
                <a:solidFill>
                  <a:srgbClr val="F7F1E5"/>
                </a:solidFill>
                <a:latin typeface="Georgia"/>
              </a:rPr>
              <a:t>Closing Summary and Prayer</a:t>
            </a:r>
          </a:p>
        </p:txBody>
      </p:sp>
      <p:sp>
        <p:nvSpPr>
          <p:cNvPr id="5" name="TextBox 4"/>
          <p:cNvSpPr txBox="1"/>
          <p:nvPr/>
        </p:nvSpPr>
        <p:spPr>
          <a:xfrm>
            <a:off x="1463040" y="1874519"/>
            <a:ext cx="9144000" cy="731520"/>
          </a:xfrm>
          <a:prstGeom prst="rect">
            <a:avLst/>
          </a:prstGeom>
          <a:noFill/>
        </p:spPr>
        <p:txBody>
          <a:bodyPr wrap="square" anchor="t">
            <a:spAutoFit/>
          </a:bodyPr>
          <a:lstStyle/>
          <a:p>
            <a:pPr algn="ctr">
              <a:lnSpc>
                <a:spcPct val="100000"/>
              </a:lnSpc>
            </a:pPr>
            <a:r>
              <a:rPr sz="2000" b="0" i="0">
                <a:solidFill>
                  <a:srgbClr val="E8DEC7"/>
                </a:solidFill>
                <a:latin typeface="Aptos"/>
              </a:rPr>
              <a:t>Christ is the path we walk, the truth we trust, and the life we receive. The hymn teaches us to bring our whole heart to him.</a:t>
            </a:r>
          </a:p>
        </p:txBody>
      </p:sp>
      <p:sp>
        <p:nvSpPr>
          <p:cNvPr id="6" name="TextBox 5"/>
          <p:cNvSpPr txBox="1"/>
          <p:nvPr/>
        </p:nvSpPr>
        <p:spPr>
          <a:xfrm>
            <a:off x="1508760" y="2971800"/>
            <a:ext cx="9144000" cy="1143000"/>
          </a:xfrm>
          <a:prstGeom prst="rect">
            <a:avLst/>
          </a:prstGeom>
          <a:noFill/>
        </p:spPr>
        <p:txBody>
          <a:bodyPr wrap="square" anchor="t">
            <a:spAutoFit/>
          </a:bodyPr>
          <a:lstStyle/>
          <a:p>
            <a:pPr algn="ctr">
              <a:lnSpc>
                <a:spcPct val="100000"/>
              </a:lnSpc>
            </a:pPr>
            <a:r>
              <a:rPr sz="1800" b="0" i="1">
                <a:solidFill>
                  <a:srgbClr val="FFFFFF"/>
                </a:solidFill>
                <a:latin typeface="Aptos"/>
              </a:rPr>
              <a:t>Lord Jesus Christ, be our way when we are uncertain, our truth when we are confused, and our life when we are weary. Root us in your love, strengthen us by your Spirit, and teach us to follow you with a quiet and faithful heart. Amen.</a:t>
            </a:r>
          </a:p>
        </p:txBody>
      </p:sp>
      <p:sp>
        <p:nvSpPr>
          <p:cNvPr id="7" name="TextBox 6"/>
          <p:cNvSpPr txBox="1"/>
          <p:nvPr/>
        </p:nvSpPr>
        <p:spPr>
          <a:xfrm>
            <a:off x="1325880" y="5212080"/>
            <a:ext cx="9601200" cy="384048"/>
          </a:xfrm>
          <a:prstGeom prst="rect">
            <a:avLst/>
          </a:prstGeom>
          <a:noFill/>
        </p:spPr>
        <p:txBody>
          <a:bodyPr wrap="square" anchor="t">
            <a:spAutoFit/>
          </a:bodyPr>
          <a:lstStyle/>
          <a:p>
            <a:pPr algn="ctr">
              <a:lnSpc>
                <a:spcPct val="100000"/>
              </a:lnSpc>
            </a:pPr>
            <a:r>
              <a:rPr sz="750" b="0" i="0">
                <a:solidFill>
                  <a:srgbClr val="D2D8DA"/>
                </a:solidFill>
                <a:latin typeface="Aptos"/>
              </a:rPr>
              <a:t>© HymnInfo.com. Free for personal, church, classroom, and small-group teaching use. Please do not sell, repost, or redistribute as downloadable files without permission.</a:t>
            </a:r>
          </a:p>
        </p:txBody>
      </p:sp>
      <p:sp>
        <p:nvSpPr>
          <p:cNvPr id="8" name="TextBox 7"/>
          <p:cNvSpPr txBox="1"/>
          <p:nvPr/>
        </p:nvSpPr>
        <p:spPr>
          <a:xfrm>
            <a:off x="384048" y="6492240"/>
            <a:ext cx="4754880" cy="201168"/>
          </a:xfrm>
          <a:prstGeom prst="rect">
            <a:avLst/>
          </a:prstGeom>
          <a:noFill/>
        </p:spPr>
        <p:txBody>
          <a:bodyPr wrap="square" anchor="t">
            <a:spAutoFit/>
          </a:bodyPr>
          <a:lstStyle/>
          <a:p>
            <a:pPr algn="l">
              <a:lnSpc>
                <a:spcPct val="100000"/>
              </a:lnSpc>
            </a:pPr>
            <a:r>
              <a:rPr sz="750" b="0" i="0">
                <a:solidFill>
                  <a:srgbClr val="D2D8DA"/>
                </a:solidFill>
                <a:latin typeface="Aptos"/>
              </a:rPr>
              <a:t>Prepared for teaching and small group use - hymninfo.com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rayer_dark.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685800" y="502920"/>
            <a:ext cx="5760720" cy="594360"/>
          </a:xfrm>
          <a:prstGeom prst="rect">
            <a:avLst/>
          </a:prstGeom>
          <a:noFill/>
        </p:spPr>
        <p:txBody>
          <a:bodyPr wrap="square" anchor="t">
            <a:spAutoFit/>
          </a:bodyPr>
          <a:lstStyle/>
          <a:p>
            <a:pPr algn="l">
              <a:lnSpc>
                <a:spcPct val="100000"/>
              </a:lnSpc>
            </a:pPr>
            <a:r>
              <a:rPr sz="3200" b="1" i="0">
                <a:solidFill>
                  <a:srgbClr val="F7F1E5"/>
                </a:solidFill>
                <a:latin typeface="Georgia"/>
              </a:rPr>
              <a:t>Teaching Aim</a:t>
            </a:r>
          </a:p>
        </p:txBody>
      </p:sp>
      <p:sp>
        <p:nvSpPr>
          <p:cNvPr id="4" name="TextBox 3"/>
          <p:cNvSpPr txBox="1"/>
          <p:nvPr/>
        </p:nvSpPr>
        <p:spPr>
          <a:xfrm>
            <a:off x="713232" y="1088136"/>
            <a:ext cx="7498079" cy="411480"/>
          </a:xfrm>
          <a:prstGeom prst="rect">
            <a:avLst/>
          </a:prstGeom>
          <a:noFill/>
        </p:spPr>
        <p:txBody>
          <a:bodyPr wrap="square" anchor="t">
            <a:spAutoFit/>
          </a:bodyPr>
          <a:lstStyle/>
          <a:p>
            <a:pPr algn="l">
              <a:lnSpc>
                <a:spcPct val="100000"/>
              </a:lnSpc>
            </a:pPr>
            <a:r>
              <a:rPr sz="1650" b="0" i="0">
                <a:solidFill>
                  <a:srgbClr val="DEE4E2"/>
                </a:solidFill>
                <a:latin typeface="Aptos"/>
              </a:rPr>
              <a:t>This lesson helps the church pray Herbert’s hymn with mind, heart, and obedience.</a:t>
            </a:r>
          </a:p>
        </p:txBody>
      </p:sp>
      <p:sp>
        <p:nvSpPr>
          <p:cNvPr id="5" name="Rounded Rectangle 4"/>
          <p:cNvSpPr/>
          <p:nvPr/>
        </p:nvSpPr>
        <p:spPr>
          <a:xfrm>
            <a:off x="804672" y="1920240"/>
            <a:ext cx="3246120" cy="3154680"/>
          </a:xfrm>
          <a:prstGeom prst="roundRect">
            <a:avLst/>
          </a:prstGeom>
          <a:solidFill>
            <a:srgbClr val="FFFFFF"/>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Oval 5"/>
          <p:cNvSpPr/>
          <p:nvPr/>
        </p:nvSpPr>
        <p:spPr>
          <a:xfrm>
            <a:off x="2066543" y="2212848"/>
            <a:ext cx="713232" cy="713232"/>
          </a:xfrm>
          <a:prstGeom prst="ellipse">
            <a:avLst/>
          </a:prstGeom>
          <a:solidFill>
            <a:srgbClr val="CAA4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203704" y="2331720"/>
            <a:ext cx="457200" cy="274320"/>
          </a:xfrm>
          <a:prstGeom prst="rect">
            <a:avLst/>
          </a:prstGeom>
          <a:noFill/>
        </p:spPr>
        <p:txBody>
          <a:bodyPr wrap="square" anchor="t">
            <a:spAutoFit/>
          </a:bodyPr>
          <a:lstStyle/>
          <a:p>
            <a:pPr algn="ctr">
              <a:lnSpc>
                <a:spcPct val="100000"/>
              </a:lnSpc>
            </a:pPr>
            <a:r>
              <a:rPr sz="1800" b="1" i="0">
                <a:solidFill>
                  <a:srgbClr val="192634"/>
                </a:solidFill>
                <a:latin typeface="Aptos"/>
              </a:rPr>
              <a:t>W</a:t>
            </a:r>
          </a:p>
        </p:txBody>
      </p:sp>
      <p:sp>
        <p:nvSpPr>
          <p:cNvPr id="8" name="TextBox 7"/>
          <p:cNvSpPr txBox="1"/>
          <p:nvPr/>
        </p:nvSpPr>
        <p:spPr>
          <a:xfrm>
            <a:off x="1060704" y="3063240"/>
            <a:ext cx="2743200" cy="320040"/>
          </a:xfrm>
          <a:prstGeom prst="rect">
            <a:avLst/>
          </a:prstGeom>
          <a:noFill/>
        </p:spPr>
        <p:txBody>
          <a:bodyPr wrap="square" anchor="t">
            <a:spAutoFit/>
          </a:bodyPr>
          <a:lstStyle/>
          <a:p>
            <a:pPr algn="ctr">
              <a:lnSpc>
                <a:spcPct val="100000"/>
              </a:lnSpc>
            </a:pPr>
            <a:r>
              <a:rPr sz="1350" b="1" i="0">
                <a:solidFill>
                  <a:srgbClr val="CAA457"/>
                </a:solidFill>
                <a:latin typeface="Aptos"/>
              </a:rPr>
              <a:t>UNDERSTAND</a:t>
            </a:r>
          </a:p>
        </p:txBody>
      </p:sp>
      <p:sp>
        <p:nvSpPr>
          <p:cNvPr id="9" name="TextBox 8"/>
          <p:cNvSpPr txBox="1"/>
          <p:nvPr/>
        </p:nvSpPr>
        <p:spPr>
          <a:xfrm>
            <a:off x="1097280" y="3529584"/>
            <a:ext cx="2651760" cy="960120"/>
          </a:xfrm>
          <a:prstGeom prst="rect">
            <a:avLst/>
          </a:prstGeom>
          <a:noFill/>
        </p:spPr>
        <p:txBody>
          <a:bodyPr wrap="square" anchor="t">
            <a:spAutoFit/>
          </a:bodyPr>
          <a:lstStyle/>
          <a:p>
            <a:pPr algn="ctr">
              <a:lnSpc>
                <a:spcPct val="100000"/>
              </a:lnSpc>
            </a:pPr>
            <a:r>
              <a:rPr sz="1550" b="0" i="0">
                <a:solidFill>
                  <a:srgbClr val="192634"/>
                </a:solidFill>
                <a:latin typeface="Aptos"/>
              </a:rPr>
              <a:t>Christ is not merely a guide; he is the Way, the Truth, and the Life.</a:t>
            </a:r>
          </a:p>
        </p:txBody>
      </p:sp>
      <p:sp>
        <p:nvSpPr>
          <p:cNvPr id="10" name="Rounded Rectangle 9"/>
          <p:cNvSpPr/>
          <p:nvPr/>
        </p:nvSpPr>
        <p:spPr>
          <a:xfrm>
            <a:off x="4553712" y="1920240"/>
            <a:ext cx="3246120" cy="3154680"/>
          </a:xfrm>
          <a:prstGeom prst="roundRect">
            <a:avLst/>
          </a:prstGeom>
          <a:solidFill>
            <a:srgbClr val="FFFFFF"/>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5815583" y="2212848"/>
            <a:ext cx="713232" cy="713232"/>
          </a:xfrm>
          <a:prstGeom prst="ellipse">
            <a:avLst/>
          </a:prstGeom>
          <a:solidFill>
            <a:srgbClr val="CAA4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952744" y="2331720"/>
            <a:ext cx="457200" cy="274320"/>
          </a:xfrm>
          <a:prstGeom prst="rect">
            <a:avLst/>
          </a:prstGeom>
          <a:noFill/>
        </p:spPr>
        <p:txBody>
          <a:bodyPr wrap="square" anchor="t">
            <a:spAutoFit/>
          </a:bodyPr>
          <a:lstStyle/>
          <a:p>
            <a:pPr algn="ctr">
              <a:lnSpc>
                <a:spcPct val="100000"/>
              </a:lnSpc>
            </a:pPr>
            <a:r>
              <a:rPr sz="1800" b="1" i="0">
                <a:solidFill>
                  <a:srgbClr val="192634"/>
                </a:solidFill>
                <a:latin typeface="Aptos"/>
              </a:rPr>
              <a:t>T</a:t>
            </a:r>
          </a:p>
        </p:txBody>
      </p:sp>
      <p:sp>
        <p:nvSpPr>
          <p:cNvPr id="13" name="TextBox 12"/>
          <p:cNvSpPr txBox="1"/>
          <p:nvPr/>
        </p:nvSpPr>
        <p:spPr>
          <a:xfrm>
            <a:off x="4809744" y="3063240"/>
            <a:ext cx="2743200" cy="320040"/>
          </a:xfrm>
          <a:prstGeom prst="rect">
            <a:avLst/>
          </a:prstGeom>
          <a:noFill/>
        </p:spPr>
        <p:txBody>
          <a:bodyPr wrap="square" anchor="t">
            <a:spAutoFit/>
          </a:bodyPr>
          <a:lstStyle/>
          <a:p>
            <a:pPr algn="ctr">
              <a:lnSpc>
                <a:spcPct val="100000"/>
              </a:lnSpc>
            </a:pPr>
            <a:r>
              <a:rPr sz="1350" b="1" i="0">
                <a:solidFill>
                  <a:srgbClr val="CAA457"/>
                </a:solidFill>
                <a:latin typeface="Aptos"/>
              </a:rPr>
              <a:t>FEEL</a:t>
            </a:r>
          </a:p>
        </p:txBody>
      </p:sp>
      <p:sp>
        <p:nvSpPr>
          <p:cNvPr id="14" name="TextBox 13"/>
          <p:cNvSpPr txBox="1"/>
          <p:nvPr/>
        </p:nvSpPr>
        <p:spPr>
          <a:xfrm>
            <a:off x="4846320" y="3529584"/>
            <a:ext cx="2651760" cy="960120"/>
          </a:xfrm>
          <a:prstGeom prst="rect">
            <a:avLst/>
          </a:prstGeom>
          <a:noFill/>
        </p:spPr>
        <p:txBody>
          <a:bodyPr wrap="square" anchor="t">
            <a:spAutoFit/>
          </a:bodyPr>
          <a:lstStyle/>
          <a:p>
            <a:pPr algn="ctr">
              <a:lnSpc>
                <a:spcPct val="100000"/>
              </a:lnSpc>
            </a:pPr>
            <a:r>
              <a:rPr sz="1550" b="0" i="0">
                <a:solidFill>
                  <a:srgbClr val="192634"/>
                </a:solidFill>
                <a:latin typeface="Aptos"/>
              </a:rPr>
              <a:t>Desire Christ himself, not only answers, comfort, or direction.</a:t>
            </a:r>
          </a:p>
        </p:txBody>
      </p:sp>
      <p:sp>
        <p:nvSpPr>
          <p:cNvPr id="15" name="Rounded Rectangle 14"/>
          <p:cNvSpPr/>
          <p:nvPr/>
        </p:nvSpPr>
        <p:spPr>
          <a:xfrm>
            <a:off x="8302752" y="1920240"/>
            <a:ext cx="3246120" cy="3154680"/>
          </a:xfrm>
          <a:prstGeom prst="roundRect">
            <a:avLst/>
          </a:prstGeom>
          <a:solidFill>
            <a:srgbClr val="FFFFFF"/>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Oval 15"/>
          <p:cNvSpPr/>
          <p:nvPr/>
        </p:nvSpPr>
        <p:spPr>
          <a:xfrm>
            <a:off x="9564624" y="2212848"/>
            <a:ext cx="713232" cy="713232"/>
          </a:xfrm>
          <a:prstGeom prst="ellipse">
            <a:avLst/>
          </a:prstGeom>
          <a:solidFill>
            <a:srgbClr val="CAA45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9701784" y="2331720"/>
            <a:ext cx="457200" cy="274320"/>
          </a:xfrm>
          <a:prstGeom prst="rect">
            <a:avLst/>
          </a:prstGeom>
          <a:noFill/>
        </p:spPr>
        <p:txBody>
          <a:bodyPr wrap="square" anchor="t">
            <a:spAutoFit/>
          </a:bodyPr>
          <a:lstStyle/>
          <a:p>
            <a:pPr algn="ctr">
              <a:lnSpc>
                <a:spcPct val="100000"/>
              </a:lnSpc>
            </a:pPr>
            <a:r>
              <a:rPr sz="1800" b="1" i="0">
                <a:solidFill>
                  <a:srgbClr val="192634"/>
                </a:solidFill>
                <a:latin typeface="Aptos"/>
              </a:rPr>
              <a:t>L</a:t>
            </a:r>
          </a:p>
        </p:txBody>
      </p:sp>
      <p:sp>
        <p:nvSpPr>
          <p:cNvPr id="18" name="TextBox 17"/>
          <p:cNvSpPr txBox="1"/>
          <p:nvPr/>
        </p:nvSpPr>
        <p:spPr>
          <a:xfrm>
            <a:off x="8558784" y="3063240"/>
            <a:ext cx="2743200" cy="320040"/>
          </a:xfrm>
          <a:prstGeom prst="rect">
            <a:avLst/>
          </a:prstGeom>
          <a:noFill/>
        </p:spPr>
        <p:txBody>
          <a:bodyPr wrap="square" anchor="t">
            <a:spAutoFit/>
          </a:bodyPr>
          <a:lstStyle/>
          <a:p>
            <a:pPr algn="ctr">
              <a:lnSpc>
                <a:spcPct val="100000"/>
              </a:lnSpc>
            </a:pPr>
            <a:r>
              <a:rPr sz="1350" b="1" i="0">
                <a:solidFill>
                  <a:srgbClr val="CAA457"/>
                </a:solidFill>
                <a:latin typeface="Aptos"/>
              </a:rPr>
              <a:t>PRACTICE</a:t>
            </a:r>
          </a:p>
        </p:txBody>
      </p:sp>
      <p:sp>
        <p:nvSpPr>
          <p:cNvPr id="19" name="TextBox 18"/>
          <p:cNvSpPr txBox="1"/>
          <p:nvPr/>
        </p:nvSpPr>
        <p:spPr>
          <a:xfrm>
            <a:off x="8595360" y="3529584"/>
            <a:ext cx="2651760" cy="960120"/>
          </a:xfrm>
          <a:prstGeom prst="rect">
            <a:avLst/>
          </a:prstGeom>
          <a:noFill/>
        </p:spPr>
        <p:txBody>
          <a:bodyPr wrap="square" anchor="t">
            <a:spAutoFit/>
          </a:bodyPr>
          <a:lstStyle/>
          <a:p>
            <a:pPr algn="ctr">
              <a:lnSpc>
                <a:spcPct val="100000"/>
              </a:lnSpc>
            </a:pPr>
            <a:r>
              <a:rPr sz="1550" b="0" i="0">
                <a:solidFill>
                  <a:srgbClr val="192634"/>
                </a:solidFill>
                <a:latin typeface="Aptos"/>
              </a:rPr>
              <a:t>Turn the hymn into a daily prayer of discipleship and communion.</a:t>
            </a:r>
          </a:p>
        </p:txBody>
      </p:sp>
      <p:sp>
        <p:nvSpPr>
          <p:cNvPr id="20" name="TextBox 19"/>
          <p:cNvSpPr txBox="1"/>
          <p:nvPr/>
        </p:nvSpPr>
        <p:spPr>
          <a:xfrm>
            <a:off x="384048" y="6492240"/>
            <a:ext cx="4754880" cy="201168"/>
          </a:xfrm>
          <a:prstGeom prst="rect">
            <a:avLst/>
          </a:prstGeom>
          <a:noFill/>
        </p:spPr>
        <p:txBody>
          <a:bodyPr wrap="square" anchor="t">
            <a:spAutoFit/>
          </a:bodyPr>
          <a:lstStyle/>
          <a:p>
            <a:pPr algn="l">
              <a:lnSpc>
                <a:spcPct val="100000"/>
              </a:lnSpc>
            </a:pPr>
            <a:r>
              <a:rPr sz="750" b="0" i="0">
                <a:solidFill>
                  <a:srgbClr val="D2D8DA"/>
                </a:solidFill>
                <a:latin typeface="Aptos"/>
              </a:rPr>
              <a:t>Prepared for teaching and small group use - hymninfo.com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hymnal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502920" y="457200"/>
            <a:ext cx="11201400" cy="5760720"/>
          </a:xfrm>
          <a:prstGeom prst="roundRect">
            <a:avLst/>
          </a:prstGeom>
          <a:solidFill>
            <a:srgbClr val="192634"/>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804672"/>
            <a:ext cx="5303520" cy="502920"/>
          </a:xfrm>
          <a:prstGeom prst="rect">
            <a:avLst/>
          </a:prstGeom>
          <a:noFill/>
        </p:spPr>
        <p:txBody>
          <a:bodyPr wrap="square" anchor="t">
            <a:spAutoFit/>
          </a:bodyPr>
          <a:lstStyle/>
          <a:p>
            <a:pPr algn="l">
              <a:lnSpc>
                <a:spcPct val="100000"/>
              </a:lnSpc>
            </a:pPr>
            <a:r>
              <a:rPr sz="3000" b="1" i="0">
                <a:solidFill>
                  <a:srgbClr val="F7F1E5"/>
                </a:solidFill>
                <a:latin typeface="Georgia"/>
              </a:rPr>
              <a:t>Hymn Identity</a:t>
            </a:r>
          </a:p>
        </p:txBody>
      </p:sp>
      <p:sp>
        <p:nvSpPr>
          <p:cNvPr id="5" name="Rounded Rectangle 4"/>
          <p:cNvSpPr/>
          <p:nvPr/>
        </p:nvSpPr>
        <p:spPr>
          <a:xfrm>
            <a:off x="822960" y="1627632"/>
            <a:ext cx="5166360" cy="475488"/>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05840" y="1719072"/>
            <a:ext cx="4663440" cy="265176"/>
          </a:xfrm>
          <a:prstGeom prst="rect">
            <a:avLst/>
          </a:prstGeom>
          <a:noFill/>
        </p:spPr>
        <p:txBody>
          <a:bodyPr wrap="square" anchor="t">
            <a:spAutoFit/>
          </a:bodyPr>
          <a:lstStyle/>
          <a:p>
            <a:pPr algn="l">
              <a:lnSpc>
                <a:spcPct val="100000"/>
              </a:lnSpc>
            </a:pPr>
            <a:r>
              <a:rPr sz="1450" b="0" i="0">
                <a:solidFill>
                  <a:srgbClr val="192634"/>
                </a:solidFill>
                <a:latin typeface="Aptos"/>
              </a:rPr>
              <a:t>Title: Come, My Way, My Truth, My Life</a:t>
            </a:r>
          </a:p>
        </p:txBody>
      </p:sp>
      <p:sp>
        <p:nvSpPr>
          <p:cNvPr id="7" name="Rounded Rectangle 6"/>
          <p:cNvSpPr/>
          <p:nvPr/>
        </p:nvSpPr>
        <p:spPr>
          <a:xfrm>
            <a:off x="822960" y="2286000"/>
            <a:ext cx="5166360" cy="475488"/>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005840" y="2377439"/>
            <a:ext cx="4663440" cy="265176"/>
          </a:xfrm>
          <a:prstGeom prst="rect">
            <a:avLst/>
          </a:prstGeom>
          <a:noFill/>
        </p:spPr>
        <p:txBody>
          <a:bodyPr wrap="square" anchor="t">
            <a:spAutoFit/>
          </a:bodyPr>
          <a:lstStyle/>
          <a:p>
            <a:pPr algn="l">
              <a:lnSpc>
                <a:spcPct val="100000"/>
              </a:lnSpc>
            </a:pPr>
            <a:r>
              <a:rPr sz="1450" b="0" i="0">
                <a:solidFill>
                  <a:srgbClr val="192634"/>
                </a:solidFill>
                <a:latin typeface="Aptos"/>
              </a:rPr>
              <a:t>First line: Come, my Way, my Truth, my Life</a:t>
            </a:r>
          </a:p>
        </p:txBody>
      </p:sp>
      <p:sp>
        <p:nvSpPr>
          <p:cNvPr id="9" name="Rounded Rectangle 8"/>
          <p:cNvSpPr/>
          <p:nvPr/>
        </p:nvSpPr>
        <p:spPr>
          <a:xfrm>
            <a:off x="822960" y="2944368"/>
            <a:ext cx="5166360" cy="475488"/>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005840" y="3035808"/>
            <a:ext cx="4663440" cy="265176"/>
          </a:xfrm>
          <a:prstGeom prst="rect">
            <a:avLst/>
          </a:prstGeom>
          <a:noFill/>
        </p:spPr>
        <p:txBody>
          <a:bodyPr wrap="square" anchor="t">
            <a:spAutoFit/>
          </a:bodyPr>
          <a:lstStyle/>
          <a:p>
            <a:pPr algn="l">
              <a:lnSpc>
                <a:spcPct val="100000"/>
              </a:lnSpc>
            </a:pPr>
            <a:r>
              <a:rPr sz="1450" b="0" i="0">
                <a:solidFill>
                  <a:srgbClr val="192634"/>
                </a:solidFill>
                <a:latin typeface="Aptos"/>
              </a:rPr>
              <a:t>Text: George Herbert, from “The Call”</a:t>
            </a:r>
          </a:p>
        </p:txBody>
      </p:sp>
      <p:sp>
        <p:nvSpPr>
          <p:cNvPr id="11" name="Rounded Rectangle 10"/>
          <p:cNvSpPr/>
          <p:nvPr/>
        </p:nvSpPr>
        <p:spPr>
          <a:xfrm>
            <a:off x="822960" y="3602736"/>
            <a:ext cx="5166360" cy="475488"/>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005840" y="3694176"/>
            <a:ext cx="4663440" cy="265176"/>
          </a:xfrm>
          <a:prstGeom prst="rect">
            <a:avLst/>
          </a:prstGeom>
          <a:noFill/>
        </p:spPr>
        <p:txBody>
          <a:bodyPr wrap="square" anchor="t">
            <a:spAutoFit/>
          </a:bodyPr>
          <a:lstStyle/>
          <a:p>
            <a:pPr algn="l">
              <a:lnSpc>
                <a:spcPct val="100000"/>
              </a:lnSpc>
            </a:pPr>
            <a:r>
              <a:rPr sz="1450" b="0" i="0">
                <a:solidFill>
                  <a:srgbClr val="192634"/>
                </a:solidFill>
                <a:latin typeface="Aptos"/>
              </a:rPr>
              <a:t>Publication: The Temple, 1633</a:t>
            </a:r>
          </a:p>
        </p:txBody>
      </p:sp>
      <p:sp>
        <p:nvSpPr>
          <p:cNvPr id="13" name="Rounded Rectangle 12"/>
          <p:cNvSpPr/>
          <p:nvPr/>
        </p:nvSpPr>
        <p:spPr>
          <a:xfrm>
            <a:off x="6263640" y="1627632"/>
            <a:ext cx="4983480" cy="475488"/>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446520" y="1719072"/>
            <a:ext cx="4572000" cy="265176"/>
          </a:xfrm>
          <a:prstGeom prst="rect">
            <a:avLst/>
          </a:prstGeom>
          <a:noFill/>
        </p:spPr>
        <p:txBody>
          <a:bodyPr wrap="square" anchor="t">
            <a:spAutoFit/>
          </a:bodyPr>
          <a:lstStyle/>
          <a:p>
            <a:pPr algn="l">
              <a:lnSpc>
                <a:spcPct val="100000"/>
              </a:lnSpc>
            </a:pPr>
            <a:r>
              <a:rPr sz="1450" b="0" i="0">
                <a:solidFill>
                  <a:srgbClr val="192634"/>
                </a:solidFill>
                <a:latin typeface="Aptos"/>
              </a:rPr>
              <a:t>Tune: THE CALL</a:t>
            </a:r>
          </a:p>
        </p:txBody>
      </p:sp>
      <p:sp>
        <p:nvSpPr>
          <p:cNvPr id="15" name="Rounded Rectangle 14"/>
          <p:cNvSpPr/>
          <p:nvPr/>
        </p:nvSpPr>
        <p:spPr>
          <a:xfrm>
            <a:off x="6263640" y="2286000"/>
            <a:ext cx="4983480" cy="475488"/>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446520" y="2377439"/>
            <a:ext cx="4572000" cy="265176"/>
          </a:xfrm>
          <a:prstGeom prst="rect">
            <a:avLst/>
          </a:prstGeom>
          <a:noFill/>
        </p:spPr>
        <p:txBody>
          <a:bodyPr wrap="square" anchor="t">
            <a:spAutoFit/>
          </a:bodyPr>
          <a:lstStyle/>
          <a:p>
            <a:pPr algn="l">
              <a:lnSpc>
                <a:spcPct val="100000"/>
              </a:lnSpc>
            </a:pPr>
            <a:r>
              <a:rPr sz="1450" b="0" i="0">
                <a:solidFill>
                  <a:srgbClr val="192634"/>
                </a:solidFill>
                <a:latin typeface="Aptos"/>
              </a:rPr>
              <a:t>Tune composer: Ralph Vaughan Williams</a:t>
            </a:r>
          </a:p>
        </p:txBody>
      </p:sp>
      <p:sp>
        <p:nvSpPr>
          <p:cNvPr id="17" name="Rounded Rectangle 16"/>
          <p:cNvSpPr/>
          <p:nvPr/>
        </p:nvSpPr>
        <p:spPr>
          <a:xfrm>
            <a:off x="6263640" y="2944368"/>
            <a:ext cx="4983480" cy="475488"/>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446520" y="3035808"/>
            <a:ext cx="4572000" cy="265176"/>
          </a:xfrm>
          <a:prstGeom prst="rect">
            <a:avLst/>
          </a:prstGeom>
          <a:noFill/>
        </p:spPr>
        <p:txBody>
          <a:bodyPr wrap="square" anchor="t">
            <a:spAutoFit/>
          </a:bodyPr>
          <a:lstStyle/>
          <a:p>
            <a:pPr algn="l">
              <a:lnSpc>
                <a:spcPct val="100000"/>
              </a:lnSpc>
            </a:pPr>
            <a:r>
              <a:rPr sz="1450" b="0" i="0">
                <a:solidFill>
                  <a:srgbClr val="192634"/>
                </a:solidFill>
                <a:latin typeface="Aptos"/>
              </a:rPr>
              <a:t>Congregational adaptation: E. Harold Geer</a:t>
            </a:r>
          </a:p>
        </p:txBody>
      </p:sp>
      <p:sp>
        <p:nvSpPr>
          <p:cNvPr id="19" name="Rounded Rectangle 18"/>
          <p:cNvSpPr/>
          <p:nvPr/>
        </p:nvSpPr>
        <p:spPr>
          <a:xfrm>
            <a:off x="6263640" y="3602736"/>
            <a:ext cx="4983480" cy="475488"/>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6446520" y="3694176"/>
            <a:ext cx="4572000" cy="265176"/>
          </a:xfrm>
          <a:prstGeom prst="rect">
            <a:avLst/>
          </a:prstGeom>
          <a:noFill/>
        </p:spPr>
        <p:txBody>
          <a:bodyPr wrap="square" anchor="t">
            <a:spAutoFit/>
          </a:bodyPr>
          <a:lstStyle/>
          <a:p>
            <a:pPr algn="l">
              <a:lnSpc>
                <a:spcPct val="100000"/>
              </a:lnSpc>
            </a:pPr>
            <a:r>
              <a:rPr sz="1450" b="0" i="0">
                <a:solidFill>
                  <a:srgbClr val="192634"/>
                </a:solidFill>
                <a:latin typeface="Aptos"/>
              </a:rPr>
              <a:t>Meter often listed: 7.7.7.7</a:t>
            </a:r>
          </a:p>
        </p:txBody>
      </p:sp>
      <p:sp>
        <p:nvSpPr>
          <p:cNvPr id="21" name="TextBox 20"/>
          <p:cNvSpPr txBox="1"/>
          <p:nvPr/>
        </p:nvSpPr>
        <p:spPr>
          <a:xfrm>
            <a:off x="1005840" y="4828032"/>
            <a:ext cx="10058400" cy="640080"/>
          </a:xfrm>
          <a:prstGeom prst="rect">
            <a:avLst/>
          </a:prstGeom>
          <a:noFill/>
        </p:spPr>
        <p:txBody>
          <a:bodyPr wrap="square" anchor="t">
            <a:spAutoFit/>
          </a:bodyPr>
          <a:lstStyle/>
          <a:p>
            <a:pPr algn="ctr">
              <a:lnSpc>
                <a:spcPct val="100000"/>
              </a:lnSpc>
            </a:pPr>
            <a:r>
              <a:rPr sz="1700" b="0" i="0">
                <a:solidFill>
                  <a:srgbClr val="E8DEC7"/>
                </a:solidFill>
                <a:latin typeface="Aptos"/>
              </a:rPr>
              <a:t>The hymn is a brief, concentrated prayer addressed to Christ. It is best taught as devotion shaped by Scripture, not as a long doctrinal lecture.</a:t>
            </a:r>
          </a:p>
        </p:txBody>
      </p:sp>
      <p:sp>
        <p:nvSpPr>
          <p:cNvPr id="22" name="TextBox 21"/>
          <p:cNvSpPr txBox="1"/>
          <p:nvPr/>
        </p:nvSpPr>
        <p:spPr>
          <a:xfrm>
            <a:off x="384048" y="6492240"/>
            <a:ext cx="4754880" cy="201168"/>
          </a:xfrm>
          <a:prstGeom prst="rect">
            <a:avLst/>
          </a:prstGeom>
          <a:noFill/>
        </p:spPr>
        <p:txBody>
          <a:bodyPr wrap="square" anchor="t">
            <a:spAutoFit/>
          </a:bodyPr>
          <a:lstStyle/>
          <a:p>
            <a:pPr algn="l">
              <a:lnSpc>
                <a:spcPct val="100000"/>
              </a:lnSpc>
            </a:pPr>
            <a:r>
              <a:rPr sz="750" b="0" i="0">
                <a:solidFill>
                  <a:srgbClr val="D2D8DA"/>
                </a:solidFill>
                <a:latin typeface="Aptos"/>
              </a:rPr>
              <a:t>Prepared for teaching and small group use - hymninfo.com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hapel.jpg"/>
          <p:cNvPicPr>
            <a:picLocks noChangeAspect="1"/>
          </p:cNvPicPr>
          <p:nvPr/>
        </p:nvPicPr>
        <p:blipFill>
          <a:blip r:embed="rId2"/>
          <a:stretch>
            <a:fillRect/>
          </a:stretch>
        </p:blipFill>
        <p:spPr>
          <a:xfrm>
            <a:off x="0" y="0"/>
            <a:ext cx="12191999" cy="6858000"/>
          </a:xfrm>
          <a:prstGeom prst="rect">
            <a:avLst/>
          </a:prstGeom>
        </p:spPr>
      </p:pic>
      <p:sp>
        <p:nvSpPr>
          <p:cNvPr id="3" name="Rectangle 2"/>
          <p:cNvSpPr/>
          <p:nvPr/>
        </p:nvSpPr>
        <p:spPr>
          <a:xfrm>
            <a:off x="0" y="0"/>
            <a:ext cx="12191695"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713232" y="1508760"/>
            <a:ext cx="6217920" cy="2331720"/>
          </a:xfrm>
          <a:prstGeom prst="roundRect">
            <a:avLst/>
          </a:prstGeom>
          <a:solidFill>
            <a:srgbClr val="192634"/>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05840" y="1874519"/>
            <a:ext cx="5623560" cy="566928"/>
          </a:xfrm>
          <a:prstGeom prst="rect">
            <a:avLst/>
          </a:prstGeom>
          <a:noFill/>
        </p:spPr>
        <p:txBody>
          <a:bodyPr wrap="square" anchor="t">
            <a:spAutoFit/>
          </a:bodyPr>
          <a:lstStyle/>
          <a:p>
            <a:pPr algn="l">
              <a:lnSpc>
                <a:spcPct val="100000"/>
              </a:lnSpc>
            </a:pPr>
            <a:r>
              <a:rPr sz="3400" b="1" i="0">
                <a:solidFill>
                  <a:srgbClr val="F7F1E5"/>
                </a:solidFill>
                <a:latin typeface="Georgia"/>
              </a:rPr>
              <a:t>The Poem and the Tune</a:t>
            </a:r>
          </a:p>
        </p:txBody>
      </p:sp>
      <p:sp>
        <p:nvSpPr>
          <p:cNvPr id="6" name="TextBox 5"/>
          <p:cNvSpPr txBox="1"/>
          <p:nvPr/>
        </p:nvSpPr>
        <p:spPr>
          <a:xfrm>
            <a:off x="1024128" y="2587752"/>
            <a:ext cx="5257800" cy="594360"/>
          </a:xfrm>
          <a:prstGeom prst="rect">
            <a:avLst/>
          </a:prstGeom>
          <a:noFill/>
        </p:spPr>
        <p:txBody>
          <a:bodyPr wrap="square" anchor="t">
            <a:spAutoFit/>
          </a:bodyPr>
          <a:lstStyle/>
          <a:p>
            <a:pPr algn="l">
              <a:lnSpc>
                <a:spcPct val="100000"/>
              </a:lnSpc>
            </a:pPr>
            <a:r>
              <a:rPr sz="1800" b="0" i="0">
                <a:solidFill>
                  <a:srgbClr val="E8DEC7"/>
                </a:solidFill>
                <a:latin typeface="Aptos"/>
              </a:rPr>
              <a:t>A seventeenth-century prayer carried by a twentieth-century English melody.</a:t>
            </a:r>
          </a:p>
        </p:txBody>
      </p:sp>
      <p:sp>
        <p:nvSpPr>
          <p:cNvPr id="7" name="TextBox 6"/>
          <p:cNvSpPr txBox="1"/>
          <p:nvPr/>
        </p:nvSpPr>
        <p:spPr>
          <a:xfrm>
            <a:off x="384048" y="6492240"/>
            <a:ext cx="4754880" cy="201168"/>
          </a:xfrm>
          <a:prstGeom prst="rect">
            <a:avLst/>
          </a:prstGeom>
          <a:noFill/>
        </p:spPr>
        <p:txBody>
          <a:bodyPr wrap="square" anchor="t">
            <a:spAutoFit/>
          </a:bodyPr>
          <a:lstStyle/>
          <a:p>
            <a:pPr algn="l">
              <a:lnSpc>
                <a:spcPct val="100000"/>
              </a:lnSpc>
            </a:pPr>
            <a:r>
              <a:rPr sz="750" b="0" i="0">
                <a:solidFill>
                  <a:srgbClr val="D2D8DA"/>
                </a:solidFill>
                <a:latin typeface="Aptos"/>
              </a:rPr>
              <a:t>Prepared for teaching and small group use - hymninfo.com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hapel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548640" y="411480"/>
            <a:ext cx="5943600" cy="5806440"/>
          </a:xfrm>
          <a:prstGeom prst="roundRect">
            <a:avLst/>
          </a:prstGeom>
          <a:solidFill>
            <a:srgbClr val="192634"/>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795528"/>
            <a:ext cx="5120640" cy="502920"/>
          </a:xfrm>
          <a:prstGeom prst="rect">
            <a:avLst/>
          </a:prstGeom>
          <a:noFill/>
        </p:spPr>
        <p:txBody>
          <a:bodyPr wrap="square" anchor="t">
            <a:spAutoFit/>
          </a:bodyPr>
          <a:lstStyle/>
          <a:p>
            <a:pPr algn="l">
              <a:lnSpc>
                <a:spcPct val="100000"/>
              </a:lnSpc>
            </a:pPr>
            <a:r>
              <a:rPr sz="3000" b="1" i="0">
                <a:solidFill>
                  <a:srgbClr val="F7F1E5"/>
                </a:solidFill>
                <a:latin typeface="Georgia"/>
              </a:rPr>
              <a:t>Historical Background</a:t>
            </a:r>
          </a:p>
        </p:txBody>
      </p:sp>
      <p:sp>
        <p:nvSpPr>
          <p:cNvPr id="5" name="TextBox 4"/>
          <p:cNvSpPr txBox="1"/>
          <p:nvPr/>
        </p:nvSpPr>
        <p:spPr>
          <a:xfrm>
            <a:off x="868680" y="438912"/>
            <a:ext cx="5257800" cy="502920"/>
          </a:xfrm>
          <a:prstGeom prst="rect">
            <a:avLst/>
          </a:prstGeom>
          <a:noFill/>
        </p:spPr>
        <p:txBody>
          <a:bodyPr wrap="square" anchor="t">
            <a:spAutoFit/>
          </a:bodyPr>
          <a:lstStyle/>
          <a:p>
            <a:pPr algn="l">
              <a:lnSpc>
                <a:spcPct val="100000"/>
              </a:lnSpc>
            </a:pPr>
          </a:p>
        </p:txBody>
      </p:sp>
      <p:sp>
        <p:nvSpPr>
          <p:cNvPr id="6" name="Rounded Rectangle 5"/>
          <p:cNvSpPr/>
          <p:nvPr/>
        </p:nvSpPr>
        <p:spPr>
          <a:xfrm>
            <a:off x="868680" y="1600200"/>
            <a:ext cx="5257800" cy="676656"/>
          </a:xfrm>
          <a:prstGeom prst="roundRect">
            <a:avLst/>
          </a:prstGeom>
          <a:solidFill>
            <a:srgbClr val="FFFFFF"/>
          </a:solidFill>
          <a:ln w="12700">
            <a:solidFill>
              <a:srgbClr val="E9DBB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69848" y="1728216"/>
            <a:ext cx="4873752" cy="438912"/>
          </a:xfrm>
          <a:prstGeom prst="rect">
            <a:avLst/>
          </a:prstGeom>
          <a:noFill/>
        </p:spPr>
        <p:txBody>
          <a:bodyPr wrap="square" anchor="t">
            <a:spAutoFit/>
          </a:bodyPr>
          <a:lstStyle/>
          <a:p>
            <a:pPr algn="l">
              <a:lnSpc>
                <a:spcPct val="100000"/>
              </a:lnSpc>
            </a:pPr>
            <a:r>
              <a:rPr sz="1700" b="0" i="0">
                <a:solidFill>
                  <a:srgbClr val="192634"/>
                </a:solidFill>
                <a:latin typeface="Aptos"/>
              </a:rPr>
              <a:t>George Herbert was an Anglican priest and devotional poet whose work joins biblical doctrine with personal prayer.</a:t>
            </a:r>
          </a:p>
        </p:txBody>
      </p:sp>
      <p:sp>
        <p:nvSpPr>
          <p:cNvPr id="8" name="Rounded Rectangle 7"/>
          <p:cNvSpPr/>
          <p:nvPr/>
        </p:nvSpPr>
        <p:spPr>
          <a:xfrm>
            <a:off x="868680" y="2386584"/>
            <a:ext cx="5257800" cy="676656"/>
          </a:xfrm>
          <a:prstGeom prst="roundRect">
            <a:avLst/>
          </a:prstGeom>
          <a:solidFill>
            <a:srgbClr val="FFFFFF"/>
          </a:solidFill>
          <a:ln w="12700">
            <a:solidFill>
              <a:srgbClr val="E9DBB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69848" y="2514600"/>
            <a:ext cx="4873752" cy="438912"/>
          </a:xfrm>
          <a:prstGeom prst="rect">
            <a:avLst/>
          </a:prstGeom>
          <a:noFill/>
        </p:spPr>
        <p:txBody>
          <a:bodyPr wrap="square" anchor="t">
            <a:spAutoFit/>
          </a:bodyPr>
          <a:lstStyle/>
          <a:p>
            <a:pPr algn="l">
              <a:lnSpc>
                <a:spcPct val="100000"/>
              </a:lnSpc>
            </a:pPr>
            <a:r>
              <a:rPr sz="1700" b="0" i="0">
                <a:solidFill>
                  <a:srgbClr val="192634"/>
                </a:solidFill>
                <a:latin typeface="Aptos"/>
              </a:rPr>
              <a:t>“The Call” appeared in The Temple, published after Herbert’s death in 1633.</a:t>
            </a:r>
          </a:p>
        </p:txBody>
      </p:sp>
      <p:sp>
        <p:nvSpPr>
          <p:cNvPr id="10" name="Rounded Rectangle 9"/>
          <p:cNvSpPr/>
          <p:nvPr/>
        </p:nvSpPr>
        <p:spPr>
          <a:xfrm>
            <a:off x="868680" y="3172968"/>
            <a:ext cx="5257800" cy="676656"/>
          </a:xfrm>
          <a:prstGeom prst="roundRect">
            <a:avLst/>
          </a:prstGeom>
          <a:solidFill>
            <a:srgbClr val="FFFFFF"/>
          </a:solidFill>
          <a:ln w="12700">
            <a:solidFill>
              <a:srgbClr val="E9DBB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069848" y="3300984"/>
            <a:ext cx="4873752" cy="438912"/>
          </a:xfrm>
          <a:prstGeom prst="rect">
            <a:avLst/>
          </a:prstGeom>
          <a:noFill/>
        </p:spPr>
        <p:txBody>
          <a:bodyPr wrap="square" anchor="t">
            <a:spAutoFit/>
          </a:bodyPr>
          <a:lstStyle/>
          <a:p>
            <a:pPr algn="l">
              <a:lnSpc>
                <a:spcPct val="100000"/>
              </a:lnSpc>
            </a:pPr>
            <a:r>
              <a:rPr sz="1700" b="0" i="0">
                <a:solidFill>
                  <a:srgbClr val="192634"/>
                </a:solidFill>
                <a:latin typeface="Aptos"/>
              </a:rPr>
              <a:t>Ralph Vaughan Williams set the poem in Five Mystical Songs in 1911.</a:t>
            </a:r>
          </a:p>
        </p:txBody>
      </p:sp>
      <p:sp>
        <p:nvSpPr>
          <p:cNvPr id="12" name="Rounded Rectangle 11"/>
          <p:cNvSpPr/>
          <p:nvPr/>
        </p:nvSpPr>
        <p:spPr>
          <a:xfrm>
            <a:off x="868680" y="3959352"/>
            <a:ext cx="5257800" cy="676656"/>
          </a:xfrm>
          <a:prstGeom prst="roundRect">
            <a:avLst/>
          </a:prstGeom>
          <a:solidFill>
            <a:srgbClr val="FFFFFF"/>
          </a:solidFill>
          <a:ln w="12700">
            <a:solidFill>
              <a:srgbClr val="E9DBB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069848" y="4087368"/>
            <a:ext cx="4873752" cy="438912"/>
          </a:xfrm>
          <a:prstGeom prst="rect">
            <a:avLst/>
          </a:prstGeom>
          <a:noFill/>
        </p:spPr>
        <p:txBody>
          <a:bodyPr wrap="square" anchor="t">
            <a:spAutoFit/>
          </a:bodyPr>
          <a:lstStyle/>
          <a:p>
            <a:pPr algn="l">
              <a:lnSpc>
                <a:spcPct val="100000"/>
              </a:lnSpc>
            </a:pPr>
            <a:r>
              <a:rPr sz="1700" b="0" i="0">
                <a:solidFill>
                  <a:srgbClr val="192634"/>
                </a:solidFill>
                <a:latin typeface="Aptos"/>
              </a:rPr>
              <a:t>E. Harold Geer later adapted THE CALL for congregational hymn singing.</a:t>
            </a:r>
          </a:p>
        </p:txBody>
      </p:sp>
      <p:pic>
        <p:nvPicPr>
          <p:cNvPr id="14" name="Picture 13" descr="hymnal_panel.jpg"/>
          <p:cNvPicPr>
            <a:picLocks noChangeAspect="1"/>
          </p:cNvPicPr>
          <p:nvPr/>
        </p:nvPicPr>
        <p:blipFill>
          <a:blip r:embed="rId3"/>
          <a:stretch>
            <a:fillRect/>
          </a:stretch>
        </p:blipFill>
        <p:spPr>
          <a:xfrm>
            <a:off x="6903720" y="1051560"/>
            <a:ext cx="4343400" cy="4343400"/>
          </a:xfrm>
          <a:prstGeom prst="rect">
            <a:avLst/>
          </a:prstGeom>
        </p:spPr>
      </p:pic>
      <p:sp>
        <p:nvSpPr>
          <p:cNvPr id="15" name="TextBox 14"/>
          <p:cNvSpPr txBox="1"/>
          <p:nvPr/>
        </p:nvSpPr>
        <p:spPr>
          <a:xfrm>
            <a:off x="6949440" y="5486400"/>
            <a:ext cx="4206240" cy="365760"/>
          </a:xfrm>
          <a:prstGeom prst="rect">
            <a:avLst/>
          </a:prstGeom>
          <a:noFill/>
        </p:spPr>
        <p:txBody>
          <a:bodyPr wrap="square" anchor="t">
            <a:spAutoFit/>
          </a:bodyPr>
          <a:lstStyle/>
          <a:p>
            <a:pPr algn="ctr">
              <a:lnSpc>
                <a:spcPct val="100000"/>
              </a:lnSpc>
            </a:pPr>
            <a:r>
              <a:rPr sz="1500" b="0" i="1">
                <a:solidFill>
                  <a:srgbClr val="F7F1E5"/>
                </a:solidFill>
                <a:latin typeface="Aptos"/>
              </a:rPr>
              <a:t>From poetic prayer to congregational song</a:t>
            </a:r>
          </a:p>
        </p:txBody>
      </p:sp>
      <p:sp>
        <p:nvSpPr>
          <p:cNvPr id="16" name="TextBox 15"/>
          <p:cNvSpPr txBox="1"/>
          <p:nvPr/>
        </p:nvSpPr>
        <p:spPr>
          <a:xfrm>
            <a:off x="384048" y="6492240"/>
            <a:ext cx="4754880" cy="201168"/>
          </a:xfrm>
          <a:prstGeom prst="rect">
            <a:avLst/>
          </a:prstGeom>
          <a:noFill/>
        </p:spPr>
        <p:txBody>
          <a:bodyPr wrap="square" anchor="t">
            <a:spAutoFit/>
          </a:bodyPr>
          <a:lstStyle/>
          <a:p>
            <a:pPr algn="l">
              <a:lnSpc>
                <a:spcPct val="100000"/>
              </a:lnSpc>
            </a:pPr>
            <a:r>
              <a:rPr sz="750" b="0" i="0">
                <a:solidFill>
                  <a:srgbClr val="D2D8DA"/>
                </a:solidFill>
                <a:latin typeface="Aptos"/>
              </a:rPr>
              <a:t>Prepared for teaching and small group use - hymninfo.com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ible_dark.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685800" y="457200"/>
            <a:ext cx="7498079" cy="502920"/>
          </a:xfrm>
          <a:prstGeom prst="rect">
            <a:avLst/>
          </a:prstGeom>
          <a:noFill/>
        </p:spPr>
        <p:txBody>
          <a:bodyPr wrap="square" anchor="t">
            <a:spAutoFit/>
          </a:bodyPr>
          <a:lstStyle/>
          <a:p>
            <a:pPr algn="l">
              <a:lnSpc>
                <a:spcPct val="100000"/>
              </a:lnSpc>
            </a:pPr>
            <a:r>
              <a:rPr sz="3000" b="1" i="0">
                <a:solidFill>
                  <a:srgbClr val="F7F1E5"/>
                </a:solidFill>
                <a:latin typeface="Georgia"/>
              </a:rPr>
              <a:t>Why This Hymn Matters Today</a:t>
            </a:r>
          </a:p>
        </p:txBody>
      </p:sp>
      <p:sp>
        <p:nvSpPr>
          <p:cNvPr id="4" name="TextBox 3"/>
          <p:cNvSpPr txBox="1"/>
          <p:nvPr/>
        </p:nvSpPr>
        <p:spPr>
          <a:xfrm>
            <a:off x="713232" y="1051560"/>
            <a:ext cx="7406640" cy="384048"/>
          </a:xfrm>
          <a:prstGeom prst="rect">
            <a:avLst/>
          </a:prstGeom>
          <a:noFill/>
        </p:spPr>
        <p:txBody>
          <a:bodyPr wrap="square" anchor="t">
            <a:spAutoFit/>
          </a:bodyPr>
          <a:lstStyle/>
          <a:p>
            <a:pPr algn="l">
              <a:lnSpc>
                <a:spcPct val="100000"/>
              </a:lnSpc>
            </a:pPr>
            <a:r>
              <a:rPr sz="1700" b="0" i="0">
                <a:solidFill>
                  <a:srgbClr val="E1E6E3"/>
                </a:solidFill>
                <a:latin typeface="Aptos"/>
              </a:rPr>
              <a:t>In a distracted age, the hymn teaches the church to want Christ himself.</a:t>
            </a:r>
          </a:p>
        </p:txBody>
      </p:sp>
      <p:sp>
        <p:nvSpPr>
          <p:cNvPr id="5" name="Rounded Rectangle 4"/>
          <p:cNvSpPr/>
          <p:nvPr/>
        </p:nvSpPr>
        <p:spPr>
          <a:xfrm>
            <a:off x="731520" y="1874519"/>
            <a:ext cx="4846320" cy="1124712"/>
          </a:xfrm>
          <a:prstGeom prst="roundRect">
            <a:avLst/>
          </a:prstGeom>
          <a:solidFill>
            <a:srgbClr val="FFFFFF"/>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50976" y="2039112"/>
            <a:ext cx="4389120" cy="256032"/>
          </a:xfrm>
          <a:prstGeom prst="rect">
            <a:avLst/>
          </a:prstGeom>
          <a:noFill/>
        </p:spPr>
        <p:txBody>
          <a:bodyPr wrap="square" anchor="t">
            <a:spAutoFit/>
          </a:bodyPr>
          <a:lstStyle/>
          <a:p>
            <a:pPr algn="l">
              <a:lnSpc>
                <a:spcPct val="100000"/>
              </a:lnSpc>
            </a:pPr>
            <a:r>
              <a:rPr sz="1500" b="1" i="0">
                <a:solidFill>
                  <a:srgbClr val="CAA457"/>
                </a:solidFill>
                <a:latin typeface="Aptos"/>
              </a:rPr>
              <a:t>Pastoral value</a:t>
            </a:r>
          </a:p>
        </p:txBody>
      </p:sp>
      <p:sp>
        <p:nvSpPr>
          <p:cNvPr id="7" name="TextBox 6"/>
          <p:cNvSpPr txBox="1"/>
          <p:nvPr/>
        </p:nvSpPr>
        <p:spPr>
          <a:xfrm>
            <a:off x="950976" y="2377439"/>
            <a:ext cx="4370832" cy="420624"/>
          </a:xfrm>
          <a:prstGeom prst="rect">
            <a:avLst/>
          </a:prstGeom>
          <a:noFill/>
        </p:spPr>
        <p:txBody>
          <a:bodyPr wrap="square" anchor="t">
            <a:spAutoFit/>
          </a:bodyPr>
          <a:lstStyle/>
          <a:p>
            <a:pPr algn="l">
              <a:lnSpc>
                <a:spcPct val="100000"/>
              </a:lnSpc>
            </a:pPr>
            <a:r>
              <a:rPr sz="1450" b="0" i="0">
                <a:solidFill>
                  <a:srgbClr val="192634"/>
                </a:solidFill>
                <a:latin typeface="Aptos"/>
              </a:rPr>
              <a:t>It gives simple words for people who need guidance, clarity, and inner strength.</a:t>
            </a:r>
          </a:p>
        </p:txBody>
      </p:sp>
      <p:sp>
        <p:nvSpPr>
          <p:cNvPr id="8" name="Rounded Rectangle 7"/>
          <p:cNvSpPr/>
          <p:nvPr/>
        </p:nvSpPr>
        <p:spPr>
          <a:xfrm>
            <a:off x="6172200" y="1874519"/>
            <a:ext cx="4846320" cy="1124712"/>
          </a:xfrm>
          <a:prstGeom prst="roundRect">
            <a:avLst/>
          </a:prstGeom>
          <a:solidFill>
            <a:srgbClr val="FFFFFF"/>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391656" y="2039112"/>
            <a:ext cx="4389120" cy="256032"/>
          </a:xfrm>
          <a:prstGeom prst="rect">
            <a:avLst/>
          </a:prstGeom>
          <a:noFill/>
        </p:spPr>
        <p:txBody>
          <a:bodyPr wrap="square" anchor="t">
            <a:spAutoFit/>
          </a:bodyPr>
          <a:lstStyle/>
          <a:p>
            <a:pPr algn="l">
              <a:lnSpc>
                <a:spcPct val="100000"/>
              </a:lnSpc>
            </a:pPr>
            <a:r>
              <a:rPr sz="1500" b="1" i="0">
                <a:solidFill>
                  <a:srgbClr val="CAA457"/>
                </a:solidFill>
                <a:latin typeface="Aptos"/>
              </a:rPr>
              <a:t>Worship value</a:t>
            </a:r>
          </a:p>
        </p:txBody>
      </p:sp>
      <p:sp>
        <p:nvSpPr>
          <p:cNvPr id="10" name="TextBox 9"/>
          <p:cNvSpPr txBox="1"/>
          <p:nvPr/>
        </p:nvSpPr>
        <p:spPr>
          <a:xfrm>
            <a:off x="6391656" y="2377439"/>
            <a:ext cx="4370832" cy="420624"/>
          </a:xfrm>
          <a:prstGeom prst="rect">
            <a:avLst/>
          </a:prstGeom>
          <a:noFill/>
        </p:spPr>
        <p:txBody>
          <a:bodyPr wrap="square" anchor="t">
            <a:spAutoFit/>
          </a:bodyPr>
          <a:lstStyle/>
          <a:p>
            <a:pPr algn="l">
              <a:lnSpc>
                <a:spcPct val="100000"/>
              </a:lnSpc>
            </a:pPr>
            <a:r>
              <a:rPr sz="1450" b="0" i="0">
                <a:solidFill>
                  <a:srgbClr val="192634"/>
                </a:solidFill>
                <a:latin typeface="Aptos"/>
              </a:rPr>
              <a:t>It works well as a sung prayer before Scripture, communion, or a time of response.</a:t>
            </a:r>
          </a:p>
        </p:txBody>
      </p:sp>
      <p:sp>
        <p:nvSpPr>
          <p:cNvPr id="11" name="Rounded Rectangle 10"/>
          <p:cNvSpPr/>
          <p:nvPr/>
        </p:nvSpPr>
        <p:spPr>
          <a:xfrm>
            <a:off x="731520" y="3474720"/>
            <a:ext cx="4846320" cy="1124712"/>
          </a:xfrm>
          <a:prstGeom prst="roundRect">
            <a:avLst/>
          </a:prstGeom>
          <a:solidFill>
            <a:srgbClr val="FFFFFF"/>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50976" y="3639312"/>
            <a:ext cx="4389120" cy="256032"/>
          </a:xfrm>
          <a:prstGeom prst="rect">
            <a:avLst/>
          </a:prstGeom>
          <a:noFill/>
        </p:spPr>
        <p:txBody>
          <a:bodyPr wrap="square" anchor="t">
            <a:spAutoFit/>
          </a:bodyPr>
          <a:lstStyle/>
          <a:p>
            <a:pPr algn="l">
              <a:lnSpc>
                <a:spcPct val="100000"/>
              </a:lnSpc>
            </a:pPr>
            <a:r>
              <a:rPr sz="1500" b="1" i="0">
                <a:solidFill>
                  <a:srgbClr val="CAA457"/>
                </a:solidFill>
                <a:latin typeface="Aptos"/>
              </a:rPr>
              <a:t>Devotional value</a:t>
            </a:r>
          </a:p>
        </p:txBody>
      </p:sp>
      <p:sp>
        <p:nvSpPr>
          <p:cNvPr id="13" name="TextBox 12"/>
          <p:cNvSpPr txBox="1"/>
          <p:nvPr/>
        </p:nvSpPr>
        <p:spPr>
          <a:xfrm>
            <a:off x="950976" y="3977639"/>
            <a:ext cx="4370832" cy="420624"/>
          </a:xfrm>
          <a:prstGeom prst="rect">
            <a:avLst/>
          </a:prstGeom>
          <a:noFill/>
        </p:spPr>
        <p:txBody>
          <a:bodyPr wrap="square" anchor="t">
            <a:spAutoFit/>
          </a:bodyPr>
          <a:lstStyle/>
          <a:p>
            <a:pPr algn="l">
              <a:lnSpc>
                <a:spcPct val="100000"/>
              </a:lnSpc>
            </a:pPr>
            <a:r>
              <a:rPr sz="1450" b="0" i="0">
                <a:solidFill>
                  <a:srgbClr val="192634"/>
                </a:solidFill>
                <a:latin typeface="Aptos"/>
              </a:rPr>
              <a:t>Its short phrases can be carried into the week as personal prayer.</a:t>
            </a:r>
          </a:p>
        </p:txBody>
      </p:sp>
      <p:sp>
        <p:nvSpPr>
          <p:cNvPr id="14" name="Rounded Rectangle 13"/>
          <p:cNvSpPr/>
          <p:nvPr/>
        </p:nvSpPr>
        <p:spPr>
          <a:xfrm>
            <a:off x="6172200" y="3474720"/>
            <a:ext cx="4846320" cy="1124712"/>
          </a:xfrm>
          <a:prstGeom prst="roundRect">
            <a:avLst/>
          </a:prstGeom>
          <a:solidFill>
            <a:srgbClr val="FFFFFF"/>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391656" y="3639312"/>
            <a:ext cx="4389120" cy="256032"/>
          </a:xfrm>
          <a:prstGeom prst="rect">
            <a:avLst/>
          </a:prstGeom>
          <a:noFill/>
        </p:spPr>
        <p:txBody>
          <a:bodyPr wrap="square" anchor="t">
            <a:spAutoFit/>
          </a:bodyPr>
          <a:lstStyle/>
          <a:p>
            <a:pPr algn="l">
              <a:lnSpc>
                <a:spcPct val="100000"/>
              </a:lnSpc>
            </a:pPr>
            <a:r>
              <a:rPr sz="1500" b="1" i="0">
                <a:solidFill>
                  <a:srgbClr val="CAA457"/>
                </a:solidFill>
                <a:latin typeface="Aptos"/>
              </a:rPr>
              <a:t>Teaching value</a:t>
            </a:r>
          </a:p>
        </p:txBody>
      </p:sp>
      <p:sp>
        <p:nvSpPr>
          <p:cNvPr id="16" name="TextBox 15"/>
          <p:cNvSpPr txBox="1"/>
          <p:nvPr/>
        </p:nvSpPr>
        <p:spPr>
          <a:xfrm>
            <a:off x="6391656" y="3977639"/>
            <a:ext cx="4370832" cy="420624"/>
          </a:xfrm>
          <a:prstGeom prst="rect">
            <a:avLst/>
          </a:prstGeom>
          <a:noFill/>
        </p:spPr>
        <p:txBody>
          <a:bodyPr wrap="square" anchor="t">
            <a:spAutoFit/>
          </a:bodyPr>
          <a:lstStyle/>
          <a:p>
            <a:pPr algn="l">
              <a:lnSpc>
                <a:spcPct val="100000"/>
              </a:lnSpc>
            </a:pPr>
            <a:r>
              <a:rPr sz="1450" b="0" i="0">
                <a:solidFill>
                  <a:srgbClr val="192634"/>
                </a:solidFill>
                <a:latin typeface="Aptos"/>
              </a:rPr>
              <a:t>It opens John 14:6 without reducing Christ to an idea or a slogan.</a:t>
            </a:r>
          </a:p>
        </p:txBody>
      </p:sp>
      <p:sp>
        <p:nvSpPr>
          <p:cNvPr id="17" name="TextBox 16"/>
          <p:cNvSpPr txBox="1"/>
          <p:nvPr/>
        </p:nvSpPr>
        <p:spPr>
          <a:xfrm>
            <a:off x="384048" y="6492240"/>
            <a:ext cx="4754880" cy="201168"/>
          </a:xfrm>
          <a:prstGeom prst="rect">
            <a:avLst/>
          </a:prstGeom>
          <a:noFill/>
        </p:spPr>
        <p:txBody>
          <a:bodyPr wrap="square" anchor="t">
            <a:spAutoFit/>
          </a:bodyPr>
          <a:lstStyle/>
          <a:p>
            <a:pPr algn="l">
              <a:lnSpc>
                <a:spcPct val="100000"/>
              </a:lnSpc>
            </a:pPr>
            <a:r>
              <a:rPr sz="750" b="0" i="0">
                <a:solidFill>
                  <a:srgbClr val="D2D8DA"/>
                </a:solidFill>
                <a:latin typeface="Aptos"/>
              </a:rPr>
              <a:t>Prepared for teaching and small group use - hymninfo.com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tained.jpg"/>
          <p:cNvPicPr>
            <a:picLocks noChangeAspect="1"/>
          </p:cNvPicPr>
          <p:nvPr/>
        </p:nvPicPr>
        <p:blipFill>
          <a:blip r:embed="rId2"/>
          <a:stretch>
            <a:fillRect/>
          </a:stretch>
        </p:blipFill>
        <p:spPr>
          <a:xfrm>
            <a:off x="0" y="0"/>
            <a:ext cx="12191999" cy="6858000"/>
          </a:xfrm>
          <a:prstGeom prst="rect">
            <a:avLst/>
          </a:prstGeom>
        </p:spPr>
      </p:pic>
      <p:sp>
        <p:nvSpPr>
          <p:cNvPr id="3" name="Rectangle 2"/>
          <p:cNvSpPr/>
          <p:nvPr/>
        </p:nvSpPr>
        <p:spPr>
          <a:xfrm>
            <a:off x="0" y="0"/>
            <a:ext cx="12191695"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713232" y="1508760"/>
            <a:ext cx="6217920" cy="2331720"/>
          </a:xfrm>
          <a:prstGeom prst="roundRect">
            <a:avLst/>
          </a:prstGeom>
          <a:solidFill>
            <a:srgbClr val="192634"/>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1005840" y="1874519"/>
            <a:ext cx="5623560" cy="566928"/>
          </a:xfrm>
          <a:prstGeom prst="rect">
            <a:avLst/>
          </a:prstGeom>
          <a:noFill/>
        </p:spPr>
        <p:txBody>
          <a:bodyPr wrap="square" anchor="t">
            <a:spAutoFit/>
          </a:bodyPr>
          <a:lstStyle/>
          <a:p>
            <a:pPr algn="l">
              <a:lnSpc>
                <a:spcPct val="100000"/>
              </a:lnSpc>
            </a:pPr>
            <a:r>
              <a:rPr sz="3400" b="1" i="0">
                <a:solidFill>
                  <a:srgbClr val="F7F1E5"/>
                </a:solidFill>
                <a:latin typeface="Georgia"/>
              </a:rPr>
              <a:t>Biblical Foundation</a:t>
            </a:r>
          </a:p>
        </p:txBody>
      </p:sp>
      <p:sp>
        <p:nvSpPr>
          <p:cNvPr id="6" name="TextBox 5"/>
          <p:cNvSpPr txBox="1"/>
          <p:nvPr/>
        </p:nvSpPr>
        <p:spPr>
          <a:xfrm>
            <a:off x="1024128" y="2587752"/>
            <a:ext cx="5257800" cy="594360"/>
          </a:xfrm>
          <a:prstGeom prst="rect">
            <a:avLst/>
          </a:prstGeom>
          <a:noFill/>
        </p:spPr>
        <p:txBody>
          <a:bodyPr wrap="square" anchor="t">
            <a:spAutoFit/>
          </a:bodyPr>
          <a:lstStyle/>
          <a:p>
            <a:pPr algn="l">
              <a:lnSpc>
                <a:spcPct val="100000"/>
              </a:lnSpc>
            </a:pPr>
            <a:r>
              <a:rPr sz="1800" b="0" i="0">
                <a:solidFill>
                  <a:srgbClr val="E8DEC7"/>
                </a:solidFill>
                <a:latin typeface="Aptos"/>
              </a:rPr>
              <a:t>John 14:6 gives the hymn its center: Christ himself.</a:t>
            </a:r>
          </a:p>
        </p:txBody>
      </p:sp>
      <p:sp>
        <p:nvSpPr>
          <p:cNvPr id="7" name="TextBox 6"/>
          <p:cNvSpPr txBox="1"/>
          <p:nvPr/>
        </p:nvSpPr>
        <p:spPr>
          <a:xfrm>
            <a:off x="384048" y="6492240"/>
            <a:ext cx="4754880" cy="201168"/>
          </a:xfrm>
          <a:prstGeom prst="rect">
            <a:avLst/>
          </a:prstGeom>
          <a:noFill/>
        </p:spPr>
        <p:txBody>
          <a:bodyPr wrap="square" anchor="t">
            <a:spAutoFit/>
          </a:bodyPr>
          <a:lstStyle/>
          <a:p>
            <a:pPr algn="l">
              <a:lnSpc>
                <a:spcPct val="100000"/>
              </a:lnSpc>
            </a:pPr>
            <a:r>
              <a:rPr sz="750" b="0" i="0">
                <a:solidFill>
                  <a:srgbClr val="D2D8DA"/>
                </a:solidFill>
                <a:latin typeface="Aptos"/>
              </a:rPr>
              <a:t>Prepared for teaching and small group use - hymninfo.com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tained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548640" y="502920"/>
            <a:ext cx="11064240" cy="5669280"/>
          </a:xfrm>
          <a:prstGeom prst="roundRect">
            <a:avLst/>
          </a:prstGeom>
          <a:solidFill>
            <a:srgbClr val="192634"/>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68680" y="868680"/>
            <a:ext cx="5669280" cy="502920"/>
          </a:xfrm>
          <a:prstGeom prst="rect">
            <a:avLst/>
          </a:prstGeom>
          <a:noFill/>
        </p:spPr>
        <p:txBody>
          <a:bodyPr wrap="square" anchor="t">
            <a:spAutoFit/>
          </a:bodyPr>
          <a:lstStyle/>
          <a:p>
            <a:pPr algn="l">
              <a:lnSpc>
                <a:spcPct val="100000"/>
              </a:lnSpc>
            </a:pPr>
            <a:r>
              <a:rPr sz="3000" b="1" i="0">
                <a:solidFill>
                  <a:srgbClr val="F7F1E5"/>
                </a:solidFill>
                <a:latin typeface="Georgia"/>
              </a:rPr>
              <a:t>Biblical Foundation</a:t>
            </a:r>
          </a:p>
        </p:txBody>
      </p:sp>
      <p:sp>
        <p:nvSpPr>
          <p:cNvPr id="5" name="TextBox 4"/>
          <p:cNvSpPr txBox="1"/>
          <p:nvPr/>
        </p:nvSpPr>
        <p:spPr>
          <a:xfrm>
            <a:off x="8092440" y="896112"/>
            <a:ext cx="2743200" cy="384048"/>
          </a:xfrm>
          <a:prstGeom prst="rect">
            <a:avLst/>
          </a:prstGeom>
          <a:noFill/>
        </p:spPr>
        <p:txBody>
          <a:bodyPr wrap="square" anchor="t">
            <a:spAutoFit/>
          </a:bodyPr>
          <a:lstStyle/>
          <a:p>
            <a:pPr algn="ctr">
              <a:lnSpc>
                <a:spcPct val="100000"/>
              </a:lnSpc>
            </a:pPr>
            <a:r>
              <a:rPr sz="2300" b="1" i="0">
                <a:solidFill>
                  <a:srgbClr val="CAA457"/>
                </a:solidFill>
                <a:latin typeface="Aptos"/>
              </a:rPr>
              <a:t>John 14:6</a:t>
            </a:r>
          </a:p>
        </p:txBody>
      </p:sp>
      <p:sp>
        <p:nvSpPr>
          <p:cNvPr id="6" name="TextBox 5"/>
          <p:cNvSpPr txBox="1"/>
          <p:nvPr/>
        </p:nvSpPr>
        <p:spPr>
          <a:xfrm>
            <a:off x="960120" y="1554480"/>
            <a:ext cx="10149840" cy="685800"/>
          </a:xfrm>
          <a:prstGeom prst="rect">
            <a:avLst/>
          </a:prstGeom>
          <a:noFill/>
        </p:spPr>
        <p:txBody>
          <a:bodyPr wrap="square" anchor="t">
            <a:spAutoFit/>
          </a:bodyPr>
          <a:lstStyle/>
          <a:p>
            <a:pPr algn="ctr">
              <a:lnSpc>
                <a:spcPct val="100000"/>
              </a:lnSpc>
            </a:pPr>
            <a:r>
              <a:rPr sz="1800" b="0" i="0">
                <a:solidFill>
                  <a:srgbClr val="E8DEC7"/>
                </a:solidFill>
                <a:latin typeface="Aptos"/>
              </a:rPr>
              <a:t>Jesus identifies himself as the way to the Father, the truth that reveals God, and the life that gives communion with God.</a:t>
            </a:r>
          </a:p>
        </p:txBody>
      </p:sp>
      <p:sp>
        <p:nvSpPr>
          <p:cNvPr id="7" name="Rounded Rectangle 6"/>
          <p:cNvSpPr/>
          <p:nvPr/>
        </p:nvSpPr>
        <p:spPr>
          <a:xfrm>
            <a:off x="1097280" y="2514600"/>
            <a:ext cx="9921240" cy="50292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325880" y="2615184"/>
            <a:ext cx="1417320" cy="256032"/>
          </a:xfrm>
          <a:prstGeom prst="rect">
            <a:avLst/>
          </a:prstGeom>
          <a:noFill/>
        </p:spPr>
        <p:txBody>
          <a:bodyPr wrap="square" anchor="t">
            <a:spAutoFit/>
          </a:bodyPr>
          <a:lstStyle/>
          <a:p>
            <a:pPr algn="l">
              <a:lnSpc>
                <a:spcPct val="100000"/>
              </a:lnSpc>
            </a:pPr>
            <a:r>
              <a:rPr sz="1350" b="1" i="0">
                <a:solidFill>
                  <a:srgbClr val="5E2A37"/>
                </a:solidFill>
                <a:latin typeface="Aptos"/>
              </a:rPr>
              <a:t>John 14:6</a:t>
            </a:r>
          </a:p>
        </p:txBody>
      </p:sp>
      <p:sp>
        <p:nvSpPr>
          <p:cNvPr id="9" name="TextBox 8"/>
          <p:cNvSpPr txBox="1"/>
          <p:nvPr/>
        </p:nvSpPr>
        <p:spPr>
          <a:xfrm>
            <a:off x="2788920" y="2615184"/>
            <a:ext cx="7909560" cy="256032"/>
          </a:xfrm>
          <a:prstGeom prst="rect">
            <a:avLst/>
          </a:prstGeom>
          <a:noFill/>
        </p:spPr>
        <p:txBody>
          <a:bodyPr wrap="square" anchor="t">
            <a:spAutoFit/>
          </a:bodyPr>
          <a:lstStyle/>
          <a:p>
            <a:pPr algn="l">
              <a:lnSpc>
                <a:spcPct val="100000"/>
              </a:lnSpc>
            </a:pPr>
            <a:r>
              <a:rPr sz="1350" b="0" i="0">
                <a:solidFill>
                  <a:srgbClr val="192634"/>
                </a:solidFill>
                <a:latin typeface="Aptos"/>
              </a:rPr>
              <a:t>Christ names himself the way, the truth, and the life.</a:t>
            </a:r>
          </a:p>
        </p:txBody>
      </p:sp>
      <p:sp>
        <p:nvSpPr>
          <p:cNvPr id="10" name="Rounded Rectangle 9"/>
          <p:cNvSpPr/>
          <p:nvPr/>
        </p:nvSpPr>
        <p:spPr>
          <a:xfrm>
            <a:off x="1097280" y="3118104"/>
            <a:ext cx="9921240" cy="50292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1325880" y="3218688"/>
            <a:ext cx="1417320" cy="256032"/>
          </a:xfrm>
          <a:prstGeom prst="rect">
            <a:avLst/>
          </a:prstGeom>
          <a:noFill/>
        </p:spPr>
        <p:txBody>
          <a:bodyPr wrap="square" anchor="t">
            <a:spAutoFit/>
          </a:bodyPr>
          <a:lstStyle/>
          <a:p>
            <a:pPr algn="l">
              <a:lnSpc>
                <a:spcPct val="100000"/>
              </a:lnSpc>
            </a:pPr>
            <a:r>
              <a:rPr sz="1350" b="1" i="0">
                <a:solidFill>
                  <a:srgbClr val="5E2A37"/>
                </a:solidFill>
                <a:latin typeface="Aptos"/>
              </a:rPr>
              <a:t>John 1:4-5</a:t>
            </a:r>
          </a:p>
        </p:txBody>
      </p:sp>
      <p:sp>
        <p:nvSpPr>
          <p:cNvPr id="12" name="TextBox 11"/>
          <p:cNvSpPr txBox="1"/>
          <p:nvPr/>
        </p:nvSpPr>
        <p:spPr>
          <a:xfrm>
            <a:off x="2788920" y="3218688"/>
            <a:ext cx="7909560" cy="256032"/>
          </a:xfrm>
          <a:prstGeom prst="rect">
            <a:avLst/>
          </a:prstGeom>
          <a:noFill/>
        </p:spPr>
        <p:txBody>
          <a:bodyPr wrap="square" anchor="t">
            <a:spAutoFit/>
          </a:bodyPr>
          <a:lstStyle/>
          <a:p>
            <a:pPr algn="l">
              <a:lnSpc>
                <a:spcPct val="100000"/>
              </a:lnSpc>
            </a:pPr>
            <a:r>
              <a:rPr sz="1350" b="0" i="0">
                <a:solidFill>
                  <a:srgbClr val="192634"/>
                </a:solidFill>
                <a:latin typeface="Aptos"/>
              </a:rPr>
              <a:t>Christ is life and light, shining where darkness cannot overcome him.</a:t>
            </a:r>
          </a:p>
        </p:txBody>
      </p:sp>
      <p:sp>
        <p:nvSpPr>
          <p:cNvPr id="13" name="Rounded Rectangle 12"/>
          <p:cNvSpPr/>
          <p:nvPr/>
        </p:nvSpPr>
        <p:spPr>
          <a:xfrm>
            <a:off x="1097280" y="3721608"/>
            <a:ext cx="9921240" cy="50292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1325880" y="3822192"/>
            <a:ext cx="1417320" cy="256032"/>
          </a:xfrm>
          <a:prstGeom prst="rect">
            <a:avLst/>
          </a:prstGeom>
          <a:noFill/>
        </p:spPr>
        <p:txBody>
          <a:bodyPr wrap="square" anchor="t">
            <a:spAutoFit/>
          </a:bodyPr>
          <a:lstStyle/>
          <a:p>
            <a:pPr algn="l">
              <a:lnSpc>
                <a:spcPct val="100000"/>
              </a:lnSpc>
            </a:pPr>
            <a:r>
              <a:rPr sz="1350" b="1" i="0">
                <a:solidFill>
                  <a:srgbClr val="5E2A37"/>
                </a:solidFill>
                <a:latin typeface="Aptos"/>
              </a:rPr>
              <a:t>John 6:35</a:t>
            </a:r>
          </a:p>
        </p:txBody>
      </p:sp>
      <p:sp>
        <p:nvSpPr>
          <p:cNvPr id="15" name="TextBox 14"/>
          <p:cNvSpPr txBox="1"/>
          <p:nvPr/>
        </p:nvSpPr>
        <p:spPr>
          <a:xfrm>
            <a:off x="2788920" y="3822192"/>
            <a:ext cx="7909560" cy="256032"/>
          </a:xfrm>
          <a:prstGeom prst="rect">
            <a:avLst/>
          </a:prstGeom>
          <a:noFill/>
        </p:spPr>
        <p:txBody>
          <a:bodyPr wrap="square" anchor="t">
            <a:spAutoFit/>
          </a:bodyPr>
          <a:lstStyle/>
          <a:p>
            <a:pPr algn="l">
              <a:lnSpc>
                <a:spcPct val="100000"/>
              </a:lnSpc>
            </a:pPr>
            <a:r>
              <a:rPr sz="1350" b="0" i="0">
                <a:solidFill>
                  <a:srgbClr val="192634"/>
                </a:solidFill>
                <a:latin typeface="Aptos"/>
              </a:rPr>
              <a:t>Christ satisfies the deep hunger of the soul.</a:t>
            </a:r>
          </a:p>
        </p:txBody>
      </p:sp>
      <p:sp>
        <p:nvSpPr>
          <p:cNvPr id="16" name="Rounded Rectangle 15"/>
          <p:cNvSpPr/>
          <p:nvPr/>
        </p:nvSpPr>
        <p:spPr>
          <a:xfrm>
            <a:off x="1097280" y="4325112"/>
            <a:ext cx="9921240" cy="50292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1325880" y="4425696"/>
            <a:ext cx="1417320" cy="256032"/>
          </a:xfrm>
          <a:prstGeom prst="rect">
            <a:avLst/>
          </a:prstGeom>
          <a:noFill/>
        </p:spPr>
        <p:txBody>
          <a:bodyPr wrap="square" anchor="t">
            <a:spAutoFit/>
          </a:bodyPr>
          <a:lstStyle/>
          <a:p>
            <a:pPr algn="l">
              <a:lnSpc>
                <a:spcPct val="100000"/>
              </a:lnSpc>
            </a:pPr>
            <a:r>
              <a:rPr sz="1350" b="1" i="0">
                <a:solidFill>
                  <a:srgbClr val="5E2A37"/>
                </a:solidFill>
                <a:latin typeface="Aptos"/>
              </a:rPr>
              <a:t>Psalm 16:11</a:t>
            </a:r>
          </a:p>
        </p:txBody>
      </p:sp>
      <p:sp>
        <p:nvSpPr>
          <p:cNvPr id="18" name="TextBox 17"/>
          <p:cNvSpPr txBox="1"/>
          <p:nvPr/>
        </p:nvSpPr>
        <p:spPr>
          <a:xfrm>
            <a:off x="2788920" y="4425696"/>
            <a:ext cx="7909560" cy="256032"/>
          </a:xfrm>
          <a:prstGeom prst="rect">
            <a:avLst/>
          </a:prstGeom>
          <a:noFill/>
        </p:spPr>
        <p:txBody>
          <a:bodyPr wrap="square" anchor="t">
            <a:spAutoFit/>
          </a:bodyPr>
          <a:lstStyle/>
          <a:p>
            <a:pPr algn="l">
              <a:lnSpc>
                <a:spcPct val="100000"/>
              </a:lnSpc>
            </a:pPr>
            <a:r>
              <a:rPr sz="1350" b="0" i="0">
                <a:solidFill>
                  <a:srgbClr val="192634"/>
                </a:solidFill>
                <a:latin typeface="Aptos"/>
              </a:rPr>
              <a:t>God shows the path of life and fullness of joy in his presence.</a:t>
            </a:r>
          </a:p>
        </p:txBody>
      </p:sp>
      <p:sp>
        <p:nvSpPr>
          <p:cNvPr id="19" name="Rounded Rectangle 18"/>
          <p:cNvSpPr/>
          <p:nvPr/>
        </p:nvSpPr>
        <p:spPr>
          <a:xfrm>
            <a:off x="1097280" y="4928616"/>
            <a:ext cx="9921240" cy="50292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1325880" y="5029200"/>
            <a:ext cx="1417320" cy="256032"/>
          </a:xfrm>
          <a:prstGeom prst="rect">
            <a:avLst/>
          </a:prstGeom>
          <a:noFill/>
        </p:spPr>
        <p:txBody>
          <a:bodyPr wrap="square" anchor="t">
            <a:spAutoFit/>
          </a:bodyPr>
          <a:lstStyle/>
          <a:p>
            <a:pPr algn="l">
              <a:lnSpc>
                <a:spcPct val="100000"/>
              </a:lnSpc>
            </a:pPr>
            <a:r>
              <a:rPr sz="1350" b="1" i="0">
                <a:solidFill>
                  <a:srgbClr val="5E2A37"/>
                </a:solidFill>
                <a:latin typeface="Aptos"/>
              </a:rPr>
              <a:t>Ephesians 3:16-19</a:t>
            </a:r>
          </a:p>
        </p:txBody>
      </p:sp>
      <p:sp>
        <p:nvSpPr>
          <p:cNvPr id="21" name="TextBox 20"/>
          <p:cNvSpPr txBox="1"/>
          <p:nvPr/>
        </p:nvSpPr>
        <p:spPr>
          <a:xfrm>
            <a:off x="2788920" y="5029200"/>
            <a:ext cx="7909560" cy="256032"/>
          </a:xfrm>
          <a:prstGeom prst="rect">
            <a:avLst/>
          </a:prstGeom>
          <a:noFill/>
        </p:spPr>
        <p:txBody>
          <a:bodyPr wrap="square" anchor="t">
            <a:spAutoFit/>
          </a:bodyPr>
          <a:lstStyle/>
          <a:p>
            <a:pPr algn="l">
              <a:lnSpc>
                <a:spcPct val="100000"/>
              </a:lnSpc>
            </a:pPr>
            <a:r>
              <a:rPr sz="1350" b="0" i="0">
                <a:solidFill>
                  <a:srgbClr val="192634"/>
                </a:solidFill>
                <a:latin typeface="Aptos"/>
              </a:rPr>
              <a:t>Christ strengthens the inner person and roots believers in love.</a:t>
            </a:r>
          </a:p>
        </p:txBody>
      </p:sp>
      <p:sp>
        <p:nvSpPr>
          <p:cNvPr id="22" name="TextBox 21"/>
          <p:cNvSpPr txBox="1"/>
          <p:nvPr/>
        </p:nvSpPr>
        <p:spPr>
          <a:xfrm>
            <a:off x="384048" y="6492240"/>
            <a:ext cx="4754880" cy="201168"/>
          </a:xfrm>
          <a:prstGeom prst="rect">
            <a:avLst/>
          </a:prstGeom>
          <a:noFill/>
        </p:spPr>
        <p:txBody>
          <a:bodyPr wrap="square" anchor="t">
            <a:spAutoFit/>
          </a:bodyPr>
          <a:lstStyle/>
          <a:p>
            <a:pPr algn="l">
              <a:lnSpc>
                <a:spcPct val="100000"/>
              </a:lnSpc>
            </a:pPr>
            <a:r>
              <a:rPr sz="750" b="0" i="0">
                <a:solidFill>
                  <a:srgbClr val="D2D8DA"/>
                </a:solidFill>
                <a:latin typeface="Aptos"/>
              </a:rPr>
              <a:t>Prepared for teaching and small group use - hymninfo.com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hero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594360" y="685800"/>
            <a:ext cx="5440680" cy="5394960"/>
          </a:xfrm>
          <a:prstGeom prst="roundRect">
            <a:avLst/>
          </a:prstGeom>
          <a:solidFill>
            <a:srgbClr val="192634"/>
          </a:solidFill>
          <a:ln w="12700">
            <a:solidFill>
              <a:srgbClr val="CAA457"/>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14400" y="1005840"/>
            <a:ext cx="4754880" cy="548640"/>
          </a:xfrm>
          <a:prstGeom prst="rect">
            <a:avLst/>
          </a:prstGeom>
          <a:noFill/>
        </p:spPr>
        <p:txBody>
          <a:bodyPr wrap="square" anchor="t">
            <a:spAutoFit/>
          </a:bodyPr>
          <a:lstStyle/>
          <a:p>
            <a:pPr algn="l">
              <a:lnSpc>
                <a:spcPct val="100000"/>
              </a:lnSpc>
            </a:pPr>
            <a:r>
              <a:rPr sz="3000" b="1" i="0">
                <a:solidFill>
                  <a:srgbClr val="F7F1E5"/>
                </a:solidFill>
                <a:latin typeface="Georgia"/>
              </a:rPr>
              <a:t>Christ as the Way</a:t>
            </a:r>
          </a:p>
        </p:txBody>
      </p:sp>
      <p:sp>
        <p:nvSpPr>
          <p:cNvPr id="5" name="TextBox 4"/>
          <p:cNvSpPr txBox="1"/>
          <p:nvPr/>
        </p:nvSpPr>
        <p:spPr>
          <a:xfrm>
            <a:off x="941832" y="1700784"/>
            <a:ext cx="4709160" cy="658368"/>
          </a:xfrm>
          <a:prstGeom prst="rect">
            <a:avLst/>
          </a:prstGeom>
          <a:noFill/>
        </p:spPr>
        <p:txBody>
          <a:bodyPr wrap="square" anchor="t">
            <a:spAutoFit/>
          </a:bodyPr>
          <a:lstStyle/>
          <a:p>
            <a:pPr algn="l">
              <a:lnSpc>
                <a:spcPct val="100000"/>
              </a:lnSpc>
            </a:pPr>
            <a:r>
              <a:rPr sz="1700" b="0" i="0">
                <a:solidFill>
                  <a:srgbClr val="E8DEC7"/>
                </a:solidFill>
                <a:latin typeface="Aptos"/>
              </a:rPr>
              <a:t>Herbert’s prayer begins with a heart asking Christ to lead not only the feet, but the whole life.</a:t>
            </a:r>
          </a:p>
        </p:txBody>
      </p:sp>
      <p:sp>
        <p:nvSpPr>
          <p:cNvPr id="6" name="TextBox 5"/>
          <p:cNvSpPr txBox="1"/>
          <p:nvPr/>
        </p:nvSpPr>
        <p:spPr>
          <a:xfrm>
            <a:off x="960120" y="2788920"/>
            <a:ext cx="4572000" cy="384048"/>
          </a:xfrm>
          <a:prstGeom prst="rect">
            <a:avLst/>
          </a:prstGeom>
          <a:noFill/>
        </p:spPr>
        <p:txBody>
          <a:bodyPr wrap="square" anchor="t">
            <a:spAutoFit/>
          </a:bodyPr>
          <a:lstStyle/>
          <a:p>
            <a:pPr algn="l">
              <a:lnSpc>
                <a:spcPct val="100000"/>
              </a:lnSpc>
            </a:pPr>
            <a:r>
              <a:rPr sz="1650" b="0" i="0">
                <a:solidFill>
                  <a:srgbClr val="FFFFFF"/>
                </a:solidFill>
                <a:latin typeface="Aptos"/>
              </a:rPr>
              <a:t>• The way is personal: Christ leads us to the Father.</a:t>
            </a:r>
          </a:p>
        </p:txBody>
      </p:sp>
      <p:sp>
        <p:nvSpPr>
          <p:cNvPr id="7" name="TextBox 6"/>
          <p:cNvSpPr txBox="1"/>
          <p:nvPr/>
        </p:nvSpPr>
        <p:spPr>
          <a:xfrm>
            <a:off x="960120" y="3429000"/>
            <a:ext cx="4572000" cy="384048"/>
          </a:xfrm>
          <a:prstGeom prst="rect">
            <a:avLst/>
          </a:prstGeom>
          <a:noFill/>
        </p:spPr>
        <p:txBody>
          <a:bodyPr wrap="square" anchor="t">
            <a:spAutoFit/>
          </a:bodyPr>
          <a:lstStyle/>
          <a:p>
            <a:pPr algn="l">
              <a:lnSpc>
                <a:spcPct val="100000"/>
              </a:lnSpc>
            </a:pPr>
            <a:r>
              <a:rPr sz="1650" b="0" i="0">
                <a:solidFill>
                  <a:srgbClr val="FFFFFF"/>
                </a:solidFill>
                <a:latin typeface="Aptos"/>
              </a:rPr>
              <a:t>• The way is relational: discipleship is life with him.</a:t>
            </a:r>
          </a:p>
        </p:txBody>
      </p:sp>
      <p:sp>
        <p:nvSpPr>
          <p:cNvPr id="8" name="TextBox 7"/>
          <p:cNvSpPr txBox="1"/>
          <p:nvPr/>
        </p:nvSpPr>
        <p:spPr>
          <a:xfrm>
            <a:off x="960120" y="4069079"/>
            <a:ext cx="4572000" cy="384048"/>
          </a:xfrm>
          <a:prstGeom prst="rect">
            <a:avLst/>
          </a:prstGeom>
          <a:noFill/>
        </p:spPr>
        <p:txBody>
          <a:bodyPr wrap="square" anchor="t">
            <a:spAutoFit/>
          </a:bodyPr>
          <a:lstStyle/>
          <a:p>
            <a:pPr algn="l">
              <a:lnSpc>
                <a:spcPct val="100000"/>
              </a:lnSpc>
            </a:pPr>
            <a:r>
              <a:rPr sz="1650" b="0" i="0">
                <a:solidFill>
                  <a:srgbClr val="FFFFFF"/>
                </a:solidFill>
                <a:latin typeface="Aptos"/>
              </a:rPr>
              <a:t>• The way is practical: prayer becomes obedience.</a:t>
            </a:r>
          </a:p>
        </p:txBody>
      </p:sp>
      <p:sp>
        <p:nvSpPr>
          <p:cNvPr id="9" name="TextBox 8"/>
          <p:cNvSpPr txBox="1"/>
          <p:nvPr/>
        </p:nvSpPr>
        <p:spPr>
          <a:xfrm>
            <a:off x="960120" y="4937760"/>
            <a:ext cx="4572000" cy="365760"/>
          </a:xfrm>
          <a:prstGeom prst="rect">
            <a:avLst/>
          </a:prstGeom>
          <a:noFill/>
        </p:spPr>
        <p:txBody>
          <a:bodyPr wrap="square" anchor="t">
            <a:spAutoFit/>
          </a:bodyPr>
          <a:lstStyle/>
          <a:p>
            <a:pPr algn="l">
              <a:lnSpc>
                <a:spcPct val="100000"/>
              </a:lnSpc>
            </a:pPr>
            <a:r>
              <a:rPr sz="1550" b="0" i="1">
                <a:solidFill>
                  <a:srgbClr val="CAA457"/>
                </a:solidFill>
                <a:latin typeface="Aptos"/>
              </a:rPr>
              <a:t>Teaching emphasis: guidance begins with belonging to Christ.</a:t>
            </a:r>
          </a:p>
        </p:txBody>
      </p:sp>
      <p:sp>
        <p:nvSpPr>
          <p:cNvPr id="10" name="TextBox 9"/>
          <p:cNvSpPr txBox="1"/>
          <p:nvPr/>
        </p:nvSpPr>
        <p:spPr>
          <a:xfrm>
            <a:off x="384048" y="6492240"/>
            <a:ext cx="4754880" cy="201168"/>
          </a:xfrm>
          <a:prstGeom prst="rect">
            <a:avLst/>
          </a:prstGeom>
          <a:noFill/>
        </p:spPr>
        <p:txBody>
          <a:bodyPr wrap="square" anchor="t">
            <a:spAutoFit/>
          </a:bodyPr>
          <a:lstStyle/>
          <a:p>
            <a:pPr algn="l">
              <a:lnSpc>
                <a:spcPct val="100000"/>
              </a:lnSpc>
            </a:pPr>
            <a:r>
              <a:rPr sz="750" b="0" i="0">
                <a:solidFill>
                  <a:srgbClr val="D2D8DA"/>
                </a:solidFill>
                <a:latin typeface="Aptos"/>
              </a:rPr>
              <a:t>Prepared for teaching and small group use - hymninfo.com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Come, My Way, My Truth, My Life Teaching Guide</dc:title>
  <dc:subject>Hymn study resource</dc:subject>
  <dc:creator>HymnInfo.com</dc:creator>
  <cp:keywords>hymn study, Christian worship, church teaching, HymnInfo</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