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0513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447675" y="495300"/>
            <a:ext cx="57150" cy="3943350"/>
          </a:xfrm>
          <a:prstGeom prst="rect">
            <a:avLst/>
          </a:prstGeom>
          <a:solidFill>
            <a:srgbClr val="C8A951">
              <a:alpha val="100000"/>
            </a:srgbClr>
          </a:solidFill>
          <a:ln w="9525">
            <a:noFill/>
          </a:ln>
        </p:spPr>
        <p:txBody>
          <a:bodyPr vertOverflow="clip" rtlCol="0" anchor="ctr"/>
          <a:lstStyle/>
          <a:p>
            <a:pPr algn="ctr"/>
            <a:r>
              <a:t/>
            </a:r>
          </a:p>
        </p:txBody>
      </p:sp>
      <p:sp>
        <p:nvSpPr>
          <p:cNvPr id="4" name="" descr=""/>
          <p:cNvSpPr/>
          <p:nvPr/>
        </p:nvSpPr>
        <p:spPr>
          <a:xfrm>
            <a:off x="7391400" y="723900"/>
            <a:ext cx="161925" cy="3190875"/>
          </a:xfrm>
          <a:prstGeom prst="rect">
            <a:avLst/>
          </a:prstGeom>
          <a:solidFill>
            <a:srgbClr val="C8A951">
              <a:alpha val="100000"/>
            </a:srgbClr>
          </a:solidFill>
          <a:ln w="9525">
            <a:noFill/>
          </a:ln>
        </p:spPr>
        <p:txBody>
          <a:bodyPr vertOverflow="clip" rtlCol="0" anchor="ctr"/>
          <a:lstStyle/>
          <a:p>
            <a:pPr algn="ctr"/>
            <a:r>
              <a:t/>
            </a:r>
          </a:p>
        </p:txBody>
      </p:sp>
      <p:sp>
        <p:nvSpPr>
          <p:cNvPr id="5" name="" descr=""/>
          <p:cNvSpPr/>
          <p:nvPr/>
        </p:nvSpPr>
        <p:spPr>
          <a:xfrm>
            <a:off x="6619875" y="1504950"/>
            <a:ext cx="1714500" cy="161925"/>
          </a:xfrm>
          <a:prstGeom prst="rect">
            <a:avLst/>
          </a:prstGeom>
          <a:solidFill>
            <a:srgbClr val="C8A951">
              <a:alpha val="100000"/>
            </a:srgbClr>
          </a:solidFill>
          <a:ln w="9525">
            <a:noFill/>
          </a:ln>
        </p:spPr>
        <p:txBody>
          <a:bodyPr vertOverflow="clip" rtlCol="0" anchor="ctr"/>
          <a:lstStyle/>
          <a:p>
            <a:pPr algn="ctr"/>
            <a:r>
              <a:t/>
            </a:r>
          </a:p>
        </p:txBody>
      </p:sp>
      <p:sp>
        <p:nvSpPr>
          <p:cNvPr id="6" name=""/>
          <p:cNvSpPr txBox="1"/>
          <p:nvPr/>
        </p:nvSpPr>
        <p:spPr>
          <a:xfrm>
            <a:off x="685800" y="1133475"/>
            <a:ext cx="5553075" cy="102870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Dear Jesus, in Whose Life I See]]></a:t>
            </a:r>
          </a:p>
        </p:txBody>
      </p:sp>
      <p:sp>
        <p:nvSpPr>
          <p:cNvPr id="7" name=""/>
          <p:cNvSpPr txBox="1"/>
          <p:nvPr/>
        </p:nvSpPr>
        <p:spPr>
          <a:xfrm>
            <a:off x="685800" y="2228850"/>
            <a:ext cx="5276850" cy="40957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i="1" strike="noStrike" sz="2000" spc="0" u="none" cap="none">
                <a:solidFill>
                  <a:srgbClr val="C8A951">
                    <a:alpha val="100000"/>
                  </a:srgbClr>
                </a:solidFill>
                <a:latin typeface="Calibri"/>
              </a:rPr>
              <a:t><![CDATA[Teaching Guide]]></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Overview]]></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Dear Jesus, in Whose Life I See is a brief prayer of confession and discipleship.]]></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n only two stanzas, the singer looks at the life of Christ, recognizes the gap between the person one longs to become and the life one actually lives, and asks for Christ's light and help.]]></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s strength lies in that honesty: the hymn does not celebrate moral achievement but brings human inconsistency into the presence of Jesus.]]></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 is especially suited to confession, personal devotion, services on Christian discipleship, and moments of commitmen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s central movement is from self-knowledge to grace.]]></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Theological Reflec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 joins confession with sanctification.]]></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worshiper does not merely admit isolated mistakes; the deeper problem is a divided life in which desire and action do not match.]]></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at diagnosis gives the hymn its spiritual seriousness.]]></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Holiness is not treated as a vague ideal but as integrity before God.]]></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Christ appears in two related ways.]]></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Applica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Use the hymn as a brief sung prayer of confession before assurance of pardon or Holy Communion.]]></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Compare personal intentions with actual habits, asking where Christian discipleship remains divided between desire and practic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Meditate on a Gospel scene from Jesus' life and identify one concrete pattern of humility, service, or obedience to imitat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Pray for Christ's light not only to expose failure but also to guide the next faithful action.]]></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Use Romans 7:15–19 alongside the hymn when teaching about the struggle between sincere intention and consistent Christian living.]]></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723900" y="723900"/>
            <a:ext cx="7705725" cy="3733800"/>
          </a:xfrm>
          <a:prstGeom prst="rect">
            <a:avLst/>
          </a:prstGeom>
          <a:solidFill>
            <a:srgbClr val="1E3A5F">
              <a:alpha val="100000"/>
            </a:srgbClr>
          </a:solidFill>
          <a:ln w="9525">
            <a:noFill/>
          </a:ln>
        </p:spPr>
        <p:txBody>
          <a:bodyPr vertOverflow="clip" rtlCol="0" anchor="ctr"/>
          <a:lstStyle/>
          <a:p>
            <a:pPr algn="ctr"/>
            <a:r>
              <a:t/>
            </a:r>
          </a:p>
        </p:txBody>
      </p:sp>
      <p:sp>
        <p:nvSpPr>
          <p:cNvPr id="4" name="" descr=""/>
          <p:cNvSpPr/>
          <p:nvPr/>
        </p:nvSpPr>
        <p:spPr>
          <a:xfrm>
            <a:off x="1409700" y="1181100"/>
            <a:ext cx="57150" cy="2676525"/>
          </a:xfrm>
          <a:prstGeom prst="rect">
            <a:avLst/>
          </a:prstGeom>
          <a:solidFill>
            <a:srgbClr val="C8A951">
              <a:alpha val="100000"/>
            </a:srgbClr>
          </a:solidFill>
          <a:ln w="9525">
            <a:noFill/>
          </a:ln>
        </p:spPr>
        <p:txBody>
          <a:bodyPr vertOverflow="clip" rtlCol="0" anchor="ctr"/>
          <a:lstStyle/>
          <a:p>
            <a:pPr algn="ctr"/>
            <a:r>
              <a:t/>
            </a:r>
          </a:p>
        </p:txBody>
      </p:sp>
      <p:sp>
        <p:nvSpPr>
          <p:cNvPr id="5" name=""/>
          <p:cNvSpPr txBox="1"/>
          <p:nvPr/>
        </p:nvSpPr>
        <p:spPr>
          <a:xfrm>
            <a:off x="1752600" y="1181100"/>
            <a:ext cx="5619750" cy="6191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800" spc="0" u="none" cap="none">
                <a:solidFill>
                  <a:srgbClr val="C8A951">
                    <a:alpha val="100000"/>
                  </a:srgbClr>
                </a:solidFill>
                <a:latin typeface="Calibri"/>
              </a:rPr>
              <a:t><![CDATA[Use & Share with Care]]></a:t>
            </a:r>
          </a:p>
        </p:txBody>
      </p:sp>
      <p:sp>
        <p:nvSpPr>
          <p:cNvPr id="6" name=""/>
          <p:cNvSpPr txBox="1"/>
          <p:nvPr/>
        </p:nvSpPr>
        <p:spPr>
          <a:xfrm>
            <a:off x="1752600" y="1933575"/>
            <a:ext cx="5619750" cy="16097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strike="noStrike" sz="1800" spc="0" u="none" cap="none">
                <a:solidFill>
                  <a:srgbClr val="FFFFFF">
                    <a:alpha val="100000"/>
                  </a:srgbClr>
                </a:solidFill>
                <a:latin typeface="Calibri"/>
              </a:rPr>
              <a:t><![CDATA[© HymnInfo.com. Free for personal, church, classroom, and small-group teaching use. Please do not sell, repost, or redistribute as downloadable files without permission.]]></a:t>
            </a:r>
          </a:p>
        </p:txBody>
      </p:sp>
      <p:sp>
        <p:nvSpPr>
          <p:cNvPr id="7"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8"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HymnInfo.com</Company>
  <LinksUpToDate>false</LinksUpToDate>
  <SharedDoc>false</SharedDoc>
  <HyperlinksChanged>false</HyperlinksChanged>
  <AppVersion>12.0000</AppVersion>
  <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HymnInfo.com</dc:creator>
  <cp:lastModifiedBy>HymnInfo.com</cp:lastModifiedBy>
  <dcterms:created xsi:type="dcterms:W3CDTF">2026-10-14T14:41:04Z</dcterms:created>
  <dcterms:modified xsi:type="dcterms:W3CDTF">2026-10-14T14:41:04Z</dcterms:modified>
  <dc:title>Dear Jesus, in Whose Life I See Teaching Guide</dc:title>
  <dc:description>Hymn study resource prepared by HymnInfo.com.</dc:description>
  <dc:subject>Hymn study resource</dc:subject>
  <cp:keywords>hymn study, Christian worship, church teaching, HymnInfo</cp:keywords>
  <cp:category/>
  <cp:revision/>
  <cp:contentStatus/>
</cp:coreProperties>
</file>