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piritual_gather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1005840"/>
            <a:ext cx="106984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FFFFFF"/>
                </a:solidFill>
                <a:latin typeface="Georgia"/>
              </a:rPr>
              <a:t>Do, Lord, Remember 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34440" y="2084831"/>
            <a:ext cx="96926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EDDBBB"/>
                </a:solidFill>
                <a:latin typeface="Aptos"/>
              </a:rPr>
              <a:t>First line: Do, Lord, do, Lord, do, Lord, remember 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2743200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solidFill>
                  <a:srgbClr val="FFF6E1"/>
                </a:solidFill>
                <a:latin typeface="Aptos"/>
              </a:rPr>
              <a:t>A hymn study on grace, remembrance, assurance, and hope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3913632"/>
            <a:ext cx="9418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EBDDC4"/>
                </a:solidFill>
                <a:latin typeface="Aptos"/>
              </a:rPr>
              <a:t>African American spiritual • Tune commonly identified as DITMUS • Primary Scripture: Luke 23:42-43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usic_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097280" y="1874519"/>
            <a:ext cx="9966960" cy="1691640"/>
          </a:xfrm>
          <a:prstGeom prst="roundRect">
            <a:avLst/>
          </a:prstGeom>
          <a:solidFill>
            <a:srgbClr val="221916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148840"/>
            <a:ext cx="104241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FFFFFF"/>
                </a:solidFill>
                <a:latin typeface="Georgia"/>
              </a:rPr>
              <a:t>Hymn Study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74519" y="2971800"/>
            <a:ext cx="841248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0">
                <a:solidFill>
                  <a:srgbClr val="EBDDC4"/>
                </a:solidFill>
                <a:latin typeface="Aptos"/>
              </a:rPr>
              <a:t>The repeated prayer becomes a doorway into grace, assurance, and hope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usic_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The Central Plea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86384" y="1737360"/>
            <a:ext cx="10652760" cy="4343400"/>
          </a:xfrm>
          <a:prstGeom prst="roundRect">
            <a:avLst/>
          </a:prstGeom>
          <a:solidFill>
            <a:srgbClr val="2A1F1B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146304"/>
          <a:lstStyle/>
          <a:p>
            <a:pPr algn="ctr"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“Remember me” is not a fear that God has poor memory.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It is a plea for God’s merciful attention and saving action.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The repetition gives the congregation time to pray, confess, and trust.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The hymn can be sung as both personal prayer and shared testimony.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hurch_pray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Prayer and Humility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86384" y="1737360"/>
            <a:ext cx="10652760" cy="4343400"/>
          </a:xfrm>
          <a:prstGeom prst="roundRect">
            <a:avLst/>
          </a:prstGeom>
          <a:solidFill>
            <a:srgbClr val="2A1F1B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146304"/>
          <a:lstStyle/>
          <a:p>
            <a:pPr algn="ctr"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The singer stands before the Lord without bargaining or boasting.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The repeated line teaches dependence on grace.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This makes the hymn especially suitable for invitations, prayer meetings, and testimony settings.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A simple prayer can carry mature theology when it is rooted in Scripture.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open_bib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Grace and Salvation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86384" y="1737360"/>
            <a:ext cx="10652760" cy="4343400"/>
          </a:xfrm>
          <a:prstGeom prst="roundRect">
            <a:avLst/>
          </a:prstGeom>
          <a:solidFill>
            <a:srgbClr val="2A1F1B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146304"/>
          <a:lstStyle/>
          <a:p>
            <a:pPr algn="ctr"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Luke 23 shows that Christ’s mercy reaches the helpless and repentant.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The hymn asks to be remembered by the Lord who saves.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Grace is received, not earned.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The song’s joy comes from confidence in the mercy of Christ.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avenly_hop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Assurance and Comfort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86384" y="1737360"/>
            <a:ext cx="10652760" cy="4343400"/>
          </a:xfrm>
          <a:prstGeom prst="roundRect">
            <a:avLst/>
          </a:prstGeom>
          <a:solidFill>
            <a:srgbClr val="2A1F1B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146304"/>
          <a:lstStyle/>
          <a:p>
            <a:pPr algn="ctr"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For the anxious: the Lord does not forget his people.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For the grieving: Christ’s promise reaches beyond death.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For the weary servant: God sees labor done in his name.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For the overlooked: God’s remembrance is personal, faithful, and compassionate.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usic_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Musical and Literary Observations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86384" y="1737360"/>
            <a:ext cx="10652760" cy="4343400"/>
          </a:xfrm>
          <a:prstGeom prst="roundRect">
            <a:avLst/>
          </a:prstGeom>
          <a:solidFill>
            <a:srgbClr val="2A1F1B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146304"/>
          <a:lstStyle/>
          <a:p>
            <a:pPr algn="ctr"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Repetition invites participation and meditation.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The melody’s accessible pattern allows all ages to join quickly.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Call and response can help a congregation experience the communal character of the song.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The tone is lively, but the theology is serious: mercy, remembrance, and hope.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hurch_pray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Pastoral and Worship Use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86384" y="1737360"/>
            <a:ext cx="10652760" cy="4343400"/>
          </a:xfrm>
          <a:prstGeom prst="roundRect">
            <a:avLst/>
          </a:prstGeom>
          <a:solidFill>
            <a:srgbClr val="2A1F1B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146304"/>
          <a:lstStyle/>
          <a:p>
            <a:pPr algn="ctr"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Prayer meetings and testimony services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Services emphasizing grace, salvation, hope, or assurance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Children’s ministry, camps, revival gatherings, and intergenerational worship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Teaching moments on spirituals, Luke 23, and the biblical meaning of divine remembrance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piritual_gather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Teaching 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86384" y="1737360"/>
            <a:ext cx="10652760" cy="4343400"/>
          </a:xfrm>
          <a:prstGeom prst="roundRect">
            <a:avLst/>
          </a:prstGeom>
          <a:solidFill>
            <a:srgbClr val="2A1F1B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146304"/>
          <a:lstStyle/>
          <a:p>
            <a:pPr algn="ctr">
              <a:spcAft>
                <a:spcPts val="800"/>
              </a:spcAft>
              <a:defRPr sz="1700">
                <a:solidFill>
                  <a:srgbClr val="FFF8EB"/>
                </a:solidFill>
                <a:latin typeface="Aptos"/>
              </a:defRPr>
            </a:pPr>
            <a:r>
              <a:t>What does it mean in Scripture for God to remember someone?</a:t>
            </a:r>
          </a:p>
          <a:p>
            <a:pPr>
              <a:spcAft>
                <a:spcPts val="800"/>
              </a:spcAft>
              <a:defRPr sz="1700">
                <a:solidFill>
                  <a:srgbClr val="FFF8EB"/>
                </a:solidFill>
                <a:latin typeface="Aptos"/>
              </a:defRPr>
            </a:pPr>
            <a:r>
              <a:t>How does Luke 23:42-43 shape the hymn’s meaning?</a:t>
            </a:r>
          </a:p>
          <a:p>
            <a:pPr>
              <a:spcAft>
                <a:spcPts val="800"/>
              </a:spcAft>
              <a:defRPr sz="1700">
                <a:solidFill>
                  <a:srgbClr val="FFF8EB"/>
                </a:solidFill>
                <a:latin typeface="Aptos"/>
              </a:defRPr>
            </a:pPr>
            <a:r>
              <a:t>Why can repetition make a prayer stronger rather than weaker?</a:t>
            </a:r>
          </a:p>
          <a:p>
            <a:pPr>
              <a:spcAft>
                <a:spcPts val="800"/>
              </a:spcAft>
              <a:defRPr sz="1700">
                <a:solidFill>
                  <a:srgbClr val="FFF8EB"/>
                </a:solidFill>
                <a:latin typeface="Aptos"/>
              </a:defRPr>
            </a:pPr>
            <a:r>
              <a:t>How can a joyful spiritual carry honest suffering and deep hope?</a:t>
            </a:r>
          </a:p>
          <a:p>
            <a:pPr>
              <a:spcAft>
                <a:spcPts val="800"/>
              </a:spcAft>
              <a:defRPr sz="1700">
                <a:solidFill>
                  <a:srgbClr val="FFF8EB"/>
                </a:solidFill>
                <a:latin typeface="Aptos"/>
              </a:defRPr>
            </a:pPr>
            <a:r>
              <a:t>Who around us needs to be reminded that God has not forgotten them?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hurch_pray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Application: Remembered People Remember Others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86384" y="1737360"/>
            <a:ext cx="10652760" cy="4343400"/>
          </a:xfrm>
          <a:prstGeom prst="roundRect">
            <a:avLst/>
          </a:prstGeom>
          <a:solidFill>
            <a:srgbClr val="2A1F1B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146304"/>
          <a:lstStyle/>
          <a:p>
            <a:pPr algn="ctr">
              <a:spcAft>
                <a:spcPts val="800"/>
              </a:spcAft>
              <a:defRPr sz="1700">
                <a:solidFill>
                  <a:srgbClr val="FFF8EB"/>
                </a:solidFill>
                <a:latin typeface="Aptos"/>
              </a:defRPr>
            </a:pPr>
            <a:r>
              <a:t>Pray simply and honestly before the Lord.</a:t>
            </a:r>
          </a:p>
          <a:p>
            <a:pPr>
              <a:spcAft>
                <a:spcPts val="800"/>
              </a:spcAft>
              <a:defRPr sz="1700">
                <a:solidFill>
                  <a:srgbClr val="FFF8EB"/>
                </a:solidFill>
                <a:latin typeface="Aptos"/>
              </a:defRPr>
            </a:pPr>
            <a:r>
              <a:t>Rest in Christ’s mercy instead of personal merit.</a:t>
            </a:r>
          </a:p>
          <a:p>
            <a:pPr>
              <a:spcAft>
                <a:spcPts val="800"/>
              </a:spcAft>
              <a:defRPr sz="1700">
                <a:solidFill>
                  <a:srgbClr val="FFF8EB"/>
                </a:solidFill>
                <a:latin typeface="Aptos"/>
              </a:defRPr>
            </a:pPr>
            <a:r>
              <a:t>Encourage someone who feels unseen or forgotten.</a:t>
            </a:r>
          </a:p>
          <a:p>
            <a:pPr>
              <a:spcAft>
                <a:spcPts val="800"/>
              </a:spcAft>
              <a:defRPr sz="1700">
                <a:solidFill>
                  <a:srgbClr val="FFF8EB"/>
                </a:solidFill>
                <a:latin typeface="Aptos"/>
              </a:defRPr>
            </a:pPr>
            <a:r>
              <a:t>Let worship form compassion, testimony, and joyful trust.</a:t>
            </a:r>
          </a:p>
          <a:p>
            <a:pPr>
              <a:spcAft>
                <a:spcPts val="800"/>
              </a:spcAft>
              <a:defRPr sz="1700">
                <a:solidFill>
                  <a:srgbClr val="FFF8EB"/>
                </a:solidFill>
                <a:latin typeface="Aptos"/>
              </a:defRPr>
            </a:pPr>
            <a:r>
              <a:t>Honor the spirituals tradition by singing with reverence and gratitude.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open_bib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Suggested Lesson Flow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49808" y="1691640"/>
            <a:ext cx="5257800" cy="4434840"/>
          </a:xfrm>
          <a:prstGeom prst="roundRect">
            <a:avLst/>
          </a:prstGeom>
          <a:solidFill>
            <a:srgbClr val="241E1B"/>
          </a:solidFill>
          <a:ln>
            <a:solidFill>
              <a:srgbClr val="BC80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164592" tIns="128016"/>
          <a:lstStyle/>
          <a:p>
            <a:pPr algn="ctr">
              <a:defRPr b="1" sz="1900">
                <a:solidFill>
                  <a:srgbClr val="FFE8B2"/>
                </a:solidFill>
                <a:latin typeface="Georgia"/>
              </a:defRPr>
            </a:pPr>
            <a:r>
              <a:t>30-minute plan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5 min - Sing or listen reflectively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7 min - Read Luke 23:42-43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8 min - Teach divine remembrance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7 min - Discuss assurance and hope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3 min - Closing prayer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09360" y="1691640"/>
            <a:ext cx="5257800" cy="4434840"/>
          </a:xfrm>
          <a:prstGeom prst="roundRect">
            <a:avLst/>
          </a:prstGeom>
          <a:solidFill>
            <a:srgbClr val="241E1B"/>
          </a:solidFill>
          <a:ln>
            <a:solidFill>
              <a:srgbClr val="BC80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164592" tIns="128016"/>
          <a:lstStyle/>
          <a:p>
            <a:pPr algn="ctr">
              <a:defRPr b="1" sz="1900">
                <a:solidFill>
                  <a:srgbClr val="FFE8B2"/>
                </a:solidFill>
                <a:latin typeface="Georgia"/>
              </a:defRPr>
            </a:pPr>
            <a:r>
              <a:t>60-minute plan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8 min - Opening reflection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10 min - Spirituals background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15 min - Scripture study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12 min - Hymn theme discussion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10 min - Application and testimony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5 min - Prayer and singing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hurch_pray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Teaching Aim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86384" y="1737360"/>
            <a:ext cx="10652760" cy="4343400"/>
          </a:xfrm>
          <a:prstGeom prst="roundRect">
            <a:avLst/>
          </a:prstGeom>
          <a:solidFill>
            <a:srgbClr val="2A1F1B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146304"/>
          <a:lstStyle/>
          <a:p>
            <a:pPr algn="ctr"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Understand how the hymn’s simple prayer carries a deep biblical theology of divine remembrance.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Feel the comfort of Christ’s mercy toward sinners, the forgotten, and the weary.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Practice humble prayer, communal worship, and compassionate remembrance of others.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avenly_hop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097280" y="1874519"/>
            <a:ext cx="9966960" cy="1691640"/>
          </a:xfrm>
          <a:prstGeom prst="roundRect">
            <a:avLst/>
          </a:prstGeom>
          <a:solidFill>
            <a:srgbClr val="221916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148840"/>
            <a:ext cx="104241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FFFFFF"/>
                </a:solidFill>
                <a:latin typeface="Georgia"/>
              </a:rPr>
              <a:t>Closing Summary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74519" y="2971800"/>
            <a:ext cx="841248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0">
                <a:solidFill>
                  <a:srgbClr val="EBDDC4"/>
                </a:solidFill>
                <a:latin typeface="Aptos"/>
              </a:rPr>
              <a:t>The Lord remembers with mercy, saves by grace, and comforts his people with hope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avenly_hop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Closing Prayer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86384" y="1737360"/>
            <a:ext cx="10652760" cy="4343400"/>
          </a:xfrm>
          <a:prstGeom prst="roundRect">
            <a:avLst/>
          </a:prstGeom>
          <a:solidFill>
            <a:srgbClr val="2A1F1B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146304"/>
          <a:lstStyle/>
          <a:p>
            <a:pPr algn="ctr"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Lord Jesus, remember us according to your mercy.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Teach us to pray with humility and sing with hope.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Comfort those who feel forgotten, strengthen those who serve quietly, and make us a people who remember others in love.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Amen.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hurch_pray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1417320"/>
            <a:ext cx="103327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 i="0">
                <a:solidFill>
                  <a:srgbClr val="FFFFFF"/>
                </a:solidFill>
                <a:latin typeface="Georgia"/>
              </a:rPr>
              <a:t>Usage Notice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54480" y="2423160"/>
            <a:ext cx="91440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F5EAD6"/>
                </a:solidFill>
                <a:latin typeface="Aptos"/>
              </a:rP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754880"/>
            <a:ext cx="10332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usic_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Hymn Identity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49808" y="1691640"/>
            <a:ext cx="5257800" cy="4434840"/>
          </a:xfrm>
          <a:prstGeom prst="roundRect">
            <a:avLst/>
          </a:prstGeom>
          <a:solidFill>
            <a:srgbClr val="241E1B"/>
          </a:solidFill>
          <a:ln>
            <a:solidFill>
              <a:srgbClr val="BC80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164592" tIns="128016"/>
          <a:lstStyle/>
          <a:p>
            <a:pPr algn="ctr">
              <a:defRPr b="1" sz="1900">
                <a:solidFill>
                  <a:srgbClr val="FFE8B2"/>
                </a:solidFill>
                <a:latin typeface="Georgia"/>
              </a:defRPr>
            </a:pPr>
            <a:r>
              <a:t>Hymn facts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Title: Do, Lord, Remember Me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First line: “Do, Lord, do, Lord, do, Lord, remember me”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Tradition: African American spiritual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Exact writing date: not firmly documented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Modern tune name: often DITMUS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09360" y="1691640"/>
            <a:ext cx="5257800" cy="4434840"/>
          </a:xfrm>
          <a:prstGeom prst="roundRect">
            <a:avLst/>
          </a:prstGeom>
          <a:solidFill>
            <a:srgbClr val="241E1B"/>
          </a:solidFill>
          <a:ln>
            <a:solidFill>
              <a:srgbClr val="BC80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164592" tIns="128016"/>
          <a:lstStyle/>
          <a:p>
            <a:pPr algn="ctr">
              <a:defRPr b="1" sz="1900">
                <a:solidFill>
                  <a:srgbClr val="FFE8B2"/>
                </a:solidFill>
                <a:latin typeface="Georgia"/>
              </a:defRPr>
            </a:pPr>
            <a:r>
              <a:t>Teaching focus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Prayer for mercy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Grace and salvation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Assurance and comfort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Joyful communal singing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Hope that God does not forget his people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piritual_gather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097280" y="1874519"/>
            <a:ext cx="9966960" cy="1691640"/>
          </a:xfrm>
          <a:prstGeom prst="roundRect">
            <a:avLst/>
          </a:prstGeom>
          <a:solidFill>
            <a:srgbClr val="221916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148840"/>
            <a:ext cx="104241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FFFFFF"/>
                </a:solidFill>
                <a:latin typeface="Georgia"/>
              </a:rPr>
              <a:t>Historical Background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74519" y="2971800"/>
            <a:ext cx="841248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0">
                <a:solidFill>
                  <a:srgbClr val="EBDDC4"/>
                </a:solidFill>
                <a:latin typeface="Aptos"/>
              </a:rPr>
              <a:t>A song shaped by Scripture, suffering, communal memory, and hope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piritual_gather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The Spirituals Tradition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86384" y="1737360"/>
            <a:ext cx="10652760" cy="4343400"/>
          </a:xfrm>
          <a:prstGeom prst="roundRect">
            <a:avLst/>
          </a:prstGeom>
          <a:solidFill>
            <a:srgbClr val="2A1F1B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146304"/>
          <a:lstStyle/>
          <a:p>
            <a:pPr algn="ctr"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African American spirituals developed through communal singing, oral transmission, and worshipful testimony.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They often unite biblical faith with lived hardship, hope, and the longing for deliverance.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Call and response, repetition, and shared participation are not ornaments; they are part of the song’s meaning.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This hymn should be taught with gratitude, humility, and reverence for the community that carried the tradition.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usic_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Hymn Background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86384" y="1737360"/>
            <a:ext cx="10652760" cy="4343400"/>
          </a:xfrm>
          <a:prstGeom prst="roundRect">
            <a:avLst/>
          </a:prstGeom>
          <a:solidFill>
            <a:srgbClr val="2A1F1B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146304"/>
          <a:lstStyle/>
          <a:p>
            <a:pPr algn="ctr"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No single original author is known with confidence, which is common among traditional spirituals.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Modern hymnals often associate the melody with the name DITMUS.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William Farley Smith prepared a later arrangement/adaptation for congregational worship collections.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The song has been especially useful in churches, revivals, camps, children’s ministries, and informal worship.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open_bib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097280" y="1874519"/>
            <a:ext cx="9966960" cy="1691640"/>
          </a:xfrm>
          <a:prstGeom prst="roundRect">
            <a:avLst/>
          </a:prstGeom>
          <a:solidFill>
            <a:srgbClr val="221916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148840"/>
            <a:ext cx="104241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FFFFFF"/>
                </a:solidFill>
                <a:latin typeface="Georgia"/>
              </a:rPr>
              <a:t>Biblical Foundation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74519" y="2971800"/>
            <a:ext cx="841248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0">
                <a:solidFill>
                  <a:srgbClr val="EBDDC4"/>
                </a:solidFill>
                <a:latin typeface="Aptos"/>
              </a:rPr>
              <a:t>When God remembers, he acts in mercy, covenant faithfulness, and salvation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open_bib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Primary Scripture: Luke 23:42-43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49808" y="1691640"/>
            <a:ext cx="5257800" cy="4434840"/>
          </a:xfrm>
          <a:prstGeom prst="roundRect">
            <a:avLst/>
          </a:prstGeom>
          <a:solidFill>
            <a:srgbClr val="241E1B"/>
          </a:solidFill>
          <a:ln>
            <a:solidFill>
              <a:srgbClr val="BC80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164592" tIns="128016"/>
          <a:lstStyle/>
          <a:p>
            <a:pPr algn="ctr">
              <a:defRPr b="1" sz="1900">
                <a:solidFill>
                  <a:srgbClr val="FFE8B2"/>
                </a:solidFill>
                <a:latin typeface="Georgia"/>
              </a:defRPr>
            </a:pPr>
            <a:r>
              <a:t>The plea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A guilty man turns to Jesus near death.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His request is simple: “remember me.”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He brings no merit, only need and trust.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The prayer is humble, urgent, and Christ-centered.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09360" y="1691640"/>
            <a:ext cx="5257800" cy="4434840"/>
          </a:xfrm>
          <a:prstGeom prst="roundRect">
            <a:avLst/>
          </a:prstGeom>
          <a:solidFill>
            <a:srgbClr val="241E1B"/>
          </a:solidFill>
          <a:ln>
            <a:solidFill>
              <a:srgbClr val="BC80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164592" tIns="128016"/>
          <a:lstStyle/>
          <a:p>
            <a:pPr algn="ctr">
              <a:defRPr b="1" sz="1900">
                <a:solidFill>
                  <a:srgbClr val="FFE8B2"/>
                </a:solidFill>
                <a:latin typeface="Georgia"/>
              </a:defRPr>
            </a:pPr>
            <a:r>
              <a:t>The promise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Jesus answers with assurance, not hesitation.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Paradise is promised by grace.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The Lord’s remembrance becomes saving mercy.</a:t>
            </a:r>
          </a:p>
          <a:p>
            <a:pPr>
              <a:spcAft>
                <a:spcPts val="600"/>
              </a:spcAft>
              <a:defRPr sz="1550">
                <a:solidFill>
                  <a:srgbClr val="FFF8EB"/>
                </a:solidFill>
                <a:latin typeface="Aptos"/>
              </a:defRPr>
            </a:pPr>
            <a:r>
              <a:t>The hymn echoes this gospel-shaped cry.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open_bib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1168"/>
            <a:ext cx="12191999" cy="1170432"/>
          </a:xfrm>
          <a:prstGeom prst="rect">
            <a:avLst/>
          </a:prstGeom>
          <a:solidFill>
            <a:srgbClr val="2219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Georgia"/>
              </a:rPr>
              <a:t>Supporting Scriptures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353312"/>
            <a:ext cx="2011680" cy="32004"/>
          </a:xfrm>
          <a:prstGeom prst="rect">
            <a:avLst/>
          </a:prstGeom>
          <a:solidFill>
            <a:srgbClr val="CF96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86384" y="1737360"/>
            <a:ext cx="10652760" cy="4343400"/>
          </a:xfrm>
          <a:prstGeom prst="roundRect">
            <a:avLst/>
          </a:prstGeom>
          <a:solidFill>
            <a:srgbClr val="2A1F1B"/>
          </a:solidFill>
          <a:ln>
            <a:solidFill>
              <a:srgbClr val="9769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146304"/>
          <a:lstStyle/>
          <a:p>
            <a:pPr algn="ctr"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Psalm 25:6-7 asks God to remember mercy and loving kindness rather than sin.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Psalm 106:4-5 asks to be remembered with the favor God shows his people.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Isaiah 49:15-16 declares that God does not forget his people.</a:t>
            </a:r>
          </a:p>
          <a:p>
            <a:pPr>
              <a:spcAft>
                <a:spcPts val="800"/>
              </a:spcAft>
              <a:defRPr sz="2000">
                <a:solidFill>
                  <a:srgbClr val="FFF8EB"/>
                </a:solidFill>
                <a:latin typeface="Aptos"/>
              </a:defRPr>
            </a:pPr>
            <a:r>
              <a:t>Hebrews 6:10 comforts faithful servants: God does not overlook labor done in his name.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28816"/>
            <a:ext cx="69494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80" b="0" i="0">
                <a:solidFill>
                  <a:srgbClr val="E2D7C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Do, Lord, Remember Me Teaching Guide</dc:title>
  <dc:subject>Hymn study resource</dc:subject>
  <dc:creator>HymnInfo.com</dc:creator>
  <cp:keywords>hymn study, Christian worship, church teaching, HymnInfo</cp:keywords>
  <dc:description/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