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12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502920"/>
            <a:ext cx="5212080" cy="5806440"/>
          </a:xfrm>
          <a:prstGeom prst="roundRect">
            <a:avLst/>
          </a:prstGeom>
          <a:solidFill>
            <a:srgbClr val="0C1723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960120"/>
            <a:ext cx="4709160" cy="9144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3600" b="1" i="0">
                <a:solidFill>
                  <a:srgbClr val="FAF1DA"/>
                </a:solidFill>
                <a:latin typeface="Georgia"/>
              </a:defRPr>
            </a:pPr>
            <a:r>
              <a:t>Every Time I Feel the Spirit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874519"/>
            <a:ext cx="4434840" cy="59436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600" b="0" i="0">
                <a:solidFill>
                  <a:srgbClr val="E7E0CC"/>
                </a:solidFill>
                <a:latin typeface="Aptos"/>
              </a:defRPr>
            </a:pPr>
            <a:r>
              <a:t>A hymn study on the Holy Spirit, prayer, and joyful witness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697480"/>
            <a:ext cx="1325880" cy="329184"/>
          </a:xfrm>
          <a:prstGeom prst="roundRect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50" b="1">
                <a:solidFill>
                  <a:srgbClr val="FFFFFF"/>
                </a:solidFill>
                <a:latin typeface="Aptos"/>
              </a:defRPr>
            </a:pPr>
            <a:r>
              <a:t>Acts 2:1-4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331720" y="2697480"/>
            <a:ext cx="1600200" cy="329184"/>
          </a:xfrm>
          <a:prstGeom prst="roundRect">
            <a:avLst/>
          </a:prstGeom>
          <a:solidFill>
            <a:srgbClr val="41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50" b="1">
                <a:solidFill>
                  <a:srgbClr val="FFFFFF"/>
                </a:solidFill>
                <a:latin typeface="Aptos"/>
              </a:defRPr>
            </a:pPr>
            <a:r>
              <a:t>Romans 8:14-16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246120"/>
            <a:ext cx="4480560" cy="36576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CDAAE"/>
                </a:solidFill>
                <a:latin typeface="Aptos"/>
              </a:defRPr>
            </a:pPr>
            <a:r>
              <a:t>Traditional African American Spiritual</a:t>
            </a:r>
          </a:p>
        </p:txBody>
      </p:sp>
      <p:sp>
        <p:nvSpPr>
          <p:cNvPr id="10" name="Oval 9"/>
          <p:cNvSpPr/>
          <p:nvPr/>
        </p:nvSpPr>
        <p:spPr>
          <a:xfrm>
            <a:off x="4837176" y="5314492"/>
            <a:ext cx="855878" cy="855878"/>
          </a:xfrm>
          <a:prstGeom prst="ellips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Isosceles Triangle 10"/>
          <p:cNvSpPr/>
          <p:nvPr/>
        </p:nvSpPr>
        <p:spPr>
          <a:xfrm>
            <a:off x="4804257" y="4754880"/>
            <a:ext cx="921715" cy="1152144"/>
          </a:xfrm>
          <a:prstGeom prst="triangl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84064" y="5446166"/>
            <a:ext cx="362102" cy="395020"/>
          </a:xfrm>
          <a:prstGeom prst="ellipse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658368"/>
            <a:ext cx="11018520" cy="5440680"/>
          </a:xfrm>
          <a:prstGeom prst="roundRect">
            <a:avLst/>
          </a:prstGeom>
          <a:solidFill>
            <a:srgbClr val="0C1723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84048"/>
            <a:ext cx="10972800" cy="5029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800" b="1" i="0">
                <a:solidFill>
                  <a:srgbClr val="FAF1DA"/>
                </a:solidFill>
                <a:latin typeface="Georgia"/>
              </a:defRPr>
            </a:pPr>
            <a:r>
              <a:t>Movement 2: Spirit and prayer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896112"/>
            <a:ext cx="1024128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When the Spirit moves, the faithful answer in prayer.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61872"/>
            <a:ext cx="1051560" cy="27432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68680" y="1645920"/>
            <a:ext cx="4983480" cy="3520440"/>
          </a:xfrm>
          <a:prstGeom prst="roundRect">
            <a:avLst/>
          </a:prstGeom>
          <a:solidFill>
            <a:srgbClr val="FAF1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43000" y="1920240"/>
            <a:ext cx="448056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000" b="1" i="0">
                <a:solidFill>
                  <a:srgbClr val="802D2D"/>
                </a:solidFill>
                <a:latin typeface="Georgia"/>
              </a:defRPr>
            </a:pPr>
            <a:r>
              <a:t>Prayer is not merely duty.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3000" y="2423160"/>
            <a:ext cx="4389120" cy="12344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500" b="0" i="0">
                <a:solidFill>
                  <a:srgbClr val="191F24"/>
                </a:solidFill>
                <a:latin typeface="Aptos"/>
              </a:defRPr>
            </a:pPr>
            <a:r>
              <a:t>Romans 8 teaches that the Spirit bears witness within God’s children and helps them when they do not know how to pray. The song turns that doctrine into congregational testimony.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9600" y="1874519"/>
            <a:ext cx="256032" cy="1371600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595360" y="1874519"/>
            <a:ext cx="256032" cy="1371600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Arc 13"/>
          <p:cNvSpPr/>
          <p:nvPr/>
        </p:nvSpPr>
        <p:spPr>
          <a:xfrm>
            <a:off x="8046720" y="2386584"/>
            <a:ext cx="1188720" cy="822960"/>
          </a:xfrm>
          <a:prstGeom prst="arc">
            <a:avLst/>
          </a:prstGeom>
          <a:noFill/>
          <a:ln w="25400"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8476488" y="4138574"/>
            <a:ext cx="665683" cy="665683"/>
          </a:xfrm>
          <a:prstGeom prst="ellips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Isosceles Triangle 15"/>
          <p:cNvSpPr/>
          <p:nvPr/>
        </p:nvSpPr>
        <p:spPr>
          <a:xfrm>
            <a:off x="8450884" y="3703320"/>
            <a:ext cx="716889" cy="896111"/>
          </a:xfrm>
          <a:prstGeom prst="triangl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8668511" y="4240987"/>
            <a:ext cx="281635" cy="307238"/>
          </a:xfrm>
          <a:prstGeom prst="ellipse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37160" y="0"/>
            <a:ext cx="137160" cy="6858000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560320" y="0"/>
            <a:ext cx="137160" cy="6858000"/>
          </a:xfrm>
          <a:prstGeom prst="rect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83480" y="0"/>
            <a:ext cx="137160" cy="6858000"/>
          </a:xfrm>
          <a:prstGeom prst="rect">
            <a:avLst/>
          </a:prstGeom>
          <a:solidFill>
            <a:srgbClr val="802D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406640" y="0"/>
            <a:ext cx="137160" cy="6858000"/>
          </a:xfrm>
          <a:prstGeom prst="rect">
            <a:avLst/>
          </a:prstGeom>
          <a:solidFill>
            <a:srgbClr val="41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9829800" y="0"/>
            <a:ext cx="137160" cy="6858000"/>
          </a:xfrm>
          <a:prstGeom prst="rect">
            <a:avLst/>
          </a:prstGeom>
          <a:solidFill>
            <a:srgbClr val="5E8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84048"/>
            <a:ext cx="10972800" cy="5029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800" b="1" i="0">
                <a:solidFill>
                  <a:srgbClr val="FAF1DA"/>
                </a:solidFill>
                <a:latin typeface="Georgia"/>
              </a:defRPr>
            </a:pPr>
            <a:r>
              <a:t>Movement 3: Joy with spiritual weight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896112"/>
            <a:ext cx="1024128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The song’s energy carries testimony, not entertainment alone.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8368" y="1261872"/>
            <a:ext cx="1051560" cy="27432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22960" y="1737360"/>
            <a:ext cx="3154680" cy="3566160"/>
          </a:xfrm>
          <a:prstGeom prst="roundRect">
            <a:avLst/>
          </a:prstGeom>
          <a:solidFill>
            <a:srgbClr val="1F2B35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Arc 12"/>
          <p:cNvSpPr/>
          <p:nvPr/>
        </p:nvSpPr>
        <p:spPr>
          <a:xfrm>
            <a:off x="1897380" y="2148840"/>
            <a:ext cx="1005840" cy="329184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Arc 13"/>
          <p:cNvSpPr/>
          <p:nvPr/>
        </p:nvSpPr>
        <p:spPr>
          <a:xfrm>
            <a:off x="1897380" y="2350008"/>
            <a:ext cx="1005840" cy="329184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Arc 14"/>
          <p:cNvSpPr/>
          <p:nvPr/>
        </p:nvSpPr>
        <p:spPr>
          <a:xfrm>
            <a:off x="1897380" y="2551176"/>
            <a:ext cx="1005840" cy="329184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05840" y="3108960"/>
            <a:ext cx="278892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2000" b="1" i="0">
                <a:solidFill>
                  <a:srgbClr val="FAF1DA"/>
                </a:solidFill>
                <a:latin typeface="Georgia"/>
              </a:defRPr>
            </a:pPr>
            <a:r>
              <a:t>Embodied praise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8992" y="3611879"/>
            <a:ext cx="2642616" cy="150876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300" b="0" i="0">
                <a:solidFill>
                  <a:srgbClr val="E7E0CC"/>
                </a:solidFill>
                <a:latin typeface="Aptos"/>
              </a:defRPr>
            </a:pPr>
            <a:r>
              <a:t>Rhythm and repetition help the congregation sing with the whole self.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72000" y="1737360"/>
            <a:ext cx="3154680" cy="3566160"/>
          </a:xfrm>
          <a:prstGeom prst="roundRect">
            <a:avLst/>
          </a:prstGeom>
          <a:solidFill>
            <a:srgbClr val="1F2B35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5950458" y="2383840"/>
            <a:ext cx="499262" cy="499262"/>
          </a:xfrm>
          <a:prstGeom prst="ellips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Isosceles Triangle 19"/>
          <p:cNvSpPr/>
          <p:nvPr/>
        </p:nvSpPr>
        <p:spPr>
          <a:xfrm>
            <a:off x="5931255" y="2057400"/>
            <a:ext cx="537667" cy="672084"/>
          </a:xfrm>
          <a:prstGeom prst="triangl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6094476" y="2460650"/>
            <a:ext cx="211226" cy="230428"/>
          </a:xfrm>
          <a:prstGeom prst="ellipse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754880" y="3108960"/>
            <a:ext cx="278892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2000" b="1" i="0">
                <a:solidFill>
                  <a:srgbClr val="FAF1DA"/>
                </a:solidFill>
                <a:latin typeface="Georgia"/>
              </a:defRPr>
            </a:pPr>
            <a:r>
              <a:t>Resilient faith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28032" y="3611879"/>
            <a:ext cx="2642616" cy="150876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300" b="0" i="0">
                <a:solidFill>
                  <a:srgbClr val="E7E0CC"/>
                </a:solidFill>
                <a:latin typeface="Aptos"/>
              </a:defRPr>
            </a:pPr>
            <a:r>
              <a:t>Spiritual joy often rises within hardship, pressure, and longing.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321040" y="1737360"/>
            <a:ext cx="3154680" cy="3566160"/>
          </a:xfrm>
          <a:prstGeom prst="roundRect">
            <a:avLst/>
          </a:prstGeom>
          <a:solidFill>
            <a:srgbClr val="1F2B35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9784080" y="2148840"/>
            <a:ext cx="140817" cy="754380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9985247" y="2148840"/>
            <a:ext cx="140817" cy="754380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Arc 26"/>
          <p:cNvSpPr/>
          <p:nvPr/>
        </p:nvSpPr>
        <p:spPr>
          <a:xfrm>
            <a:off x="9683495" y="2430475"/>
            <a:ext cx="653796" cy="452628"/>
          </a:xfrm>
          <a:prstGeom prst="arc">
            <a:avLst/>
          </a:prstGeom>
          <a:noFill/>
          <a:ln w="25400"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503919" y="3108960"/>
            <a:ext cx="278892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2000" b="1" i="0">
                <a:solidFill>
                  <a:srgbClr val="FAF1DA"/>
                </a:solidFill>
                <a:latin typeface="Georgia"/>
              </a:defRPr>
            </a:pPr>
            <a:r>
              <a:t>Communal witness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77072" y="3611879"/>
            <a:ext cx="2642616" cy="150876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300" b="0" i="0">
                <a:solidFill>
                  <a:srgbClr val="E7E0CC"/>
                </a:solidFill>
                <a:latin typeface="Aptos"/>
              </a:defRPr>
            </a:pPr>
            <a:r>
              <a:t>The song is strongest when sung as shared testimony, not private feeling only.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594360"/>
            <a:ext cx="11201400" cy="5532120"/>
          </a:xfrm>
          <a:prstGeom prst="round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84048"/>
            <a:ext cx="10972800" cy="5029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800" b="1" i="0">
                <a:solidFill>
                  <a:srgbClr val="FAF1DA"/>
                </a:solidFill>
                <a:latin typeface="Georgia"/>
              </a:defRPr>
            </a:pPr>
            <a:r>
              <a:t>Theological Themes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896112"/>
            <a:ext cx="1024128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Six truths carried by a brief spiritual.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61872"/>
            <a:ext cx="1051560" cy="27432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68680" y="1645920"/>
            <a:ext cx="3063240" cy="1005840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05839" y="1810512"/>
            <a:ext cx="2788920" cy="219456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400" b="1" i="0">
                <a:solidFill>
                  <a:srgbClr val="802D2D"/>
                </a:solidFill>
                <a:latin typeface="Aptos"/>
              </a:defRPr>
            </a:pPr>
            <a:r>
              <a:t>Holy Spirit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1560" y="2121408"/>
            <a:ext cx="2697480" cy="30175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050" b="0" i="0">
                <a:solidFill>
                  <a:srgbClr val="191F24"/>
                </a:solidFill>
                <a:latin typeface="Aptos"/>
              </a:defRPr>
            </a:pPr>
            <a:r>
              <a:t>God’s living presence moves the heart.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0" y="1645920"/>
            <a:ext cx="3063240" cy="1005840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709160" y="1810512"/>
            <a:ext cx="2788920" cy="219456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400" b="1" i="0">
                <a:solidFill>
                  <a:srgbClr val="802D2D"/>
                </a:solidFill>
                <a:latin typeface="Aptos"/>
              </a:defRPr>
            </a:pPr>
            <a:r>
              <a:t>Prayer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2121408"/>
            <a:ext cx="2697480" cy="30175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050" b="0" i="0">
                <a:solidFill>
                  <a:srgbClr val="191F24"/>
                </a:solidFill>
                <a:latin typeface="Aptos"/>
              </a:defRPr>
            </a:pPr>
            <a:r>
              <a:t>Spirit-given life turns toward God.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75319" y="1645920"/>
            <a:ext cx="3063240" cy="1005840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0" y="1810512"/>
            <a:ext cx="2788920" cy="219456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400" b="1" i="0">
                <a:solidFill>
                  <a:srgbClr val="802D2D"/>
                </a:solidFill>
                <a:latin typeface="Aptos"/>
              </a:defRPr>
            </a:pPr>
            <a:r>
              <a:t>Revelation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58199" y="2121408"/>
            <a:ext cx="2697480" cy="30175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050" b="0" i="0">
                <a:solidFill>
                  <a:srgbClr val="191F24"/>
                </a:solidFill>
                <a:latin typeface="Aptos"/>
              </a:defRPr>
            </a:pPr>
            <a:r>
              <a:t>The mountain image remembers divine speech.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68680" y="3154680"/>
            <a:ext cx="3063240" cy="1005840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39" y="3319272"/>
            <a:ext cx="2788920" cy="219456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400" b="1" i="0">
                <a:solidFill>
                  <a:srgbClr val="802D2D"/>
                </a:solidFill>
                <a:latin typeface="Aptos"/>
              </a:defRPr>
            </a:pPr>
            <a:r>
              <a:t>Adoption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51560" y="3630168"/>
            <a:ext cx="2697480" cy="30175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050" b="0" i="0">
                <a:solidFill>
                  <a:srgbClr val="191F24"/>
                </a:solidFill>
                <a:latin typeface="Aptos"/>
              </a:defRPr>
            </a:pPr>
            <a:r>
              <a:t>The Spirit witnesses that we belong to God.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72000" y="3154680"/>
            <a:ext cx="3063240" cy="1005840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709160" y="3319272"/>
            <a:ext cx="2788920" cy="219456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400" b="1" i="0">
                <a:solidFill>
                  <a:srgbClr val="802D2D"/>
                </a:solidFill>
                <a:latin typeface="Aptos"/>
              </a:defRPr>
            </a:pPr>
            <a:r>
              <a:t>Joy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54880" y="3630168"/>
            <a:ext cx="2697480" cy="30175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050" b="0" i="0">
                <a:solidFill>
                  <a:srgbClr val="191F24"/>
                </a:solidFill>
                <a:latin typeface="Aptos"/>
              </a:defRPr>
            </a:pPr>
            <a:r>
              <a:t>Praise becomes strength for the journey.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275319" y="3154680"/>
            <a:ext cx="3063240" cy="1005840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412480" y="3319272"/>
            <a:ext cx="2788920" cy="219456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400" b="1" i="0">
                <a:solidFill>
                  <a:srgbClr val="802D2D"/>
                </a:solidFill>
                <a:latin typeface="Aptos"/>
              </a:defRPr>
            </a:pPr>
            <a:r>
              <a:t>Witness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58199" y="3630168"/>
            <a:ext cx="2697480" cy="30175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050" b="0" i="0">
                <a:solidFill>
                  <a:srgbClr val="191F24"/>
                </a:solidFill>
                <a:latin typeface="Aptos"/>
              </a:defRPr>
            </a:pPr>
            <a:r>
              <a:t>The church sings what God has done.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37160" y="0"/>
            <a:ext cx="137160" cy="6858000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560320" y="0"/>
            <a:ext cx="137160" cy="6858000"/>
          </a:xfrm>
          <a:prstGeom prst="rect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83480" y="0"/>
            <a:ext cx="137160" cy="6858000"/>
          </a:xfrm>
          <a:prstGeom prst="rect">
            <a:avLst/>
          </a:prstGeom>
          <a:solidFill>
            <a:srgbClr val="802D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406640" y="0"/>
            <a:ext cx="137160" cy="6858000"/>
          </a:xfrm>
          <a:prstGeom prst="rect">
            <a:avLst/>
          </a:prstGeom>
          <a:solidFill>
            <a:srgbClr val="41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9829800" y="0"/>
            <a:ext cx="137160" cy="6858000"/>
          </a:xfrm>
          <a:prstGeom prst="rect">
            <a:avLst/>
          </a:prstGeom>
          <a:solidFill>
            <a:srgbClr val="5E8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84048"/>
            <a:ext cx="10972800" cy="5029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800" b="1" i="0">
                <a:solidFill>
                  <a:srgbClr val="FAF1DA"/>
                </a:solidFill>
                <a:latin typeface="Georgia"/>
              </a:defRPr>
            </a:pPr>
            <a:r>
              <a:t>Literary and Musical Observations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896112"/>
            <a:ext cx="1024128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Repetition, rhythm, and response make the song teachable and singable.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8368" y="1261872"/>
            <a:ext cx="1051560" cy="27432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22960" y="1600200"/>
            <a:ext cx="5029200" cy="3886200"/>
          </a:xfrm>
          <a:prstGeom prst="roundRect">
            <a:avLst/>
          </a:prstGeom>
          <a:solidFill>
            <a:srgbClr val="FAF1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43000" y="1874519"/>
            <a:ext cx="4434840" cy="2743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800" b="1" i="0">
                <a:solidFill>
                  <a:srgbClr val="802D2D"/>
                </a:solidFill>
                <a:latin typeface="Georgia"/>
              </a:defRPr>
            </a:pPr>
            <a:r>
              <a:t>Text movement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3000" y="2331720"/>
            <a:ext cx="4343400" cy="2057400"/>
          </a:xfrm>
          <a:prstGeom prst="rect">
            <a:avLst/>
          </a:prstGeom>
          <a:noFill/>
        </p:spPr>
        <p:txBody>
          <a:bodyPr wrap="square" rIns="45720" tIns="18288" bIns="18288">
            <a:spAutoFit/>
          </a:bodyPr>
          <a:lstStyle/>
          <a:p>
            <a:pPr>
              <a:spcAft>
                <a:spcPts val="900"/>
              </a:spcAft>
              <a:defRPr sz="1300">
                <a:solidFill>
                  <a:srgbClr val="191F24"/>
                </a:solidFill>
                <a:latin typeface="Aptos"/>
              </a:defRPr>
            </a:pPr>
            <a:r>
              <a:t>The song moves between biblical image and personal testimony.</a:t>
            </a:r>
          </a:p>
          <a:p>
            <a:pPr>
              <a:spcAft>
                <a:spcPts val="900"/>
              </a:spcAft>
              <a:defRPr sz="1300">
                <a:solidFill>
                  <a:srgbClr val="191F24"/>
                </a:solidFill>
                <a:latin typeface="Aptos"/>
              </a:defRPr>
            </a:pPr>
            <a:r>
              <a:t>The refrain gathers the central response: the Spirit’s movement turns the heart toward prayer.</a:t>
            </a:r>
          </a:p>
          <a:p>
            <a:pPr>
              <a:spcAft>
                <a:spcPts val="900"/>
              </a:spcAft>
              <a:defRPr sz="1300">
                <a:solidFill>
                  <a:srgbClr val="191F24"/>
                </a:solidFill>
                <a:latin typeface="Aptos"/>
              </a:defRPr>
            </a:pPr>
            <a:r>
              <a:t>Its simplicity makes room for congregational energy and memory.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09360" y="1600200"/>
            <a:ext cx="5029200" cy="3886200"/>
          </a:xfrm>
          <a:prstGeom prst="roundRect">
            <a:avLst/>
          </a:prstGeom>
          <a:solidFill>
            <a:srgbClr val="1F2D37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629400" y="1874519"/>
            <a:ext cx="4434840" cy="2743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800" b="1" i="0">
                <a:solidFill>
                  <a:srgbClr val="FAF1DA"/>
                </a:solidFill>
                <a:latin typeface="Georgia"/>
              </a:defRPr>
            </a:pPr>
            <a:r>
              <a:t>Musical character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29400" y="2331720"/>
            <a:ext cx="4343400" cy="2057400"/>
          </a:xfrm>
          <a:prstGeom prst="rect">
            <a:avLst/>
          </a:prstGeom>
          <a:noFill/>
        </p:spPr>
        <p:txBody>
          <a:bodyPr wrap="square" rIns="45720" tIns="18288" bIns="18288">
            <a:spAutoFit/>
          </a:bodyPr>
          <a:lstStyle/>
          <a:p>
            <a:pPr>
              <a:spcAft>
                <a:spcPts val="900"/>
              </a:spcAft>
              <a:defRPr sz="1300">
                <a:solidFill>
                  <a:srgbClr val="E7E0CC"/>
                </a:solidFill>
                <a:latin typeface="Aptos"/>
              </a:defRPr>
            </a:pPr>
            <a:r>
              <a:t>Strong rhythmic motion supports joyful singing.</a:t>
            </a:r>
          </a:p>
          <a:p>
            <a:pPr>
              <a:spcAft>
                <a:spcPts val="900"/>
              </a:spcAft>
              <a:defRPr sz="1300">
                <a:solidFill>
                  <a:srgbClr val="E7E0CC"/>
                </a:solidFill>
                <a:latin typeface="Aptos"/>
              </a:defRPr>
            </a:pPr>
            <a:r>
              <a:t>Verse and refrain can be led with call-and-response where it fits the community.</a:t>
            </a:r>
          </a:p>
          <a:p>
            <a:pPr>
              <a:spcAft>
                <a:spcPts val="900"/>
              </a:spcAft>
              <a:defRPr sz="1300">
                <a:solidFill>
                  <a:srgbClr val="E7E0CC"/>
                </a:solidFill>
                <a:latin typeface="Aptos"/>
              </a:defRPr>
            </a:pPr>
            <a:r>
              <a:t>Choirs should preserve vitality without turning the song into mere display.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685800"/>
            <a:ext cx="11018520" cy="5349240"/>
          </a:xfrm>
          <a:prstGeom prst="roundRect">
            <a:avLst/>
          </a:prstGeom>
          <a:solidFill>
            <a:srgbClr val="0C1723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84048"/>
            <a:ext cx="10972800" cy="5029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800" b="1" i="0">
                <a:solidFill>
                  <a:srgbClr val="FAF1DA"/>
                </a:solidFill>
                <a:latin typeface="Georgia"/>
              </a:defRPr>
            </a:pPr>
            <a:r>
              <a:t>Pastoral and Worship Use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896112"/>
            <a:ext cx="1024128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A strong choice where the church prays for Spirit-filled life.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61872"/>
            <a:ext cx="1051560" cy="27432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68680" y="1600200"/>
            <a:ext cx="4800600" cy="758952"/>
          </a:xfrm>
          <a:prstGeom prst="roundRect">
            <a:avLst/>
          </a:prstGeom>
          <a:solidFill>
            <a:srgbClr val="FAF1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14983" y="1719072"/>
            <a:ext cx="1508760" cy="18288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50" b="1" i="0">
                <a:solidFill>
                  <a:srgbClr val="802D2D"/>
                </a:solidFill>
                <a:latin typeface="Aptos"/>
              </a:defRPr>
            </a:pPr>
            <a:r>
              <a:t>Pentecost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68880" y="1700784"/>
            <a:ext cx="3017520" cy="29260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150" b="0" i="0">
                <a:solidFill>
                  <a:srgbClr val="191F24"/>
                </a:solidFill>
                <a:latin typeface="Aptos"/>
              </a:defRPr>
            </a:pPr>
            <a:r>
              <a:t>Pair with Acts 2 and prayers for renewed witness.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1600200"/>
            <a:ext cx="4800600" cy="758952"/>
          </a:xfrm>
          <a:prstGeom prst="roundRect">
            <a:avLst/>
          </a:prstGeom>
          <a:solidFill>
            <a:srgbClr val="FAF1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9944" y="1719072"/>
            <a:ext cx="1508760" cy="18288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50" b="1" i="0">
                <a:solidFill>
                  <a:srgbClr val="802D2D"/>
                </a:solidFill>
                <a:latin typeface="Aptos"/>
              </a:defRPr>
            </a:pPr>
            <a:r>
              <a:t>Prayer services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63840" y="1700784"/>
            <a:ext cx="3017520" cy="29260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150" b="0" i="0">
                <a:solidFill>
                  <a:srgbClr val="191F24"/>
                </a:solidFill>
                <a:latin typeface="Aptos"/>
              </a:defRPr>
            </a:pPr>
            <a:r>
              <a:t>Use as a sung response after intercession or testimony.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68680" y="2770632"/>
            <a:ext cx="4800600" cy="758952"/>
          </a:xfrm>
          <a:prstGeom prst="roundRect">
            <a:avLst/>
          </a:prstGeom>
          <a:solidFill>
            <a:srgbClr val="FAF1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14983" y="2889504"/>
            <a:ext cx="1508760" cy="18288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50" b="1" i="0">
                <a:solidFill>
                  <a:srgbClr val="802D2D"/>
                </a:solidFill>
                <a:latin typeface="Aptos"/>
              </a:defRPr>
            </a:pPr>
            <a:r>
              <a:t>Choir and congregation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68880" y="2871216"/>
            <a:ext cx="3017520" cy="29260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150" b="0" i="0">
                <a:solidFill>
                  <a:srgbClr val="191F24"/>
                </a:solidFill>
                <a:latin typeface="Aptos"/>
              </a:defRPr>
            </a:pPr>
            <a:r>
              <a:t>Let a choir lead vitality while the people join the refrain.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770632"/>
            <a:ext cx="4800600" cy="758952"/>
          </a:xfrm>
          <a:prstGeom prst="roundRect">
            <a:avLst/>
          </a:prstGeom>
          <a:solidFill>
            <a:srgbClr val="FAF1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9944" y="2889504"/>
            <a:ext cx="1508760" cy="18288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50" b="1" i="0">
                <a:solidFill>
                  <a:srgbClr val="802D2D"/>
                </a:solidFill>
                <a:latin typeface="Aptos"/>
              </a:defRPr>
            </a:pPr>
            <a:r>
              <a:t>Teaching settings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63840" y="2871216"/>
            <a:ext cx="3017520" cy="29260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150" b="0" i="0">
                <a:solidFill>
                  <a:srgbClr val="191F24"/>
                </a:solidFill>
                <a:latin typeface="Aptos"/>
              </a:defRPr>
            </a:pPr>
            <a:r>
              <a:t>Discuss spirituals as biblical, communal, and culturally rooted worship.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68680" y="3941064"/>
            <a:ext cx="4800600" cy="758952"/>
          </a:xfrm>
          <a:prstGeom prst="roundRect">
            <a:avLst/>
          </a:prstGeom>
          <a:solidFill>
            <a:srgbClr val="FAF1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14983" y="4059936"/>
            <a:ext cx="1508760" cy="18288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50" b="1" i="0">
                <a:solidFill>
                  <a:srgbClr val="802D2D"/>
                </a:solidFill>
                <a:latin typeface="Aptos"/>
              </a:defRPr>
            </a:pPr>
            <a:r>
              <a:t>Youth and children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468880" y="4041648"/>
            <a:ext cx="3017520" cy="29260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150" b="0" i="0">
                <a:solidFill>
                  <a:srgbClr val="191F24"/>
                </a:solidFill>
                <a:latin typeface="Aptos"/>
              </a:defRPr>
            </a:pPr>
            <a:r>
              <a:t>Its repetition helps younger singers learn faith by singing.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63640" y="3941064"/>
            <a:ext cx="4800600" cy="758952"/>
          </a:xfrm>
          <a:prstGeom prst="roundRect">
            <a:avLst/>
          </a:prstGeom>
          <a:solidFill>
            <a:srgbClr val="FAF1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9944" y="4059936"/>
            <a:ext cx="1508760" cy="18288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50" b="1" i="0">
                <a:solidFill>
                  <a:srgbClr val="802D2D"/>
                </a:solidFill>
                <a:latin typeface="Aptos"/>
              </a:defRPr>
            </a:pPr>
            <a:r>
              <a:t>Mission emphasis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63840" y="4041648"/>
            <a:ext cx="3017520" cy="29260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150" b="0" i="0">
                <a:solidFill>
                  <a:srgbClr val="191F24"/>
                </a:solidFill>
                <a:latin typeface="Aptos"/>
              </a:defRPr>
            </a:pPr>
            <a:r>
              <a:t>Connect Spirit-filled prayer with faithful public witness.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37160" y="0"/>
            <a:ext cx="137160" cy="6858000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560320" y="0"/>
            <a:ext cx="137160" cy="6858000"/>
          </a:xfrm>
          <a:prstGeom prst="rect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83480" y="0"/>
            <a:ext cx="137160" cy="6858000"/>
          </a:xfrm>
          <a:prstGeom prst="rect">
            <a:avLst/>
          </a:prstGeom>
          <a:solidFill>
            <a:srgbClr val="802D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406640" y="0"/>
            <a:ext cx="137160" cy="6858000"/>
          </a:xfrm>
          <a:prstGeom prst="rect">
            <a:avLst/>
          </a:prstGeom>
          <a:solidFill>
            <a:srgbClr val="41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9829800" y="0"/>
            <a:ext cx="137160" cy="6858000"/>
          </a:xfrm>
          <a:prstGeom prst="rect">
            <a:avLst/>
          </a:prstGeom>
          <a:solidFill>
            <a:srgbClr val="5E8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84048"/>
            <a:ext cx="10972800" cy="5029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800" b="1" i="0">
                <a:solidFill>
                  <a:srgbClr val="FAF1DA"/>
                </a:solidFill>
                <a:latin typeface="Georgia"/>
              </a:defRPr>
            </a:pPr>
            <a:r>
              <a:t>Teaching Questions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896112"/>
            <a:ext cx="1024128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Guide a thoughtful class conversation.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8368" y="1261872"/>
            <a:ext cx="1051560" cy="27432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960120" y="1554480"/>
            <a:ext cx="10241280" cy="4434840"/>
          </a:xfrm>
          <a:prstGeom prst="roundRect">
            <a:avLst/>
          </a:prstGeom>
          <a:solidFill>
            <a:srgbClr val="1F2D37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261872" y="1874519"/>
            <a:ext cx="256032" cy="256032"/>
          </a:xfrm>
          <a:prstGeom prst="ellips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84732" y="1906524"/>
            <a:ext cx="210312" cy="16459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900" b="1" i="0">
                <a:solidFill>
                  <a:srgbClr val="FFFFFF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91640" y="1856231"/>
            <a:ext cx="8869680" cy="30175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500" b="0" i="0">
                <a:solidFill>
                  <a:srgbClr val="E7E0CC"/>
                </a:solidFill>
                <a:latin typeface="Aptos"/>
              </a:defRPr>
            </a:pPr>
            <a:r>
              <a:t>What does the song teach about the Holy Spirit’s work in prayer and worship?</a:t>
            </a:r>
          </a:p>
        </p:txBody>
      </p:sp>
      <p:sp>
        <p:nvSpPr>
          <p:cNvPr id="16" name="Oval 15"/>
          <p:cNvSpPr/>
          <p:nvPr/>
        </p:nvSpPr>
        <p:spPr>
          <a:xfrm>
            <a:off x="1261872" y="2560320"/>
            <a:ext cx="256032" cy="256032"/>
          </a:xfrm>
          <a:prstGeom prst="ellips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284732" y="2592324"/>
            <a:ext cx="210312" cy="16459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900" b="1" i="0">
                <a:solidFill>
                  <a:srgbClr val="FFFFFF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91640" y="2542032"/>
            <a:ext cx="8869680" cy="30175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500" b="0" i="0">
                <a:solidFill>
                  <a:srgbClr val="E7E0CC"/>
                </a:solidFill>
                <a:latin typeface="Aptos"/>
              </a:defRPr>
            </a:pPr>
            <a:r>
              <a:t>How does the mountain image connect with biblical revelation?</a:t>
            </a:r>
          </a:p>
        </p:txBody>
      </p:sp>
      <p:sp>
        <p:nvSpPr>
          <p:cNvPr id="19" name="Oval 18"/>
          <p:cNvSpPr/>
          <p:nvPr/>
        </p:nvSpPr>
        <p:spPr>
          <a:xfrm>
            <a:off x="1261872" y="3246120"/>
            <a:ext cx="256032" cy="256032"/>
          </a:xfrm>
          <a:prstGeom prst="ellips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284732" y="3278124"/>
            <a:ext cx="210312" cy="16459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900" b="1" i="0">
                <a:solidFill>
                  <a:srgbClr val="FFFFFF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91640" y="3227832"/>
            <a:ext cx="8869680" cy="30175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500" b="0" i="0">
                <a:solidFill>
                  <a:srgbClr val="E7E0CC"/>
                </a:solidFill>
                <a:latin typeface="Aptos"/>
              </a:defRPr>
            </a:pPr>
            <a:r>
              <a:t>How can joy become a form of resilient faith?</a:t>
            </a:r>
          </a:p>
        </p:txBody>
      </p:sp>
      <p:sp>
        <p:nvSpPr>
          <p:cNvPr id="22" name="Oval 21"/>
          <p:cNvSpPr/>
          <p:nvPr/>
        </p:nvSpPr>
        <p:spPr>
          <a:xfrm>
            <a:off x="1261872" y="3931920"/>
            <a:ext cx="256032" cy="256032"/>
          </a:xfrm>
          <a:prstGeom prst="ellips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284732" y="3963924"/>
            <a:ext cx="210312" cy="16459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900" b="1" i="0">
                <a:solidFill>
                  <a:srgbClr val="FFFFFF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91640" y="3913632"/>
            <a:ext cx="8869680" cy="30175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500" b="0" i="0">
                <a:solidFill>
                  <a:srgbClr val="E7E0CC"/>
                </a:solidFill>
                <a:latin typeface="Aptos"/>
              </a:defRPr>
            </a:pPr>
            <a:r>
              <a:t>What responsibilities come with teaching and singing African American spirituals?</a:t>
            </a:r>
          </a:p>
        </p:txBody>
      </p:sp>
      <p:sp>
        <p:nvSpPr>
          <p:cNvPr id="25" name="Oval 24"/>
          <p:cNvSpPr/>
          <p:nvPr/>
        </p:nvSpPr>
        <p:spPr>
          <a:xfrm>
            <a:off x="1261872" y="4617720"/>
            <a:ext cx="256032" cy="256032"/>
          </a:xfrm>
          <a:prstGeom prst="ellips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284732" y="4649724"/>
            <a:ext cx="210312" cy="16459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900" b="1" i="0">
                <a:solidFill>
                  <a:srgbClr val="FFFFFF"/>
                </a:solidFill>
                <a:latin typeface="Aptos"/>
              </a:defRPr>
            </a:pPr>
            <a: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691640" y="4599432"/>
            <a:ext cx="8869680" cy="30175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500" b="0" i="0">
                <a:solidFill>
                  <a:srgbClr val="E7E0CC"/>
                </a:solidFill>
                <a:latin typeface="Aptos"/>
              </a:defRPr>
            </a:pPr>
            <a:r>
              <a:t>How can Spirit-filled worship lead to obedience during the week?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640080"/>
            <a:ext cx="11064240" cy="5440680"/>
          </a:xfrm>
          <a:prstGeom prst="round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84048"/>
            <a:ext cx="10972800" cy="5029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800" b="1" i="0">
                <a:solidFill>
                  <a:srgbClr val="FAF1DA"/>
                </a:solidFill>
                <a:latin typeface="Georgia"/>
              </a:defRPr>
            </a:pPr>
            <a:r>
              <a:t>Application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896112"/>
            <a:ext cx="1024128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Four practices for the week.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61872"/>
            <a:ext cx="1051560" cy="27432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68680" y="1874519"/>
            <a:ext cx="2331720" cy="2926080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938528" y="2258568"/>
            <a:ext cx="128016" cy="685800"/>
          </a:xfrm>
          <a:prstGeom prst="rect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121408" y="2258568"/>
            <a:ext cx="128016" cy="685800"/>
          </a:xfrm>
          <a:prstGeom prst="rect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1847088" y="2514600"/>
            <a:ext cx="594360" cy="411480"/>
          </a:xfrm>
          <a:prstGeom prst="arc">
            <a:avLst/>
          </a:prstGeom>
          <a:noFill/>
          <a:ln w="25400">
            <a:solidFill>
              <a:srgbClr val="D676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3108960"/>
            <a:ext cx="1965960" cy="2743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700" b="1" i="0">
                <a:solidFill>
                  <a:srgbClr val="802D2D"/>
                </a:solidFill>
                <a:latin typeface="Georgia"/>
              </a:defRPr>
            </a:pPr>
            <a:r>
              <a:t>Pray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4712" y="3520439"/>
            <a:ext cx="1828800" cy="82296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150" b="0" i="0">
                <a:solidFill>
                  <a:srgbClr val="191F24"/>
                </a:solidFill>
                <a:latin typeface="Aptos"/>
              </a:defRPr>
            </a:pPr>
            <a:r>
              <a:t>Begin each day asking the Spirit to guide speech, choices, and love.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657600" y="1874519"/>
            <a:ext cx="2331720" cy="2926080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Arc 15"/>
          <p:cNvSpPr/>
          <p:nvPr/>
        </p:nvSpPr>
        <p:spPr>
          <a:xfrm>
            <a:off x="4315968" y="2359152"/>
            <a:ext cx="1005840" cy="329184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Arc 16"/>
          <p:cNvSpPr/>
          <p:nvPr/>
        </p:nvSpPr>
        <p:spPr>
          <a:xfrm>
            <a:off x="4315968" y="2560320"/>
            <a:ext cx="1005840" cy="329184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Arc 17"/>
          <p:cNvSpPr/>
          <p:nvPr/>
        </p:nvSpPr>
        <p:spPr>
          <a:xfrm>
            <a:off x="4315968" y="2761488"/>
            <a:ext cx="1005840" cy="329184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840480" y="3108960"/>
            <a:ext cx="1965960" cy="2743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700" b="1" i="0">
                <a:solidFill>
                  <a:srgbClr val="802D2D"/>
                </a:solidFill>
                <a:latin typeface="Georgia"/>
              </a:defRPr>
            </a:pPr>
            <a:r>
              <a:t>Listen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13632" y="3520439"/>
            <a:ext cx="1828800" cy="82296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150" b="0" i="0">
                <a:solidFill>
                  <a:srgbClr val="191F24"/>
                </a:solidFill>
                <a:latin typeface="Aptos"/>
              </a:defRPr>
            </a:pPr>
            <a:r>
              <a:t>Read Acts 2 or Romans 8 slowly and notice what the Spirit gives.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46520" y="1874519"/>
            <a:ext cx="2331720" cy="2926080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7411212" y="2600553"/>
            <a:ext cx="523036" cy="523036"/>
          </a:xfrm>
          <a:prstGeom prst="ellips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Isosceles Triangle 22"/>
          <p:cNvSpPr/>
          <p:nvPr/>
        </p:nvSpPr>
        <p:spPr>
          <a:xfrm>
            <a:off x="7391095" y="2258568"/>
            <a:ext cx="563270" cy="704088"/>
          </a:xfrm>
          <a:prstGeom prst="triangl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7562088" y="2681020"/>
            <a:ext cx="221284" cy="241401"/>
          </a:xfrm>
          <a:prstGeom prst="ellipse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629400" y="3108960"/>
            <a:ext cx="1965960" cy="2743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700" b="1" i="0">
                <a:solidFill>
                  <a:srgbClr val="802D2D"/>
                </a:solidFill>
                <a:latin typeface="Georgia"/>
              </a:defRPr>
            </a:pPr>
            <a:r>
              <a:t>Sing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02552" y="3520439"/>
            <a:ext cx="1828800" cy="82296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150" b="0" i="0">
                <a:solidFill>
                  <a:srgbClr val="191F24"/>
                </a:solidFill>
                <a:latin typeface="Aptos"/>
              </a:defRPr>
            </a:pPr>
            <a:r>
              <a:t>Use the refrain as a short prayer when strength is low.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235439" y="1874519"/>
            <a:ext cx="2331720" cy="2926080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Isosceles Triangle 27"/>
          <p:cNvSpPr/>
          <p:nvPr/>
        </p:nvSpPr>
        <p:spPr>
          <a:xfrm>
            <a:off x="9829799" y="2377439"/>
            <a:ext cx="1106424" cy="784555"/>
          </a:xfrm>
          <a:prstGeom prst="triangle">
            <a:avLst/>
          </a:prstGeom>
          <a:solidFill>
            <a:srgbClr val="5E8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Isosceles Triangle 28"/>
          <p:cNvSpPr/>
          <p:nvPr/>
        </p:nvSpPr>
        <p:spPr>
          <a:xfrm>
            <a:off x="10312603" y="2558491"/>
            <a:ext cx="865022" cy="603504"/>
          </a:xfrm>
          <a:prstGeom prst="triangle">
            <a:avLst/>
          </a:prstGeom>
          <a:solidFill>
            <a:srgbClr val="41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418319" y="3108960"/>
            <a:ext cx="1965960" cy="2743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700" b="1" i="0">
                <a:solidFill>
                  <a:srgbClr val="802D2D"/>
                </a:solidFill>
                <a:latin typeface="Georgia"/>
              </a:defRPr>
            </a:pPr>
            <a:r>
              <a:t>Walk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491471" y="3520439"/>
            <a:ext cx="1828800" cy="82296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150" b="0" i="0">
                <a:solidFill>
                  <a:srgbClr val="191F24"/>
                </a:solidFill>
                <a:latin typeface="Aptos"/>
              </a:defRPr>
            </a:pPr>
            <a:r>
              <a:t>Choose one act of obedience that turns worship into witness.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37160" y="0"/>
            <a:ext cx="137160" cy="6858000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560320" y="0"/>
            <a:ext cx="137160" cy="6858000"/>
          </a:xfrm>
          <a:prstGeom prst="rect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83480" y="0"/>
            <a:ext cx="137160" cy="6858000"/>
          </a:xfrm>
          <a:prstGeom prst="rect">
            <a:avLst/>
          </a:prstGeom>
          <a:solidFill>
            <a:srgbClr val="802D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406640" y="0"/>
            <a:ext cx="137160" cy="6858000"/>
          </a:xfrm>
          <a:prstGeom prst="rect">
            <a:avLst/>
          </a:prstGeom>
          <a:solidFill>
            <a:srgbClr val="41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9829800" y="0"/>
            <a:ext cx="137160" cy="6858000"/>
          </a:xfrm>
          <a:prstGeom prst="rect">
            <a:avLst/>
          </a:prstGeom>
          <a:solidFill>
            <a:srgbClr val="5E8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84048"/>
            <a:ext cx="10972800" cy="5029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800" b="1" i="0">
                <a:solidFill>
                  <a:srgbClr val="FAF1DA"/>
                </a:solidFill>
                <a:latin typeface="Georgia"/>
              </a:defRPr>
            </a:pPr>
            <a:r>
              <a:t>Suggested Lesson Flow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896112"/>
            <a:ext cx="1024128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Two options for teaching.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8368" y="1261872"/>
            <a:ext cx="1051560" cy="27432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960120" y="1600200"/>
            <a:ext cx="4754880" cy="4251960"/>
          </a:xfrm>
          <a:prstGeom prst="roundRect">
            <a:avLst/>
          </a:prstGeom>
          <a:solidFill>
            <a:srgbClr val="FAF1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80160" y="1874519"/>
            <a:ext cx="4114800" cy="2743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000" b="1" i="0">
                <a:solidFill>
                  <a:srgbClr val="802D2D"/>
                </a:solidFill>
                <a:latin typeface="Georgia"/>
              </a:defRPr>
            </a:pPr>
            <a:r>
              <a:t>30-minute class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80160" y="2331720"/>
            <a:ext cx="4114800" cy="2514600"/>
          </a:xfrm>
          <a:prstGeom prst="rect">
            <a:avLst/>
          </a:prstGeom>
          <a:noFill/>
        </p:spPr>
        <p:txBody>
          <a:bodyPr wrap="square" rIns="45720" tIns="18288" bIns="18288">
            <a:spAutoFit/>
          </a:bodyPr>
          <a:lstStyle/>
          <a:p>
            <a:pPr>
              <a:spcAft>
                <a:spcPts val="900"/>
              </a:spcAft>
              <a:defRPr sz="1250">
                <a:solidFill>
                  <a:srgbClr val="191F24"/>
                </a:solidFill>
                <a:latin typeface="Aptos"/>
              </a:defRPr>
            </a:pPr>
            <a:r>
              <a:t>5 min - Opening prayer and Acts 2:1-4</a:t>
            </a:r>
          </a:p>
          <a:p>
            <a:pPr>
              <a:spcAft>
                <a:spcPts val="900"/>
              </a:spcAft>
              <a:defRPr sz="1250">
                <a:solidFill>
                  <a:srgbClr val="191F24"/>
                </a:solidFill>
                <a:latin typeface="Aptos"/>
              </a:defRPr>
            </a:pPr>
            <a:r>
              <a:t>7 min - Hymn identity and background</a:t>
            </a:r>
          </a:p>
          <a:p>
            <a:pPr>
              <a:spcAft>
                <a:spcPts val="900"/>
              </a:spcAft>
              <a:defRPr sz="1250">
                <a:solidFill>
                  <a:srgbClr val="191F24"/>
                </a:solidFill>
                <a:latin typeface="Aptos"/>
              </a:defRPr>
            </a:pPr>
            <a:r>
              <a:t>8 min - Scripture: Acts 2 and Romans 8</a:t>
            </a:r>
          </a:p>
          <a:p>
            <a:pPr>
              <a:spcAft>
                <a:spcPts val="900"/>
              </a:spcAft>
              <a:defRPr sz="1250">
                <a:solidFill>
                  <a:srgbClr val="191F24"/>
                </a:solidFill>
                <a:latin typeface="Aptos"/>
              </a:defRPr>
            </a:pPr>
            <a:r>
              <a:t>7 min - Discussion questions</a:t>
            </a:r>
          </a:p>
          <a:p>
            <a:pPr>
              <a:spcAft>
                <a:spcPts val="900"/>
              </a:spcAft>
              <a:defRPr sz="1250">
                <a:solidFill>
                  <a:srgbClr val="191F24"/>
                </a:solidFill>
                <a:latin typeface="Aptos"/>
              </a:defRPr>
            </a:pPr>
            <a:r>
              <a:t>3 min - Closing prayer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92240" y="1600200"/>
            <a:ext cx="4754880" cy="4251960"/>
          </a:xfrm>
          <a:prstGeom prst="roundRect">
            <a:avLst/>
          </a:prstGeom>
          <a:solidFill>
            <a:srgbClr val="1F2D37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12280" y="1874519"/>
            <a:ext cx="4114800" cy="2743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000" b="1" i="0">
                <a:solidFill>
                  <a:srgbClr val="FAF1DA"/>
                </a:solidFill>
                <a:latin typeface="Georgia"/>
              </a:defRPr>
            </a:pPr>
            <a:r>
              <a:t>60-minute class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12280" y="2331720"/>
            <a:ext cx="4114800" cy="2743200"/>
          </a:xfrm>
          <a:prstGeom prst="rect">
            <a:avLst/>
          </a:prstGeom>
          <a:noFill/>
        </p:spPr>
        <p:txBody>
          <a:bodyPr wrap="square" rIns="45720" tIns="18288" bIns="18288">
            <a:spAutoFit/>
          </a:bodyPr>
          <a:lstStyle/>
          <a:p>
            <a:pPr>
              <a:spcAft>
                <a:spcPts val="900"/>
              </a:spcAft>
              <a:defRPr sz="1250">
                <a:solidFill>
                  <a:srgbClr val="E7E0CC"/>
                </a:solidFill>
                <a:latin typeface="Aptos"/>
              </a:defRPr>
            </a:pPr>
            <a:r>
              <a:t>8 min - Sing or listen to a respectful setting</a:t>
            </a:r>
          </a:p>
          <a:p>
            <a:pPr>
              <a:spcAft>
                <a:spcPts val="900"/>
              </a:spcAft>
              <a:defRPr sz="1250">
                <a:solidFill>
                  <a:srgbClr val="E7E0CC"/>
                </a:solidFill>
                <a:latin typeface="Aptos"/>
              </a:defRPr>
            </a:pPr>
            <a:r>
              <a:t>10 min - History of spirituals and cultural care</a:t>
            </a:r>
          </a:p>
          <a:p>
            <a:pPr>
              <a:spcAft>
                <a:spcPts val="900"/>
              </a:spcAft>
              <a:defRPr sz="1250">
                <a:solidFill>
                  <a:srgbClr val="E7E0CC"/>
                </a:solidFill>
                <a:latin typeface="Aptos"/>
              </a:defRPr>
            </a:pPr>
            <a:r>
              <a:t>15 min - Biblical study: Acts, Exodus, Romans</a:t>
            </a:r>
          </a:p>
          <a:p>
            <a:pPr>
              <a:spcAft>
                <a:spcPts val="900"/>
              </a:spcAft>
              <a:defRPr sz="1250">
                <a:solidFill>
                  <a:srgbClr val="E7E0CC"/>
                </a:solidFill>
                <a:latin typeface="Aptos"/>
              </a:defRPr>
            </a:pPr>
            <a:r>
              <a:t>15 min - Movement study and applications</a:t>
            </a:r>
          </a:p>
          <a:p>
            <a:pPr>
              <a:spcAft>
                <a:spcPts val="900"/>
              </a:spcAft>
              <a:defRPr sz="1250">
                <a:solidFill>
                  <a:srgbClr val="E7E0CC"/>
                </a:solidFill>
                <a:latin typeface="Aptos"/>
              </a:defRPr>
            </a:pPr>
            <a:r>
              <a:t>7 min - Practice for the week</a:t>
            </a:r>
          </a:p>
          <a:p>
            <a:pPr>
              <a:spcAft>
                <a:spcPts val="900"/>
              </a:spcAft>
              <a:defRPr sz="1250">
                <a:solidFill>
                  <a:srgbClr val="E7E0CC"/>
                </a:solidFill>
                <a:latin typeface="Aptos"/>
              </a:defRPr>
            </a:pPr>
            <a:r>
              <a:t>5 min - Prayer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12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960120" y="868680"/>
            <a:ext cx="10287000" cy="5349240"/>
          </a:xfrm>
          <a:prstGeom prst="roundRect">
            <a:avLst/>
          </a:prstGeom>
          <a:solidFill>
            <a:srgbClr val="0C1723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828800" y="1417320"/>
            <a:ext cx="8595360" cy="5029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3100" b="1" i="0">
                <a:solidFill>
                  <a:srgbClr val="FAF1DA"/>
                </a:solidFill>
                <a:latin typeface="Georgia"/>
              </a:defRPr>
            </a:pPr>
            <a:r>
              <a:t>Closing Summary and Prayer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74519" y="2240280"/>
            <a:ext cx="8503920" cy="7315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700" b="0" i="0">
                <a:solidFill>
                  <a:srgbClr val="E7E0CC"/>
                </a:solidFill>
                <a:latin typeface="Aptos"/>
              </a:defRPr>
            </a:pPr>
            <a:r>
              <a:t>The spiritual teaches the church to recognize the Spirit’s movement and answer with prayer, praise, and faithful witness.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3657600"/>
            <a:ext cx="8138160" cy="7315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700" b="0" i="0">
                <a:solidFill>
                  <a:srgbClr val="ECDAAE"/>
                </a:solidFill>
                <a:latin typeface="Aptos"/>
              </a:defRPr>
            </a:pPr>
            <a:r>
              <a:t>Living God, by your Spirit awaken prayer in us. Give us joy that endures, worship that bears witness, and obedience that walks in your way. Amen.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5715000"/>
            <a:ext cx="896112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800" b="0" i="0">
                <a:solidFill>
                  <a:srgbClr val="BEB9A5"/>
                </a:solidFill>
                <a:latin typeface="Aptos"/>
              </a:defRPr>
            </a:pPr>
            <a: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37160" y="0"/>
            <a:ext cx="137160" cy="6858000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560320" y="0"/>
            <a:ext cx="137160" cy="6858000"/>
          </a:xfrm>
          <a:prstGeom prst="rect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83480" y="0"/>
            <a:ext cx="137160" cy="6858000"/>
          </a:xfrm>
          <a:prstGeom prst="rect">
            <a:avLst/>
          </a:prstGeom>
          <a:solidFill>
            <a:srgbClr val="802D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406640" y="0"/>
            <a:ext cx="137160" cy="6858000"/>
          </a:xfrm>
          <a:prstGeom prst="rect">
            <a:avLst/>
          </a:prstGeom>
          <a:solidFill>
            <a:srgbClr val="41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9829800" y="0"/>
            <a:ext cx="137160" cy="6858000"/>
          </a:xfrm>
          <a:prstGeom prst="rect">
            <a:avLst/>
          </a:prstGeom>
          <a:solidFill>
            <a:srgbClr val="5E8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84048"/>
            <a:ext cx="10972800" cy="5029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800" b="1" i="0">
                <a:solidFill>
                  <a:srgbClr val="FAF1DA"/>
                </a:solidFill>
                <a:latin typeface="Georgia"/>
              </a:defRPr>
            </a:pPr>
            <a:r>
              <a:t>Teaching Aim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896112"/>
            <a:ext cx="1024128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Help learners receive the song as testimony, prayer, and worship.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8368" y="1261872"/>
            <a:ext cx="1051560" cy="27432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731520" y="1828800"/>
            <a:ext cx="3246120" cy="3429000"/>
          </a:xfrm>
          <a:prstGeom prst="roundRect">
            <a:avLst/>
          </a:prstGeom>
          <a:solidFill>
            <a:srgbClr val="1F2B35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155698" y="2475280"/>
            <a:ext cx="499262" cy="499262"/>
          </a:xfrm>
          <a:prstGeom prst="ellips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Isosceles Triangle 13"/>
          <p:cNvSpPr/>
          <p:nvPr/>
        </p:nvSpPr>
        <p:spPr>
          <a:xfrm>
            <a:off x="2136495" y="2148840"/>
            <a:ext cx="537667" cy="672084"/>
          </a:xfrm>
          <a:prstGeom prst="triangl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299716" y="2552090"/>
            <a:ext cx="211226" cy="230428"/>
          </a:xfrm>
          <a:prstGeom prst="ellipse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3200400"/>
            <a:ext cx="288036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2000" b="1" i="0">
                <a:solidFill>
                  <a:srgbClr val="FAF1DA"/>
                </a:solidFill>
                <a:latin typeface="Georgia"/>
              </a:defRPr>
            </a:pPr>
            <a:r>
              <a:t>Understand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87552" y="3703320"/>
            <a:ext cx="2734056" cy="1371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300" b="0" i="0">
                <a:solidFill>
                  <a:srgbClr val="E7E0CC"/>
                </a:solidFill>
                <a:latin typeface="Aptos"/>
              </a:defRPr>
            </a:pPr>
            <a:r>
              <a:t>The song joins the Spirit’s inward witness with prayer and praise.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53712" y="1828800"/>
            <a:ext cx="3246120" cy="3429000"/>
          </a:xfrm>
          <a:prstGeom prst="roundRect">
            <a:avLst/>
          </a:prstGeom>
          <a:solidFill>
            <a:srgbClr val="1F2B35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Arc 18"/>
          <p:cNvSpPr/>
          <p:nvPr/>
        </p:nvSpPr>
        <p:spPr>
          <a:xfrm>
            <a:off x="5673851" y="2240280"/>
            <a:ext cx="1005840" cy="329184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Arc 19"/>
          <p:cNvSpPr/>
          <p:nvPr/>
        </p:nvSpPr>
        <p:spPr>
          <a:xfrm>
            <a:off x="5673851" y="2441448"/>
            <a:ext cx="1005840" cy="329184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Arc 20"/>
          <p:cNvSpPr/>
          <p:nvPr/>
        </p:nvSpPr>
        <p:spPr>
          <a:xfrm>
            <a:off x="5673851" y="2642616"/>
            <a:ext cx="1005840" cy="329184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736592" y="3200400"/>
            <a:ext cx="288036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2000" b="1" i="0">
                <a:solidFill>
                  <a:srgbClr val="FAF1DA"/>
                </a:solidFill>
                <a:latin typeface="Georgia"/>
              </a:defRPr>
            </a:pPr>
            <a:r>
              <a:t>Feel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09744" y="3703320"/>
            <a:ext cx="2734056" cy="1371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300" b="0" i="0">
                <a:solidFill>
                  <a:srgbClr val="E7E0CC"/>
                </a:solidFill>
                <a:latin typeface="Aptos"/>
              </a:defRPr>
            </a:pPr>
            <a:r>
              <a:t>Its joy is resilient faith, not shallow optimism.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375904" y="1828800"/>
            <a:ext cx="3246120" cy="3429000"/>
          </a:xfrm>
          <a:prstGeom prst="roundRect">
            <a:avLst/>
          </a:prstGeom>
          <a:solidFill>
            <a:srgbClr val="1F2B35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9884664" y="2240280"/>
            <a:ext cx="140817" cy="754380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10085832" y="2240280"/>
            <a:ext cx="140817" cy="754380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Arc 26"/>
          <p:cNvSpPr/>
          <p:nvPr/>
        </p:nvSpPr>
        <p:spPr>
          <a:xfrm>
            <a:off x="9784080" y="2521915"/>
            <a:ext cx="653796" cy="452628"/>
          </a:xfrm>
          <a:prstGeom prst="arc">
            <a:avLst/>
          </a:prstGeom>
          <a:noFill/>
          <a:ln w="25400"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558784" y="3200400"/>
            <a:ext cx="288036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2000" b="1" i="0">
                <a:solidFill>
                  <a:srgbClr val="FAF1DA"/>
                </a:solidFill>
                <a:latin typeface="Georgia"/>
              </a:defRPr>
            </a:pPr>
            <a:r>
              <a:t>Practice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31936" y="3703320"/>
            <a:ext cx="2734056" cy="1371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300" b="0" i="0">
                <a:solidFill>
                  <a:srgbClr val="E7E0CC"/>
                </a:solidFill>
                <a:latin typeface="Aptos"/>
              </a:defRPr>
            </a:pPr>
            <a:r>
              <a:t>Let the Spirit’s movement lead to prayer, obedience, and witness.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594360"/>
            <a:ext cx="11201400" cy="5577840"/>
          </a:xfrm>
          <a:prstGeom prst="round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84048"/>
            <a:ext cx="10972800" cy="5029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800" b="1" i="0">
                <a:solidFill>
                  <a:srgbClr val="FAF1DA"/>
                </a:solidFill>
                <a:latin typeface="Georgia"/>
              </a:defRPr>
            </a:pPr>
            <a:r>
              <a:t>Hymn Identity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896112"/>
            <a:ext cx="1024128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A communal spiritual shaped by Scripture, prayer, and sung testimony.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61872"/>
            <a:ext cx="1051560" cy="27432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914400" y="1627632"/>
            <a:ext cx="4800600" cy="530352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60704" y="1728216"/>
            <a:ext cx="1261872" cy="20116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00" b="1" i="0">
                <a:solidFill>
                  <a:srgbClr val="802D2D"/>
                </a:solidFill>
                <a:latin typeface="Aptos"/>
              </a:defRPr>
            </a:pPr>
            <a:r>
              <a:t>Title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59152" y="1719072"/>
            <a:ext cx="3154680" cy="25603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250" b="0" i="0">
                <a:solidFill>
                  <a:srgbClr val="191F24"/>
                </a:solidFill>
                <a:latin typeface="Aptos"/>
              </a:defRPr>
            </a:pPr>
            <a:r>
              <a:t>Every Time I Feel the Spirit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1627632"/>
            <a:ext cx="4800600" cy="530352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9944" y="1728216"/>
            <a:ext cx="1261872" cy="20116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00" b="1" i="0">
                <a:solidFill>
                  <a:srgbClr val="802D2D"/>
                </a:solidFill>
                <a:latin typeface="Aptos"/>
              </a:defRPr>
            </a:pPr>
            <a:r>
              <a:t>First line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08392" y="1719072"/>
            <a:ext cx="3154680" cy="25603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250" b="0" i="0">
                <a:solidFill>
                  <a:srgbClr val="191F24"/>
                </a:solidFill>
                <a:latin typeface="Aptos"/>
              </a:defRPr>
            </a:pPr>
            <a:r>
              <a:t>Upon the mountain, my Lord spoke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4400" y="2377440"/>
            <a:ext cx="4800600" cy="530352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60704" y="2478024"/>
            <a:ext cx="1261872" cy="20116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00" b="1" i="0">
                <a:solidFill>
                  <a:srgbClr val="802D2D"/>
                </a:solidFill>
                <a:latin typeface="Aptos"/>
              </a:defRPr>
            </a:pPr>
            <a:r>
              <a:t>Tradition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59152" y="2468880"/>
            <a:ext cx="3154680" cy="25603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250" b="0" i="0">
                <a:solidFill>
                  <a:srgbClr val="191F24"/>
                </a:solidFill>
                <a:latin typeface="Aptos"/>
              </a:defRPr>
            </a:pPr>
            <a:r>
              <a:t>African American spiritual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377440"/>
            <a:ext cx="4800600" cy="530352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9944" y="2478024"/>
            <a:ext cx="1261872" cy="20116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00" b="1" i="0">
                <a:solidFill>
                  <a:srgbClr val="802D2D"/>
                </a:solidFill>
                <a:latin typeface="Aptos"/>
              </a:defRPr>
            </a:pPr>
            <a:r>
              <a:t>Authorship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08392" y="2468880"/>
            <a:ext cx="3154680" cy="25603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250" b="0" i="0">
                <a:solidFill>
                  <a:srgbClr val="191F24"/>
                </a:solidFill>
                <a:latin typeface="Aptos"/>
              </a:defRPr>
            </a:pPr>
            <a:r>
              <a:t>Communal oral tradition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14400" y="3127248"/>
            <a:ext cx="4800600" cy="530352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60704" y="3227832"/>
            <a:ext cx="1261872" cy="20116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00" b="1" i="0">
                <a:solidFill>
                  <a:srgbClr val="802D2D"/>
                </a:solidFill>
                <a:latin typeface="Aptos"/>
              </a:defRPr>
            </a:pPr>
            <a:r>
              <a:t>Tune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359152" y="3218688"/>
            <a:ext cx="3154680" cy="25603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250" b="0" i="0">
                <a:solidFill>
                  <a:srgbClr val="191F24"/>
                </a:solidFill>
                <a:latin typeface="Aptos"/>
              </a:defRPr>
            </a:pPr>
            <a:r>
              <a:t>Traditional spiritual melody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63640" y="3127248"/>
            <a:ext cx="4800600" cy="530352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9944" y="3227832"/>
            <a:ext cx="1261872" cy="20116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00" b="1" i="0">
                <a:solidFill>
                  <a:srgbClr val="802D2D"/>
                </a:solidFill>
                <a:latin typeface="Aptos"/>
              </a:defRPr>
            </a:pPr>
            <a:r>
              <a:t>Meter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08392" y="3218688"/>
            <a:ext cx="3154680" cy="25603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250" b="0" i="0">
                <a:solidFill>
                  <a:srgbClr val="191F24"/>
                </a:solidFill>
                <a:latin typeface="Aptos"/>
              </a:defRPr>
            </a:pPr>
            <a:r>
              <a:t>Varies by arrangement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14400" y="3877056"/>
            <a:ext cx="4800600" cy="530352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60704" y="3977640"/>
            <a:ext cx="1261872" cy="20116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00" b="1" i="0">
                <a:solidFill>
                  <a:srgbClr val="802D2D"/>
                </a:solidFill>
                <a:latin typeface="Aptos"/>
              </a:defRPr>
            </a:pPr>
            <a:r>
              <a:t>Primary Scripture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359152" y="3968496"/>
            <a:ext cx="3154680" cy="25603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250" b="0" i="0">
                <a:solidFill>
                  <a:srgbClr val="191F24"/>
                </a:solidFill>
                <a:latin typeface="Aptos"/>
              </a:defRPr>
            </a:pPr>
            <a:r>
              <a:t>Acts 2:1-4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63640" y="3877056"/>
            <a:ext cx="4800600" cy="530352"/>
          </a:xfrm>
          <a:prstGeom prst="roundRect">
            <a:avLst/>
          </a:prstGeom>
          <a:solidFill>
            <a:srgbClr val="FAF1D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09944" y="3977640"/>
            <a:ext cx="1261872" cy="20116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00" b="1" i="0">
                <a:solidFill>
                  <a:srgbClr val="802D2D"/>
                </a:solidFill>
                <a:latin typeface="Aptos"/>
              </a:defRPr>
            </a:pPr>
            <a:r>
              <a:t>Key Themes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708392" y="3968496"/>
            <a:ext cx="3154680" cy="25603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250" b="0" i="0">
                <a:solidFill>
                  <a:srgbClr val="191F24"/>
                </a:solidFill>
                <a:latin typeface="Aptos"/>
              </a:defRPr>
            </a:pPr>
            <a:r>
              <a:t>Holy Spirit, prayer, joy, faith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12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769364" y="3326587"/>
            <a:ext cx="1283817" cy="1283817"/>
          </a:xfrm>
          <a:prstGeom prst="ellips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Isosceles Triangle 4"/>
          <p:cNvSpPr/>
          <p:nvPr/>
        </p:nvSpPr>
        <p:spPr>
          <a:xfrm>
            <a:off x="1719986" y="2487168"/>
            <a:ext cx="1382572" cy="1728216"/>
          </a:xfrm>
          <a:prstGeom prst="triangl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2139696" y="3524097"/>
            <a:ext cx="543153" cy="592531"/>
          </a:xfrm>
          <a:prstGeom prst="ellipse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657600" y="2331720"/>
            <a:ext cx="7315200" cy="7315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4000" b="1" i="0">
                <a:solidFill>
                  <a:srgbClr val="FAF1DA"/>
                </a:solidFill>
                <a:latin typeface="Georgia"/>
              </a:defRPr>
            </a:pPr>
            <a:r>
              <a:t>Spirit, Prayer, and Joy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03320" y="3154680"/>
            <a:ext cx="6675120" cy="5029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700" b="0" i="0">
                <a:solidFill>
                  <a:srgbClr val="E7E0CC"/>
                </a:solidFill>
                <a:latin typeface="Aptos"/>
              </a:defRPr>
            </a:pPr>
            <a:r>
              <a:t>A spiritual that moves from divine presence to prayerful response.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685800"/>
            <a:ext cx="4937760" cy="5349240"/>
          </a:xfrm>
          <a:prstGeom prst="roundRect">
            <a:avLst/>
          </a:prstGeom>
          <a:solidFill>
            <a:srgbClr val="0C1723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84048"/>
            <a:ext cx="10972800" cy="5029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800" b="1" i="0">
                <a:solidFill>
                  <a:srgbClr val="FAF1DA"/>
                </a:solidFill>
                <a:latin typeface="Georgia"/>
              </a:defRPr>
            </a:pPr>
            <a:r>
              <a:t>Historical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896112"/>
            <a:ext cx="1024128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A song carried by community, faith, and oral tradition.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61872"/>
            <a:ext cx="1051560" cy="27432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1645920"/>
            <a:ext cx="4343400" cy="3657600"/>
          </a:xfrm>
          <a:prstGeom prst="rect">
            <a:avLst/>
          </a:prstGeom>
          <a:noFill/>
        </p:spPr>
        <p:txBody>
          <a:bodyPr wrap="square" rIns="45720" tIns="18288" bIns="18288">
            <a:spAutoFit/>
          </a:bodyPr>
          <a:lstStyle/>
          <a:p>
            <a:pPr>
              <a:spcAft>
                <a:spcPts val="900"/>
              </a:spcAft>
              <a:defRPr sz="1460">
                <a:solidFill>
                  <a:srgbClr val="E7E0CC"/>
                </a:solidFill>
                <a:latin typeface="Aptos"/>
              </a:defRPr>
            </a:pPr>
            <a:r>
              <a:t>The song belongs to the African American spiritual tradition, where biblical faith was sung through communal memory and worship.</a:t>
            </a:r>
          </a:p>
          <a:p>
            <a:pPr>
              <a:spcAft>
                <a:spcPts val="900"/>
              </a:spcAft>
              <a:defRPr sz="1460">
                <a:solidFill>
                  <a:srgbClr val="E7E0CC"/>
                </a:solidFill>
                <a:latin typeface="Aptos"/>
              </a:defRPr>
            </a:pPr>
            <a:r>
              <a:t>Its first singers shaped the song through oral transmission rather than through a single named composer.</a:t>
            </a:r>
          </a:p>
          <a:p>
            <a:pPr>
              <a:spcAft>
                <a:spcPts val="900"/>
              </a:spcAft>
              <a:defRPr sz="1460">
                <a:solidFill>
                  <a:srgbClr val="E7E0CC"/>
                </a:solidFill>
                <a:latin typeface="Aptos"/>
              </a:defRPr>
            </a:pPr>
            <a:r>
              <a:t>The mountain image echoes biblical scenes of divine speech and revelation.</a:t>
            </a:r>
          </a:p>
          <a:p>
            <a:pPr>
              <a:spcAft>
                <a:spcPts val="900"/>
              </a:spcAft>
              <a:defRPr sz="1460">
                <a:solidFill>
                  <a:srgbClr val="E7E0CC"/>
                </a:solidFill>
                <a:latin typeface="Aptos"/>
              </a:defRPr>
            </a:pPr>
            <a:r>
              <a:t>Modern hymnals and choirs use varied arrangements, but the spiritual’s heart remains prayerful testimony.</a:t>
            </a:r>
          </a:p>
        </p:txBody>
      </p:sp>
      <p:sp>
        <p:nvSpPr>
          <p:cNvPr id="10" name="Isosceles Triangle 9"/>
          <p:cNvSpPr/>
          <p:nvPr/>
        </p:nvSpPr>
        <p:spPr>
          <a:xfrm>
            <a:off x="7406640" y="2331720"/>
            <a:ext cx="2414016" cy="1711756"/>
          </a:xfrm>
          <a:prstGeom prst="triangle">
            <a:avLst/>
          </a:prstGeom>
          <a:solidFill>
            <a:srgbClr val="5E8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Isosceles Triangle 10"/>
          <p:cNvSpPr/>
          <p:nvPr/>
        </p:nvSpPr>
        <p:spPr>
          <a:xfrm>
            <a:off x="8460028" y="2726740"/>
            <a:ext cx="1887321" cy="1316736"/>
          </a:xfrm>
          <a:prstGeom prst="triangle">
            <a:avLst/>
          </a:prstGeom>
          <a:solidFill>
            <a:srgbClr val="41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7040880" y="3794760"/>
            <a:ext cx="2011680" cy="658368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Arc 12"/>
          <p:cNvSpPr/>
          <p:nvPr/>
        </p:nvSpPr>
        <p:spPr>
          <a:xfrm>
            <a:off x="7040880" y="4197096"/>
            <a:ext cx="2011680" cy="658368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Arc 13"/>
          <p:cNvSpPr/>
          <p:nvPr/>
        </p:nvSpPr>
        <p:spPr>
          <a:xfrm>
            <a:off x="7040880" y="4599432"/>
            <a:ext cx="2011680" cy="658368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37160" y="0"/>
            <a:ext cx="137160" cy="6858000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560320" y="0"/>
            <a:ext cx="137160" cy="6858000"/>
          </a:xfrm>
          <a:prstGeom prst="rect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83480" y="0"/>
            <a:ext cx="137160" cy="6858000"/>
          </a:xfrm>
          <a:prstGeom prst="rect">
            <a:avLst/>
          </a:prstGeom>
          <a:solidFill>
            <a:srgbClr val="802D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406640" y="0"/>
            <a:ext cx="137160" cy="6858000"/>
          </a:xfrm>
          <a:prstGeom prst="rect">
            <a:avLst/>
          </a:prstGeom>
          <a:solidFill>
            <a:srgbClr val="41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9829800" y="0"/>
            <a:ext cx="137160" cy="6858000"/>
          </a:xfrm>
          <a:prstGeom prst="rect">
            <a:avLst/>
          </a:prstGeom>
          <a:solidFill>
            <a:srgbClr val="5E8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84048"/>
            <a:ext cx="10972800" cy="5029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800" b="1" i="0">
                <a:solidFill>
                  <a:srgbClr val="FAF1DA"/>
                </a:solidFill>
                <a:latin typeface="Georgia"/>
              </a:defRPr>
            </a:pPr>
            <a:r>
              <a:t>Why This Hymn Matters Today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896112"/>
            <a:ext cx="1024128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It teaches the church to sing the Spirit’s presence with body, memory, and hope.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8368" y="1261872"/>
            <a:ext cx="1051560" cy="27432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777240" y="1600200"/>
            <a:ext cx="4983480" cy="1170432"/>
          </a:xfrm>
          <a:prstGeom prst="roundRect">
            <a:avLst/>
          </a:prstGeom>
          <a:solidFill>
            <a:srgbClr val="21303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1280160" y="1828800"/>
            <a:ext cx="102412" cy="548640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426464" y="1828800"/>
            <a:ext cx="102412" cy="548640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Arc 14"/>
          <p:cNvSpPr/>
          <p:nvPr/>
        </p:nvSpPr>
        <p:spPr>
          <a:xfrm>
            <a:off x="1207007" y="2033625"/>
            <a:ext cx="475488" cy="329184"/>
          </a:xfrm>
          <a:prstGeom prst="arc">
            <a:avLst/>
          </a:prstGeom>
          <a:noFill/>
          <a:ln w="25400"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691640" y="1819656"/>
            <a:ext cx="3749039" cy="25603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800" b="1" i="0">
                <a:solidFill>
                  <a:srgbClr val="FAF1DA"/>
                </a:solidFill>
                <a:latin typeface="Georgia"/>
              </a:defRPr>
            </a:pPr>
            <a:r>
              <a:t>Worship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91640" y="2176272"/>
            <a:ext cx="3749039" cy="36576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The refrain gives the whole congregation an immediate prayer response.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55079" y="1600200"/>
            <a:ext cx="4983480" cy="1170432"/>
          </a:xfrm>
          <a:prstGeom prst="roundRect">
            <a:avLst/>
          </a:prstGeom>
          <a:solidFill>
            <a:srgbClr val="21303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Arc 18"/>
          <p:cNvSpPr/>
          <p:nvPr/>
        </p:nvSpPr>
        <p:spPr>
          <a:xfrm>
            <a:off x="6583679" y="1911095"/>
            <a:ext cx="754380" cy="246888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Arc 19"/>
          <p:cNvSpPr/>
          <p:nvPr/>
        </p:nvSpPr>
        <p:spPr>
          <a:xfrm>
            <a:off x="6583679" y="2061972"/>
            <a:ext cx="754380" cy="246888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Arc 20"/>
          <p:cNvSpPr/>
          <p:nvPr/>
        </p:nvSpPr>
        <p:spPr>
          <a:xfrm>
            <a:off x="6583679" y="2212848"/>
            <a:ext cx="754380" cy="246888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69479" y="1819656"/>
            <a:ext cx="3749039" cy="25603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800" b="1" i="0">
                <a:solidFill>
                  <a:srgbClr val="FAF1DA"/>
                </a:solidFill>
                <a:latin typeface="Georgia"/>
              </a:defRPr>
            </a:pPr>
            <a:r>
              <a:t>Formation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69479" y="2176272"/>
            <a:ext cx="3749039" cy="36576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It connects Spirit-filled experience with daily walking by the Spirit.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77240" y="3383280"/>
            <a:ext cx="4983480" cy="1170432"/>
          </a:xfrm>
          <a:prstGeom prst="roundRect">
            <a:avLst/>
          </a:prstGeom>
          <a:solidFill>
            <a:srgbClr val="21303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Isosceles Triangle 24"/>
          <p:cNvSpPr/>
          <p:nvPr/>
        </p:nvSpPr>
        <p:spPr>
          <a:xfrm>
            <a:off x="978408" y="3703320"/>
            <a:ext cx="704088" cy="499262"/>
          </a:xfrm>
          <a:prstGeom prst="triangle">
            <a:avLst/>
          </a:prstGeom>
          <a:solidFill>
            <a:srgbClr val="5E8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Isosceles Triangle 25"/>
          <p:cNvSpPr/>
          <p:nvPr/>
        </p:nvSpPr>
        <p:spPr>
          <a:xfrm>
            <a:off x="1285646" y="3818534"/>
            <a:ext cx="550468" cy="384048"/>
          </a:xfrm>
          <a:prstGeom prst="triangle">
            <a:avLst/>
          </a:prstGeom>
          <a:solidFill>
            <a:srgbClr val="41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691640" y="3602736"/>
            <a:ext cx="3749039" cy="25603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800" b="1" i="0">
                <a:solidFill>
                  <a:srgbClr val="FAF1DA"/>
                </a:solidFill>
                <a:latin typeface="Georgia"/>
              </a:defRPr>
            </a:pPr>
            <a:r>
              <a:t>Cultural care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91640" y="3959352"/>
            <a:ext cx="3749039" cy="36576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It reminds churches to honor spirituals as gifts from African American Christian communities.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355079" y="3383280"/>
            <a:ext cx="4983480" cy="1170432"/>
          </a:xfrm>
          <a:prstGeom prst="roundRect">
            <a:avLst/>
          </a:prstGeom>
          <a:solidFill>
            <a:srgbClr val="21303A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6713981" y="3876141"/>
            <a:ext cx="404164" cy="404164"/>
          </a:xfrm>
          <a:prstGeom prst="ellips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Isosceles Triangle 30"/>
          <p:cNvSpPr/>
          <p:nvPr/>
        </p:nvSpPr>
        <p:spPr>
          <a:xfrm>
            <a:off x="6698437" y="3611880"/>
            <a:ext cx="435254" cy="544068"/>
          </a:xfrm>
          <a:prstGeom prst="triangl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830567" y="3938320"/>
            <a:ext cx="170992" cy="186537"/>
          </a:xfrm>
          <a:prstGeom prst="ellipse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269479" y="3602736"/>
            <a:ext cx="3749039" cy="256032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800" b="1" i="0">
                <a:solidFill>
                  <a:srgbClr val="FAF1DA"/>
                </a:solidFill>
                <a:latin typeface="Georgia"/>
              </a:defRPr>
            </a:pPr>
            <a:r>
              <a:t>Pastoral strength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269479" y="3959352"/>
            <a:ext cx="3749039" cy="36576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Its joy can sustain believers under pressure and hardship.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640080"/>
            <a:ext cx="11018520" cy="5440680"/>
          </a:xfrm>
          <a:prstGeom prst="roundRect">
            <a:avLst/>
          </a:prstGeom>
          <a:solidFill>
            <a:srgbClr val="0C1723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84048"/>
            <a:ext cx="10972800" cy="5029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800" b="1" i="0">
                <a:solidFill>
                  <a:srgbClr val="FAF1DA"/>
                </a:solidFill>
                <a:latin typeface="Georgia"/>
              </a:defRPr>
            </a:pPr>
            <a:r>
              <a:t>Biblical Foundation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896112"/>
            <a:ext cx="1024128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The song stands near Scripture’s language of fire, mountain, prayer, and Spirit-led life.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61872"/>
            <a:ext cx="1051560" cy="27432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914400" y="1600200"/>
            <a:ext cx="4892040" cy="777240"/>
          </a:xfrm>
          <a:prstGeom prst="roundRect">
            <a:avLst/>
          </a:prstGeom>
          <a:solidFill>
            <a:srgbClr val="FAF1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78992" y="1719072"/>
            <a:ext cx="1508760" cy="18288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50" b="1" i="0">
                <a:solidFill>
                  <a:srgbClr val="802D2D"/>
                </a:solidFill>
                <a:latin typeface="Aptos"/>
              </a:defRPr>
            </a:pPr>
            <a:r>
              <a:t>Acts 2:1-4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4600" y="1719072"/>
            <a:ext cx="3108959" cy="38404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250" b="0" i="0">
                <a:solidFill>
                  <a:srgbClr val="191F24"/>
                </a:solidFill>
                <a:latin typeface="Aptos"/>
              </a:defRPr>
            </a:pPr>
            <a:r>
              <a:t>The Spirit fills the gathered church with power at Pentecost.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1600200"/>
            <a:ext cx="4892040" cy="777240"/>
          </a:xfrm>
          <a:prstGeom prst="roundRect">
            <a:avLst/>
          </a:prstGeom>
          <a:solidFill>
            <a:srgbClr val="FAF1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28231" y="1719072"/>
            <a:ext cx="1508760" cy="18288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50" b="1" i="0">
                <a:solidFill>
                  <a:srgbClr val="802D2D"/>
                </a:solidFill>
                <a:latin typeface="Aptos"/>
              </a:defRPr>
            </a:pPr>
            <a:r>
              <a:t>Exodus 19:16-20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63840" y="1719072"/>
            <a:ext cx="3108959" cy="38404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250" b="0" i="0">
                <a:solidFill>
                  <a:srgbClr val="191F24"/>
                </a:solidFill>
                <a:latin typeface="Aptos"/>
              </a:defRPr>
            </a:pPr>
            <a:r>
              <a:t>God speaks from the mountain with awe, fire, sound, and holy presence.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4400" y="2743200"/>
            <a:ext cx="4892040" cy="777240"/>
          </a:xfrm>
          <a:prstGeom prst="roundRect">
            <a:avLst/>
          </a:prstGeom>
          <a:solidFill>
            <a:srgbClr val="FAF1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78992" y="2862072"/>
            <a:ext cx="1508760" cy="18288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50" b="1" i="0">
                <a:solidFill>
                  <a:srgbClr val="802D2D"/>
                </a:solidFill>
                <a:latin typeface="Aptos"/>
              </a:defRPr>
            </a:pPr>
            <a:r>
              <a:t>Romans 8:14-16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14600" y="2862072"/>
            <a:ext cx="3108959" cy="38404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250" b="0" i="0">
                <a:solidFill>
                  <a:srgbClr val="191F24"/>
                </a:solidFill>
                <a:latin typeface="Aptos"/>
              </a:defRPr>
            </a:pPr>
            <a:r>
              <a:t>The Spirit bears witness that believers belong to God.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743200"/>
            <a:ext cx="4892040" cy="777240"/>
          </a:xfrm>
          <a:prstGeom prst="roundRect">
            <a:avLst/>
          </a:prstGeom>
          <a:solidFill>
            <a:srgbClr val="FAF1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28231" y="2862072"/>
            <a:ext cx="1508760" cy="18288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50" b="1" i="0">
                <a:solidFill>
                  <a:srgbClr val="802D2D"/>
                </a:solidFill>
                <a:latin typeface="Aptos"/>
              </a:defRPr>
            </a:pPr>
            <a:r>
              <a:t>Romans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63840" y="2862072"/>
            <a:ext cx="3108959" cy="38404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250" b="0" i="0">
                <a:solidFill>
                  <a:srgbClr val="191F24"/>
                </a:solidFill>
                <a:latin typeface="Aptos"/>
              </a:defRPr>
            </a:pPr>
            <a:r>
              <a:t>The Spirit helps the weakness of prayer.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14400" y="3886200"/>
            <a:ext cx="10241280" cy="777240"/>
          </a:xfrm>
          <a:prstGeom prst="roundRect">
            <a:avLst/>
          </a:prstGeom>
          <a:solidFill>
            <a:srgbClr val="FAF1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78992" y="4005072"/>
            <a:ext cx="1508760" cy="18288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050" b="1" i="0">
                <a:solidFill>
                  <a:srgbClr val="802D2D"/>
                </a:solidFill>
                <a:latin typeface="Aptos"/>
              </a:defRPr>
            </a:pPr>
            <a:r>
              <a:t>Galatians 5:25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14600" y="4005072"/>
            <a:ext cx="8458200" cy="384048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250" b="0" i="0">
                <a:solidFill>
                  <a:srgbClr val="191F24"/>
                </a:solidFill>
                <a:latin typeface="Aptos"/>
              </a:defRPr>
            </a:pPr>
            <a:r>
              <a:t>Life in the Spirit becomes a walk of obedience.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37160" y="0"/>
            <a:ext cx="137160" cy="6858000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560320" y="0"/>
            <a:ext cx="137160" cy="6858000"/>
          </a:xfrm>
          <a:prstGeom prst="rect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83480" y="0"/>
            <a:ext cx="137160" cy="6858000"/>
          </a:xfrm>
          <a:prstGeom prst="rect">
            <a:avLst/>
          </a:prstGeom>
          <a:solidFill>
            <a:srgbClr val="802D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406640" y="0"/>
            <a:ext cx="137160" cy="6858000"/>
          </a:xfrm>
          <a:prstGeom prst="rect">
            <a:avLst/>
          </a:prstGeom>
          <a:solidFill>
            <a:srgbClr val="41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9829800" y="0"/>
            <a:ext cx="137160" cy="6858000"/>
          </a:xfrm>
          <a:prstGeom prst="rect">
            <a:avLst/>
          </a:prstGeom>
          <a:solidFill>
            <a:srgbClr val="5E8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2606040"/>
            <a:ext cx="6583680" cy="59436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3600" b="1" i="0">
                <a:solidFill>
                  <a:srgbClr val="FAF1DA"/>
                </a:solidFill>
                <a:latin typeface="Georgia"/>
              </a:defRPr>
            </a:pPr>
            <a:r>
              <a:t>Hymn Movement Study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34640" y="3246120"/>
            <a:ext cx="6400800" cy="36576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ctr">
              <a:defRPr sz="1600" b="0" i="0">
                <a:solidFill>
                  <a:srgbClr val="E7E0CC"/>
                </a:solidFill>
                <a:latin typeface="Aptos"/>
              </a:defRPr>
            </a:pPr>
            <a:r>
              <a:t>From mountain revelation to prayerful witness</a:t>
            </a:r>
          </a:p>
        </p:txBody>
      </p:sp>
      <p:sp>
        <p:nvSpPr>
          <p:cNvPr id="11" name="Isosceles Triangle 10"/>
          <p:cNvSpPr/>
          <p:nvPr/>
        </p:nvSpPr>
        <p:spPr>
          <a:xfrm>
            <a:off x="1737360" y="2514600"/>
            <a:ext cx="2212848" cy="1569110"/>
          </a:xfrm>
          <a:prstGeom prst="triangle">
            <a:avLst/>
          </a:prstGeom>
          <a:solidFill>
            <a:srgbClr val="5E8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Isosceles Triangle 11"/>
          <p:cNvSpPr/>
          <p:nvPr/>
        </p:nvSpPr>
        <p:spPr>
          <a:xfrm>
            <a:off x="2702966" y="2876702"/>
            <a:ext cx="1730044" cy="1207008"/>
          </a:xfrm>
          <a:prstGeom prst="triangle">
            <a:avLst/>
          </a:prstGeom>
          <a:solidFill>
            <a:srgbClr val="41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235440" y="3044952"/>
            <a:ext cx="950976" cy="950976"/>
          </a:xfrm>
          <a:prstGeom prst="ellips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Isosceles Triangle 13"/>
          <p:cNvSpPr/>
          <p:nvPr/>
        </p:nvSpPr>
        <p:spPr>
          <a:xfrm>
            <a:off x="9198864" y="2423160"/>
            <a:ext cx="1024128" cy="1280160"/>
          </a:xfrm>
          <a:prstGeom prst="triangle">
            <a:avLst/>
          </a:prstGeom>
          <a:solidFill>
            <a:srgbClr val="D676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509760" y="3191256"/>
            <a:ext cx="402336" cy="438912"/>
          </a:xfrm>
          <a:prstGeom prst="ellipse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6519672"/>
            <a:ext cx="6492240" cy="22860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850" b="0" i="0">
                <a:solidFill>
                  <a:srgbClr val="CDC7B2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658368"/>
            <a:ext cx="11155680" cy="5440680"/>
          </a:xfrm>
          <a:prstGeom prst="roundRect">
            <a:avLst/>
          </a:prstGeom>
          <a:solidFill>
            <a:srgbClr val="0C17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84048"/>
            <a:ext cx="10972800" cy="50292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800" b="1" i="0">
                <a:solidFill>
                  <a:srgbClr val="FAF1DA"/>
                </a:solidFill>
                <a:latin typeface="Georgia"/>
              </a:defRPr>
            </a:pPr>
            <a:r>
              <a:t>Movement 1: The mountain of divine speech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896112"/>
            <a:ext cx="10241280" cy="32004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1350" b="0" i="0">
                <a:solidFill>
                  <a:srgbClr val="E7E0CC"/>
                </a:solidFill>
                <a:latin typeface="Aptos"/>
              </a:defRPr>
            </a:pPr>
            <a:r>
              <a:t>The spiritual remembers a God who speaks and moves among his people.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61872"/>
            <a:ext cx="1051560" cy="27432"/>
          </a:xfrm>
          <a:prstGeom prst="rect">
            <a:avLst/>
          </a:prstGeom>
          <a:solidFill>
            <a:srgbClr val="E7B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22960" y="1600200"/>
            <a:ext cx="4937760" cy="3429000"/>
          </a:xfrm>
          <a:prstGeom prst="roundRect">
            <a:avLst/>
          </a:prstGeom>
          <a:solidFill>
            <a:srgbClr val="1E2B37"/>
          </a:solidFill>
          <a:ln>
            <a:solidFill>
              <a:srgbClr val="E7B2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7280" y="1828800"/>
            <a:ext cx="4389120" cy="365760"/>
          </a:xfrm>
          <a:prstGeom prst="rect">
            <a:avLst/>
          </a:prstGeom>
          <a:noFill/>
        </p:spPr>
        <p:txBody>
          <a:bodyPr wrap="square" lIns="45720" rIns="45720" tIns="27432" bIns="27432">
            <a:spAutoFit/>
          </a:bodyPr>
          <a:lstStyle/>
          <a:p>
            <a:pPr algn="l">
              <a:defRPr sz="2000" b="1" i="0">
                <a:solidFill>
                  <a:srgbClr val="FAF1DA"/>
                </a:solidFill>
                <a:latin typeface="Georgia"/>
              </a:defRPr>
            </a:pPr>
            <a:r>
              <a:t>Teaching emphasis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1560" y="2377440"/>
            <a:ext cx="4389120" cy="2011680"/>
          </a:xfrm>
          <a:prstGeom prst="rect">
            <a:avLst/>
          </a:prstGeom>
          <a:noFill/>
        </p:spPr>
        <p:txBody>
          <a:bodyPr wrap="square" rIns="45720" tIns="18288" bIns="18288">
            <a:spAutoFit/>
          </a:bodyPr>
          <a:lstStyle/>
          <a:p>
            <a:pPr>
              <a:spcAft>
                <a:spcPts val="900"/>
              </a:spcAft>
              <a:defRPr sz="1400">
                <a:solidFill>
                  <a:srgbClr val="E7E0CC"/>
                </a:solidFill>
                <a:latin typeface="Aptos"/>
              </a:defRPr>
            </a:pPr>
            <a:r>
              <a:t>The mountain points to biblical scenes where God reveals his presence with power.</a:t>
            </a:r>
          </a:p>
          <a:p>
            <a:pPr>
              <a:spcAft>
                <a:spcPts val="900"/>
              </a:spcAft>
              <a:defRPr sz="1400">
                <a:solidFill>
                  <a:srgbClr val="E7E0CC"/>
                </a:solidFill>
                <a:latin typeface="Aptos"/>
              </a:defRPr>
            </a:pPr>
            <a:r>
              <a:t>The song treats God’s speech as living memory, not distant history.</a:t>
            </a:r>
          </a:p>
          <a:p>
            <a:pPr>
              <a:spcAft>
                <a:spcPts val="900"/>
              </a:spcAft>
              <a:defRPr sz="1400">
                <a:solidFill>
                  <a:srgbClr val="E7E0CC"/>
                </a:solidFill>
                <a:latin typeface="Aptos"/>
              </a:defRPr>
            </a:pPr>
            <a:r>
              <a:t>Teach this image with Exodus 19 and Acts 2 side by side: holy presence, sound, and divine action.</a:t>
            </a:r>
          </a:p>
        </p:txBody>
      </p:sp>
      <p:sp>
        <p:nvSpPr>
          <p:cNvPr id="12" name="Isosceles Triangle 11"/>
          <p:cNvSpPr/>
          <p:nvPr/>
        </p:nvSpPr>
        <p:spPr>
          <a:xfrm>
            <a:off x="7406640" y="1874519"/>
            <a:ext cx="2313432" cy="1640433"/>
          </a:xfrm>
          <a:prstGeom prst="triangle">
            <a:avLst/>
          </a:prstGeom>
          <a:solidFill>
            <a:srgbClr val="5E8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Isosceles Triangle 12"/>
          <p:cNvSpPr/>
          <p:nvPr/>
        </p:nvSpPr>
        <p:spPr>
          <a:xfrm>
            <a:off x="8416137" y="2253081"/>
            <a:ext cx="1808683" cy="1261872"/>
          </a:xfrm>
          <a:prstGeom prst="triangle">
            <a:avLst/>
          </a:prstGeom>
          <a:solidFill>
            <a:srgbClr val="41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Arc 13"/>
          <p:cNvSpPr/>
          <p:nvPr/>
        </p:nvSpPr>
        <p:spPr>
          <a:xfrm>
            <a:off x="7086600" y="3657600"/>
            <a:ext cx="2112264" cy="691286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Arc 14"/>
          <p:cNvSpPr/>
          <p:nvPr/>
        </p:nvSpPr>
        <p:spPr>
          <a:xfrm>
            <a:off x="7086600" y="4080052"/>
            <a:ext cx="2112264" cy="691286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Arc 15"/>
          <p:cNvSpPr/>
          <p:nvPr/>
        </p:nvSpPr>
        <p:spPr>
          <a:xfrm>
            <a:off x="7086600" y="4502505"/>
            <a:ext cx="2112264" cy="691286"/>
          </a:xfrm>
          <a:prstGeom prst="arc">
            <a:avLst/>
          </a:prstGeom>
          <a:noFill/>
          <a:ln w="27940">
            <a:solidFill>
              <a:srgbClr val="4177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Every Time I Feel the Spirit Teaching Guide</dc:title>
  <dc:subject>Hymn study resource</dc:subject>
  <dc:creator>HymnInfo.com</dc:creator>
  <cp:keywords>hymn study, Christian worship, church teaching, HymnInfo</cp:keywords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