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18.xml.rels" ContentType="application/vnd.openxmlformats-package.relationships+xml"/>
  <Override PartName="/ppt/slides/_rels/slide4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FA7D587-2C88-4F22-B717-CFAC8B8DED3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4FF84B3-675B-498C-9580-504D810FFEC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6950D07-BBF2-4750-BC8A-EC5E1B0B9C0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66FEF10-871A-4ADE-B6F9-1C938DD750C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EA18DC0-2FCD-4B15-86F0-44A97F5DC44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BF679F6-A6C5-4C84-9364-27159567951C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2133DF3-E2E0-422B-867B-38543376891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7E435AD-0E34-4F95-A76D-9DFC212B7EC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A437B89-D66E-4183-A724-47A62F8BDF7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51DBF2A-15DE-439A-B495-9DFCD21C132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B844298-D3A3-4528-89C2-3E9F7717B57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1" descr="field_church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Rounded Rectangle 2"/>
          <p:cNvSpPr/>
          <p:nvPr/>
        </p:nvSpPr>
        <p:spPr>
          <a:xfrm>
            <a:off x="685800" y="685800"/>
            <a:ext cx="6309000" cy="4571640"/>
          </a:xfrm>
          <a:prstGeom prst="roundRect">
            <a:avLst>
              <a:gd name="adj" fmla="val 16667"/>
            </a:avLst>
          </a:prstGeom>
          <a:solidFill>
            <a:srgbClr val="1a2116"/>
          </a:solidFill>
          <a:ln>
            <a:solidFill>
              <a:srgbClr val="1a211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" name="TextBox 3"/>
          <p:cNvSpPr/>
          <p:nvPr/>
        </p:nvSpPr>
        <p:spPr>
          <a:xfrm>
            <a:off x="960120" y="1024200"/>
            <a:ext cx="566892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6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For the Fruits of This Creation</a:t>
            </a:r>
            <a:endParaRPr b="0" lang="en-US" sz="4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Box 4"/>
          <p:cNvSpPr/>
          <p:nvPr/>
        </p:nvSpPr>
        <p:spPr>
          <a:xfrm>
            <a:off x="987480" y="2606040"/>
            <a:ext cx="557748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en-US" sz="1700" strike="noStrike" u="none">
                <a:solidFill>
                  <a:srgbClr val="eee4c9"/>
                </a:solidFill>
                <a:effectLst/>
                <a:uFillTx/>
                <a:latin typeface="Aptos"/>
              </a:rPr>
              <a:t>A hymn study on gratitude, stewardship, and the gifts of God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en-US" sz="1500" strike="noStrike" u="none">
                <a:solidFill>
                  <a:srgbClr val="eee4c9"/>
                </a:solidFill>
                <a:effectLst/>
                <a:uFillTx/>
                <a:latin typeface="Aptos"/>
              </a:rPr>
              <a:t>Frederick Pratt Green • 1970 • EAST ACKLAM / AR HYD Y NOS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en-US" sz="1500" strike="noStrike" u="none">
                <a:solidFill>
                  <a:srgbClr val="eee4c9"/>
                </a:solidFill>
                <a:effectLst/>
                <a:uFillTx/>
                <a:latin typeface="Aptos"/>
              </a:rPr>
              <a:t>Primary Scripture: Psalm 65:9-13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5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Rectangle 6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ee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Theological Themes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The hymn’s central convictions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Rounded Rectangle 3"/>
          <p:cNvSpPr/>
          <p:nvPr/>
        </p:nvSpPr>
        <p:spPr>
          <a:xfrm>
            <a:off x="685800" y="150876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1" name="Rectangle 4"/>
          <p:cNvSpPr/>
          <p:nvPr/>
        </p:nvSpPr>
        <p:spPr>
          <a:xfrm>
            <a:off x="685800" y="1508760"/>
            <a:ext cx="72720" cy="114264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2" name="TextBox 5"/>
          <p:cNvSpPr/>
          <p:nvPr/>
        </p:nvSpPr>
        <p:spPr>
          <a:xfrm>
            <a:off x="868680" y="167328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Providence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God gives what sustains life.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Rounded Rectangle 6"/>
          <p:cNvSpPr/>
          <p:nvPr/>
        </p:nvSpPr>
        <p:spPr>
          <a:xfrm>
            <a:off x="4480560" y="150876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4" name="Rectangle 7"/>
          <p:cNvSpPr/>
          <p:nvPr/>
        </p:nvSpPr>
        <p:spPr>
          <a:xfrm>
            <a:off x="4480560" y="1508760"/>
            <a:ext cx="72720" cy="114264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5" name="TextBox 8"/>
          <p:cNvSpPr/>
          <p:nvPr/>
        </p:nvSpPr>
        <p:spPr>
          <a:xfrm>
            <a:off x="4663440" y="167328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Creation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The earth’s fruitfulness bears witness to God.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Rounded Rectangle 9"/>
          <p:cNvSpPr/>
          <p:nvPr/>
        </p:nvSpPr>
        <p:spPr>
          <a:xfrm>
            <a:off x="8275320" y="150876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7" name="Rectangle 10"/>
          <p:cNvSpPr/>
          <p:nvPr/>
        </p:nvSpPr>
        <p:spPr>
          <a:xfrm>
            <a:off x="8275320" y="1508760"/>
            <a:ext cx="72720" cy="114264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8" name="TextBox 11"/>
          <p:cNvSpPr/>
          <p:nvPr/>
        </p:nvSpPr>
        <p:spPr>
          <a:xfrm>
            <a:off x="8458200" y="167328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Thanksgiving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Praise begins with receiving gifts rightly.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Rounded Rectangle 12"/>
          <p:cNvSpPr/>
          <p:nvPr/>
        </p:nvSpPr>
        <p:spPr>
          <a:xfrm>
            <a:off x="685800" y="324612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0" name="Rectangle 13"/>
          <p:cNvSpPr/>
          <p:nvPr/>
        </p:nvSpPr>
        <p:spPr>
          <a:xfrm>
            <a:off x="685800" y="3246120"/>
            <a:ext cx="72720" cy="114264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1" name="TextBox 14"/>
          <p:cNvSpPr/>
          <p:nvPr/>
        </p:nvSpPr>
        <p:spPr>
          <a:xfrm>
            <a:off x="868680" y="341064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Justice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Gratitude cannot ignore hungry neighbors.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Rounded Rectangle 15"/>
          <p:cNvSpPr/>
          <p:nvPr/>
        </p:nvSpPr>
        <p:spPr>
          <a:xfrm>
            <a:off x="4480560" y="324612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3" name="Rectangle 16"/>
          <p:cNvSpPr/>
          <p:nvPr/>
        </p:nvSpPr>
        <p:spPr>
          <a:xfrm>
            <a:off x="4480560" y="3246120"/>
            <a:ext cx="72720" cy="114264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4" name="TextBox 17"/>
          <p:cNvSpPr/>
          <p:nvPr/>
        </p:nvSpPr>
        <p:spPr>
          <a:xfrm>
            <a:off x="4663440" y="341064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Stewardship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The harvest is entrusted for faithful use.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Rounded Rectangle 18"/>
          <p:cNvSpPr/>
          <p:nvPr/>
        </p:nvSpPr>
        <p:spPr>
          <a:xfrm>
            <a:off x="8275320" y="3246120"/>
            <a:ext cx="333720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6" name="Rectangle 19"/>
          <p:cNvSpPr/>
          <p:nvPr/>
        </p:nvSpPr>
        <p:spPr>
          <a:xfrm>
            <a:off x="8275320" y="3246120"/>
            <a:ext cx="72720" cy="114264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7" name="TextBox 20"/>
          <p:cNvSpPr/>
          <p:nvPr/>
        </p:nvSpPr>
        <p:spPr>
          <a:xfrm>
            <a:off x="8458200" y="3410640"/>
            <a:ext cx="3017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Service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Love becomes visible in practical care.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Rectangle 21"/>
          <p:cNvSpPr/>
          <p:nvPr/>
        </p:nvSpPr>
        <p:spPr>
          <a:xfrm>
            <a:off x="10722240" y="5646600"/>
            <a:ext cx="31680" cy="47952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9" name="Oval 22"/>
          <p:cNvSpPr/>
          <p:nvPr/>
        </p:nvSpPr>
        <p:spPr>
          <a:xfrm>
            <a:off x="10607040" y="5486400"/>
            <a:ext cx="217440" cy="11484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36720" bIns="36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0" name="Oval 23"/>
          <p:cNvSpPr/>
          <p:nvPr/>
        </p:nvSpPr>
        <p:spPr>
          <a:xfrm>
            <a:off x="10754280" y="5563080"/>
            <a:ext cx="217440" cy="11484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36720" bIns="36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1" name="Oval 24"/>
          <p:cNvSpPr/>
          <p:nvPr/>
        </p:nvSpPr>
        <p:spPr>
          <a:xfrm>
            <a:off x="10607040" y="5665680"/>
            <a:ext cx="217440" cy="11484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36720" bIns="36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2" name="Oval 25"/>
          <p:cNvSpPr/>
          <p:nvPr/>
        </p:nvSpPr>
        <p:spPr>
          <a:xfrm>
            <a:off x="10767240" y="5755320"/>
            <a:ext cx="217440" cy="11484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36720" bIns="36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3" name="TextBox 26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Rectangle 27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9f3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Literary and Musical Observations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A compact text with a steady moral movement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Rectangle 3"/>
          <p:cNvSpPr/>
          <p:nvPr/>
        </p:nvSpPr>
        <p:spPr>
          <a:xfrm>
            <a:off x="685800" y="5074920"/>
            <a:ext cx="10789560" cy="13320"/>
          </a:xfrm>
          <a:prstGeom prst="rect">
            <a:avLst/>
          </a:prstGeom>
          <a:solidFill>
            <a:srgbClr val="aa9664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1320" bIns="-313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Rectangle 4"/>
          <p:cNvSpPr/>
          <p:nvPr/>
        </p:nvSpPr>
        <p:spPr>
          <a:xfrm>
            <a:off x="685800" y="5193720"/>
            <a:ext cx="10789560" cy="13320"/>
          </a:xfrm>
          <a:prstGeom prst="rect">
            <a:avLst/>
          </a:prstGeom>
          <a:solidFill>
            <a:srgbClr val="aa9664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1320" bIns="-313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9" name="Rectangle 5"/>
          <p:cNvSpPr/>
          <p:nvPr/>
        </p:nvSpPr>
        <p:spPr>
          <a:xfrm>
            <a:off x="685800" y="5312520"/>
            <a:ext cx="10789560" cy="13320"/>
          </a:xfrm>
          <a:prstGeom prst="rect">
            <a:avLst/>
          </a:prstGeom>
          <a:solidFill>
            <a:srgbClr val="aa9664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1320" bIns="-313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0" name="Rectangle 6"/>
          <p:cNvSpPr/>
          <p:nvPr/>
        </p:nvSpPr>
        <p:spPr>
          <a:xfrm>
            <a:off x="685800" y="5431680"/>
            <a:ext cx="10789560" cy="13320"/>
          </a:xfrm>
          <a:prstGeom prst="rect">
            <a:avLst/>
          </a:prstGeom>
          <a:solidFill>
            <a:srgbClr val="aa9664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1320" bIns="-313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1" name="Rectangle 7"/>
          <p:cNvSpPr/>
          <p:nvPr/>
        </p:nvSpPr>
        <p:spPr>
          <a:xfrm>
            <a:off x="685800" y="5550480"/>
            <a:ext cx="10789560" cy="13320"/>
          </a:xfrm>
          <a:prstGeom prst="rect">
            <a:avLst/>
          </a:prstGeom>
          <a:solidFill>
            <a:srgbClr val="aa9664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1320" bIns="-313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2" name="Rounded Rectangle 8"/>
          <p:cNvSpPr/>
          <p:nvPr/>
        </p:nvSpPr>
        <p:spPr>
          <a:xfrm>
            <a:off x="777240" y="1417320"/>
            <a:ext cx="3337200" cy="1919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3" name="Rectangle 9"/>
          <p:cNvSpPr/>
          <p:nvPr/>
        </p:nvSpPr>
        <p:spPr>
          <a:xfrm>
            <a:off x="777240" y="1417320"/>
            <a:ext cx="72720" cy="19198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4" name="TextBox 10"/>
          <p:cNvSpPr/>
          <p:nvPr/>
        </p:nvSpPr>
        <p:spPr>
          <a:xfrm>
            <a:off x="960120" y="1581840"/>
            <a:ext cx="3017160" cy="16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Text Movement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The hymn begins with gifts, turns to human responsibility, and ends with the harvest of the Spirit.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Rounded Rectangle 11"/>
          <p:cNvSpPr/>
          <p:nvPr/>
        </p:nvSpPr>
        <p:spPr>
          <a:xfrm>
            <a:off x="4434840" y="1417320"/>
            <a:ext cx="3337200" cy="1919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6" name="Rectangle 12"/>
          <p:cNvSpPr/>
          <p:nvPr/>
        </p:nvSpPr>
        <p:spPr>
          <a:xfrm>
            <a:off x="4434840" y="1417320"/>
            <a:ext cx="72720" cy="191988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7" name="TextBox 13"/>
          <p:cNvSpPr/>
          <p:nvPr/>
        </p:nvSpPr>
        <p:spPr>
          <a:xfrm>
            <a:off x="4617720" y="1581840"/>
            <a:ext cx="3017160" cy="16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Tune Options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EAST ACKLAM gives a dignified, reflective setting. AR HYD Y NOS may help congregations sing with ease.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Rounded Rectangle 14"/>
          <p:cNvSpPr/>
          <p:nvPr/>
        </p:nvSpPr>
        <p:spPr>
          <a:xfrm>
            <a:off x="8092440" y="1417320"/>
            <a:ext cx="3108600" cy="1919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9" name="Rectangle 15"/>
          <p:cNvSpPr/>
          <p:nvPr/>
        </p:nvSpPr>
        <p:spPr>
          <a:xfrm>
            <a:off x="8092440" y="1417320"/>
            <a:ext cx="72720" cy="191988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0" name="TextBox 16"/>
          <p:cNvSpPr/>
          <p:nvPr/>
        </p:nvSpPr>
        <p:spPr>
          <a:xfrm>
            <a:off x="8275320" y="1581840"/>
            <a:ext cx="2788560" cy="16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Leadership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Use a moderate tempo. Let the repeated thanksgiving phrase sound grateful rather than rushed.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Box 17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Rectangle 18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1" descr="church_harvest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4" name="Rounded Rectangle 2"/>
          <p:cNvSpPr/>
          <p:nvPr/>
        </p:nvSpPr>
        <p:spPr>
          <a:xfrm>
            <a:off x="685800" y="685800"/>
            <a:ext cx="10789560" cy="5348880"/>
          </a:xfrm>
          <a:prstGeom prst="roundRect">
            <a:avLst>
              <a:gd name="adj" fmla="val 16667"/>
            </a:avLst>
          </a:prstGeom>
          <a:solidFill>
            <a:srgbClr val="1a2116"/>
          </a:solidFill>
          <a:ln>
            <a:solidFill>
              <a:srgbClr val="1a211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5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Pastoral and Worship Use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e2d9be"/>
                </a:solidFill>
                <a:effectLst/>
                <a:uFillTx/>
                <a:latin typeface="Aptos"/>
              </a:rPr>
              <a:t>Where this hymn serves the church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Box 5"/>
          <p:cNvSpPr/>
          <p:nvPr/>
        </p:nvSpPr>
        <p:spPr>
          <a:xfrm>
            <a:off x="1005840" y="1600200"/>
            <a:ext cx="5486040" cy="356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0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Thanksgiving Day or harvest festival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0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Creation care and stewardship services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0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Mission offerings and food-pantry Sundays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0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Sermons on generosity, labor, and mercy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0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Choir or congregational teaching on Christian gratitude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Rounded Rectangle 6"/>
          <p:cNvSpPr/>
          <p:nvPr/>
        </p:nvSpPr>
        <p:spPr>
          <a:xfrm>
            <a:off x="6766560" y="1828800"/>
            <a:ext cx="4160160" cy="1919880"/>
          </a:xfrm>
          <a:prstGeom prst="roundRect">
            <a:avLst>
              <a:gd name="adj" fmla="val 16667"/>
            </a:avLst>
          </a:prstGeom>
          <a:solidFill>
            <a:srgbClr val="283020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9" name="Rectangle 7"/>
          <p:cNvSpPr/>
          <p:nvPr/>
        </p:nvSpPr>
        <p:spPr>
          <a:xfrm>
            <a:off x="6766560" y="1828800"/>
            <a:ext cx="72720" cy="191988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0" name="TextBox 8"/>
          <p:cNvSpPr/>
          <p:nvPr/>
        </p:nvSpPr>
        <p:spPr>
          <a:xfrm>
            <a:off x="6949440" y="1993320"/>
            <a:ext cx="3840120" cy="16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Pastoral Angle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ebe4ca"/>
                </a:solidFill>
                <a:effectLst/>
                <a:uFillTx/>
                <a:latin typeface="Aptos"/>
              </a:rPr>
              <a:t>Use the hymn to show that worship is not finished when the song ends. Thanksgiving continues in the way God’s gifts are shared.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9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Rectangle 10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1" descr="sharing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4" name="Rounded Rectangle 2"/>
          <p:cNvSpPr/>
          <p:nvPr/>
        </p:nvSpPr>
        <p:spPr>
          <a:xfrm>
            <a:off x="731520" y="1097280"/>
            <a:ext cx="6309000" cy="3108600"/>
          </a:xfrm>
          <a:prstGeom prst="roundRect">
            <a:avLst>
              <a:gd name="adj" fmla="val 16667"/>
            </a:avLst>
          </a:prstGeom>
          <a:solidFill>
            <a:srgbClr val="1e2418"/>
          </a:solidFill>
          <a:ln>
            <a:solidFill>
              <a:srgbClr val="1e241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5" name="TextBox 3"/>
          <p:cNvSpPr/>
          <p:nvPr/>
        </p:nvSpPr>
        <p:spPr>
          <a:xfrm>
            <a:off x="1005840" y="1691640"/>
            <a:ext cx="576036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34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Thanksgiving Becomes Justice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Box 4"/>
          <p:cNvSpPr/>
          <p:nvPr/>
        </p:nvSpPr>
        <p:spPr>
          <a:xfrm>
            <a:off x="1042560" y="2788920"/>
            <a:ext cx="5394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00" strike="noStrike" u="none">
                <a:solidFill>
                  <a:srgbClr val="ede2c6"/>
                </a:solidFill>
                <a:effectLst/>
                <a:uFillTx/>
                <a:latin typeface="Aptos"/>
              </a:rPr>
              <a:t>The table of gratitude becomes a table of responsibility.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Box 5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Rectangle 6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ee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Teaching Questions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For Sunday school, choir rehearsal, or worship planning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Box 3"/>
          <p:cNvSpPr/>
          <p:nvPr/>
        </p:nvSpPr>
        <p:spPr>
          <a:xfrm>
            <a:off x="868680" y="1417320"/>
            <a:ext cx="6766200" cy="420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What gifts of creation do we receive without noticing?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How does Psalm 65 help us worship the Giver, not merely enjoy the gifts?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Where does gratitude need to become generosity in our congregation?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What forms of hunger or despair are near enough for us to address?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How can this hymn shape a stewardship emphasis without sounding merely financial?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2" name="Picture 4" descr="landscape.jpg"/>
          <p:cNvPicPr/>
          <p:nvPr/>
        </p:nvPicPr>
        <p:blipFill>
          <a:blip r:embed="rId1"/>
          <a:stretch/>
        </p:blipFill>
        <p:spPr>
          <a:xfrm>
            <a:off x="8138160" y="1051560"/>
            <a:ext cx="3291480" cy="493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3" name="TextBox 5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Rectangle 6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9f3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Practice the Hymn This Week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Simple responses for individuals and congregations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ounded Rectangle 3"/>
          <p:cNvSpPr/>
          <p:nvPr/>
        </p:nvSpPr>
        <p:spPr>
          <a:xfrm>
            <a:off x="731520" y="1325880"/>
            <a:ext cx="49374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8" name="Rectangle 4"/>
          <p:cNvSpPr/>
          <p:nvPr/>
        </p:nvSpPr>
        <p:spPr>
          <a:xfrm>
            <a:off x="731520" y="1325880"/>
            <a:ext cx="72720" cy="95976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9" name="TextBox 5"/>
          <p:cNvSpPr/>
          <p:nvPr/>
        </p:nvSpPr>
        <p:spPr>
          <a:xfrm>
            <a:off x="914400" y="1490400"/>
            <a:ext cx="4617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Name gifts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Write down five ordinary provisions and thank God for each.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Rounded Rectangle 6"/>
          <p:cNvSpPr/>
          <p:nvPr/>
        </p:nvSpPr>
        <p:spPr>
          <a:xfrm>
            <a:off x="6217920" y="1325880"/>
            <a:ext cx="49374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1" name="Rectangle 7"/>
          <p:cNvSpPr/>
          <p:nvPr/>
        </p:nvSpPr>
        <p:spPr>
          <a:xfrm>
            <a:off x="6217920" y="1325880"/>
            <a:ext cx="72720" cy="95976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2" name="TextBox 8"/>
          <p:cNvSpPr/>
          <p:nvPr/>
        </p:nvSpPr>
        <p:spPr>
          <a:xfrm>
            <a:off x="6400800" y="1490400"/>
            <a:ext cx="4617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Share food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Give to a food pantry, community meal, or neighbor in need.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Rounded Rectangle 9"/>
          <p:cNvSpPr/>
          <p:nvPr/>
        </p:nvSpPr>
        <p:spPr>
          <a:xfrm>
            <a:off x="731520" y="2651760"/>
            <a:ext cx="49374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4" name="Rectangle 10"/>
          <p:cNvSpPr/>
          <p:nvPr/>
        </p:nvSpPr>
        <p:spPr>
          <a:xfrm>
            <a:off x="731520" y="2651760"/>
            <a:ext cx="72720" cy="95976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5" name="TextBox 11"/>
          <p:cNvSpPr/>
          <p:nvPr/>
        </p:nvSpPr>
        <p:spPr>
          <a:xfrm>
            <a:off x="914400" y="2816280"/>
            <a:ext cx="4617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Examine habits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Ask whether your buying, working, and consuming honor God and neighbor.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Rounded Rectangle 12"/>
          <p:cNvSpPr/>
          <p:nvPr/>
        </p:nvSpPr>
        <p:spPr>
          <a:xfrm>
            <a:off x="6217920" y="2651760"/>
            <a:ext cx="49374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7" name="Rectangle 13"/>
          <p:cNvSpPr/>
          <p:nvPr/>
        </p:nvSpPr>
        <p:spPr>
          <a:xfrm>
            <a:off x="6217920" y="2651760"/>
            <a:ext cx="72720" cy="95976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8" name="TextBox 14"/>
          <p:cNvSpPr/>
          <p:nvPr/>
        </p:nvSpPr>
        <p:spPr>
          <a:xfrm>
            <a:off x="6400800" y="2816280"/>
            <a:ext cx="4617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Pray Psalm 65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Let creation’s abundance become language for worship.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Rounded Rectangle 15"/>
          <p:cNvSpPr/>
          <p:nvPr/>
        </p:nvSpPr>
        <p:spPr>
          <a:xfrm>
            <a:off x="731520" y="3977640"/>
            <a:ext cx="49374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0" name="Rectangle 16"/>
          <p:cNvSpPr/>
          <p:nvPr/>
        </p:nvSpPr>
        <p:spPr>
          <a:xfrm>
            <a:off x="731520" y="3977640"/>
            <a:ext cx="72720" cy="95976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1" name="TextBox 17"/>
          <p:cNvSpPr/>
          <p:nvPr/>
        </p:nvSpPr>
        <p:spPr>
          <a:xfrm>
            <a:off x="914400" y="4142160"/>
            <a:ext cx="4617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Serve quietly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Choose one act of mercy that does not seek attention.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Box 18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Rectangle 19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ee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Suggested Lesson Flow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Two ways to teach the hymn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Rounded Rectangle 3"/>
          <p:cNvSpPr/>
          <p:nvPr/>
        </p:nvSpPr>
        <p:spPr>
          <a:xfrm>
            <a:off x="777240" y="1417320"/>
            <a:ext cx="5074560" cy="425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7" name="Rectangle 4"/>
          <p:cNvSpPr/>
          <p:nvPr/>
        </p:nvSpPr>
        <p:spPr>
          <a:xfrm>
            <a:off x="777240" y="1417320"/>
            <a:ext cx="72720" cy="425160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8" name="TextBox 5"/>
          <p:cNvSpPr/>
          <p:nvPr/>
        </p:nvSpPr>
        <p:spPr>
          <a:xfrm>
            <a:off x="960120" y="1581840"/>
            <a:ext cx="4754520" cy="40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30-Minute Plan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1. Read Psalm 65:9-13.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2. Introduce Green and the hymn’s harvest setting.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3. Walk through the three hymn movements.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4. Discuss one question: Where should thanksgiving become action?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5. Close with prayer for generosity.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Rounded Rectangle 6"/>
          <p:cNvSpPr/>
          <p:nvPr/>
        </p:nvSpPr>
        <p:spPr>
          <a:xfrm>
            <a:off x="6263640" y="1417320"/>
            <a:ext cx="5074560" cy="425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0" name="Rectangle 7"/>
          <p:cNvSpPr/>
          <p:nvPr/>
        </p:nvSpPr>
        <p:spPr>
          <a:xfrm>
            <a:off x="6263640" y="1417320"/>
            <a:ext cx="72720" cy="42516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1" name="TextBox 8"/>
          <p:cNvSpPr/>
          <p:nvPr/>
        </p:nvSpPr>
        <p:spPr>
          <a:xfrm>
            <a:off x="6446520" y="1581840"/>
            <a:ext cx="4754520" cy="40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60-Minute Plan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1. Open with Genesis 1 or Psalm 65.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2. Teach the historical setting.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3. Compare Psalm 65, 2 Corinthians 9, and Matthew 25.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4. Discuss stewardship, hunger, and labor.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5. Plan one concrete congregational response.</a:t>
            </a:r>
            <a:br>
              <a:rPr sz="1250"/>
            </a:b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6. Sing or pray the hymn themes.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Box 9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Rectangle 10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1" descr="prayer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Rounded Rectangle 2"/>
          <p:cNvSpPr/>
          <p:nvPr/>
        </p:nvSpPr>
        <p:spPr>
          <a:xfrm>
            <a:off x="685800" y="594360"/>
            <a:ext cx="6034680" cy="5440320"/>
          </a:xfrm>
          <a:prstGeom prst="roundRect">
            <a:avLst>
              <a:gd name="adj" fmla="val 16667"/>
            </a:avLst>
          </a:prstGeom>
          <a:solidFill>
            <a:srgbClr val="191f16"/>
          </a:solidFill>
          <a:ln>
            <a:solidFill>
              <a:srgbClr val="191f1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6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Closing Summary and Prayer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e2d9be"/>
                </a:solidFill>
                <a:effectLst/>
                <a:uFillTx/>
                <a:latin typeface="Aptos"/>
              </a:rPr>
              <a:t>Receive. Give thanks. Share.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Box 5"/>
          <p:cNvSpPr/>
          <p:nvPr/>
        </p:nvSpPr>
        <p:spPr>
          <a:xfrm>
            <a:off x="960120" y="1600200"/>
            <a:ext cx="5348880" cy="388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This hymn teaches the church to receive creation’s gifts with wonder, to give thanks with sincerity, and to answer God’s generosity with mercy and justice.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Prayer: Lord of the harvest, teach us to receive your gifts with humble gratitude. Make our thanksgiving generous, our stewardship faithful, and our service a witness to your love in Jesus Christ. Amen.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Box 6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Rectangle 7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63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Rectangle 1"/>
          <p:cNvSpPr/>
          <p:nvPr/>
        </p:nvSpPr>
        <p:spPr>
          <a:xfrm>
            <a:off x="1074240" y="1063080"/>
            <a:ext cx="56880" cy="8568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2" name="Oval 2"/>
          <p:cNvSpPr/>
          <p:nvPr/>
        </p:nvSpPr>
        <p:spPr>
          <a:xfrm>
            <a:off x="868680" y="777240"/>
            <a:ext cx="388440" cy="20520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3" name="Oval 3"/>
          <p:cNvSpPr/>
          <p:nvPr/>
        </p:nvSpPr>
        <p:spPr>
          <a:xfrm>
            <a:off x="1131480" y="914400"/>
            <a:ext cx="388440" cy="20520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4" name="Oval 4"/>
          <p:cNvSpPr/>
          <p:nvPr/>
        </p:nvSpPr>
        <p:spPr>
          <a:xfrm>
            <a:off x="868680" y="1097280"/>
            <a:ext cx="388440" cy="20520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5" name="Oval 5"/>
          <p:cNvSpPr/>
          <p:nvPr/>
        </p:nvSpPr>
        <p:spPr>
          <a:xfrm>
            <a:off x="1154520" y="1257480"/>
            <a:ext cx="388440" cy="20520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6" name="TextBox 6"/>
          <p:cNvSpPr/>
          <p:nvPr/>
        </p:nvSpPr>
        <p:spPr>
          <a:xfrm>
            <a:off x="1005840" y="1920240"/>
            <a:ext cx="1024092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34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For the Fruits of This Creation</a:t>
            </a:r>
            <a:endParaRPr b="0" lang="en-US" sz="3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n-US" sz="1800" strike="noStrike" u="none">
                <a:solidFill>
                  <a:srgbClr val="e8dcbe"/>
                </a:solidFill>
                <a:effectLst/>
                <a:uFillTx/>
                <a:latin typeface="Aptos"/>
              </a:rPr>
              <a:t>May gratitude become worship, and worship become faithful love.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Box 7"/>
          <p:cNvSpPr/>
          <p:nvPr/>
        </p:nvSpPr>
        <p:spPr>
          <a:xfrm>
            <a:off x="1005840" y="5074920"/>
            <a:ext cx="102409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dcd2b4"/>
                </a:solidFill>
                <a:effectLst/>
                <a:uFillTx/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Box 8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Rectangle 9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9f3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1" descr="landscape.jpg"/>
          <p:cNvPicPr/>
          <p:nvPr/>
        </p:nvPicPr>
        <p:blipFill>
          <a:blip r:embed="rId1"/>
          <a:stretch/>
        </p:blipFill>
        <p:spPr>
          <a:xfrm>
            <a:off x="7040880" y="0"/>
            <a:ext cx="514764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Rectangle 2"/>
          <p:cNvSpPr/>
          <p:nvPr/>
        </p:nvSpPr>
        <p:spPr>
          <a:xfrm>
            <a:off x="7040880" y="0"/>
            <a:ext cx="5147640" cy="6857640"/>
          </a:xfrm>
          <a:prstGeom prst="rect">
            <a:avLst/>
          </a:prstGeom>
          <a:solidFill>
            <a:srgbClr val="212b1b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7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Teaching Aim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Move from thanksgiving to faithful responsibility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Rounded Rectangle 5"/>
          <p:cNvSpPr/>
          <p:nvPr/>
        </p:nvSpPr>
        <p:spPr>
          <a:xfrm>
            <a:off x="685800" y="1417320"/>
            <a:ext cx="557748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Rectangle 6"/>
          <p:cNvSpPr/>
          <p:nvPr/>
        </p:nvSpPr>
        <p:spPr>
          <a:xfrm>
            <a:off x="685800" y="1417320"/>
            <a:ext cx="72720" cy="105120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TextBox 7"/>
          <p:cNvSpPr/>
          <p:nvPr/>
        </p:nvSpPr>
        <p:spPr>
          <a:xfrm>
            <a:off x="868680" y="1581840"/>
            <a:ext cx="5257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Understand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God gives the fruits of creation as gifts to be received with reverence, not consumed carelessly.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Rounded Rectangle 8"/>
          <p:cNvSpPr/>
          <p:nvPr/>
        </p:nvSpPr>
        <p:spPr>
          <a:xfrm>
            <a:off x="685800" y="2651760"/>
            <a:ext cx="557748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Rectangle 9"/>
          <p:cNvSpPr/>
          <p:nvPr/>
        </p:nvSpPr>
        <p:spPr>
          <a:xfrm>
            <a:off x="685800" y="2651760"/>
            <a:ext cx="72720" cy="10512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TextBox 10"/>
          <p:cNvSpPr/>
          <p:nvPr/>
        </p:nvSpPr>
        <p:spPr>
          <a:xfrm>
            <a:off x="868680" y="2816280"/>
            <a:ext cx="5257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Feel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Grateful wonder before God’s generosity, joined with sober concern for neighbors in need.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Rounded Rectangle 11"/>
          <p:cNvSpPr/>
          <p:nvPr/>
        </p:nvSpPr>
        <p:spPr>
          <a:xfrm>
            <a:off x="685800" y="3886200"/>
            <a:ext cx="557748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" name="Rectangle 12"/>
          <p:cNvSpPr/>
          <p:nvPr/>
        </p:nvSpPr>
        <p:spPr>
          <a:xfrm>
            <a:off x="685800" y="3886200"/>
            <a:ext cx="72720" cy="105120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7" name="TextBox 13"/>
          <p:cNvSpPr/>
          <p:nvPr/>
        </p:nvSpPr>
        <p:spPr>
          <a:xfrm>
            <a:off x="868680" y="4050720"/>
            <a:ext cx="5257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Practice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Let worship become generosity, fair dealing, and stewardship of creation’s abundance.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Oval 14"/>
          <p:cNvSpPr/>
          <p:nvPr/>
        </p:nvSpPr>
        <p:spPr>
          <a:xfrm>
            <a:off x="7635240" y="5029200"/>
            <a:ext cx="658080" cy="65808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" name="TextBox 15"/>
          <p:cNvSpPr/>
          <p:nvPr/>
        </p:nvSpPr>
        <p:spPr>
          <a:xfrm>
            <a:off x="7635240" y="508392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✓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Box 16"/>
          <p:cNvSpPr/>
          <p:nvPr/>
        </p:nvSpPr>
        <p:spPr>
          <a:xfrm>
            <a:off x="7406640" y="574236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Receive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Oval 17"/>
          <p:cNvSpPr/>
          <p:nvPr/>
        </p:nvSpPr>
        <p:spPr>
          <a:xfrm>
            <a:off x="8823960" y="5029200"/>
            <a:ext cx="658080" cy="65808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" name="TextBox 18"/>
          <p:cNvSpPr/>
          <p:nvPr/>
        </p:nvSpPr>
        <p:spPr>
          <a:xfrm>
            <a:off x="8823960" y="508392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✚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Box 19"/>
          <p:cNvSpPr/>
          <p:nvPr/>
        </p:nvSpPr>
        <p:spPr>
          <a:xfrm>
            <a:off x="8595360" y="574236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Share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Oval 20"/>
          <p:cNvSpPr/>
          <p:nvPr/>
        </p:nvSpPr>
        <p:spPr>
          <a:xfrm>
            <a:off x="10012680" y="5029200"/>
            <a:ext cx="658080" cy="658080"/>
          </a:xfrm>
          <a:prstGeom prst="ellipse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5" name="TextBox 21"/>
          <p:cNvSpPr/>
          <p:nvPr/>
        </p:nvSpPr>
        <p:spPr>
          <a:xfrm>
            <a:off x="10012680" y="508392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→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Box 22"/>
          <p:cNvSpPr/>
          <p:nvPr/>
        </p:nvSpPr>
        <p:spPr>
          <a:xfrm>
            <a:off x="9784080" y="574236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Serve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23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ectangle 24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ee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1" descr="church_harvest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1508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Rectangle 2"/>
          <p:cNvSpPr/>
          <p:nvPr/>
        </p:nvSpPr>
        <p:spPr>
          <a:xfrm>
            <a:off x="0" y="0"/>
            <a:ext cx="12191760" cy="1508400"/>
          </a:xfrm>
          <a:prstGeom prst="rect">
            <a:avLst/>
          </a:prstGeom>
          <a:solidFill>
            <a:srgbClr val="192319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Hymn Identity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e2d9be"/>
                </a:solidFill>
                <a:effectLst/>
                <a:uFillTx/>
                <a:latin typeface="Aptos"/>
              </a:rPr>
              <a:t>A modern harvest hymn with a moral center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Rounded Rectangle 5"/>
          <p:cNvSpPr/>
          <p:nvPr/>
        </p:nvSpPr>
        <p:spPr>
          <a:xfrm>
            <a:off x="685800" y="1874520"/>
            <a:ext cx="356580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ectangle 6"/>
          <p:cNvSpPr/>
          <p:nvPr/>
        </p:nvSpPr>
        <p:spPr>
          <a:xfrm>
            <a:off x="685800" y="1874520"/>
            <a:ext cx="72720" cy="105120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TextBox 7"/>
          <p:cNvSpPr/>
          <p:nvPr/>
        </p:nvSpPr>
        <p:spPr>
          <a:xfrm>
            <a:off x="868680" y="2039040"/>
            <a:ext cx="3245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Text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Frederick Pratt Green, 1970. First printed in the Methodist Recorder and later included in Green’s 26 Hymns.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Rounded Rectangle 8"/>
          <p:cNvSpPr/>
          <p:nvPr/>
        </p:nvSpPr>
        <p:spPr>
          <a:xfrm>
            <a:off x="4480560" y="1874520"/>
            <a:ext cx="333720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7" name="Rectangle 9"/>
          <p:cNvSpPr/>
          <p:nvPr/>
        </p:nvSpPr>
        <p:spPr>
          <a:xfrm>
            <a:off x="4480560" y="1874520"/>
            <a:ext cx="72720" cy="10512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TextBox 10"/>
          <p:cNvSpPr/>
          <p:nvPr/>
        </p:nvSpPr>
        <p:spPr>
          <a:xfrm>
            <a:off x="4663440" y="2039040"/>
            <a:ext cx="30171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Tunes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Often sung to EAST ACKLAM by Francis Alan Jackson or to the Welsh tune AR HYD Y NOS.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Rounded Rectangle 11"/>
          <p:cNvSpPr/>
          <p:nvPr/>
        </p:nvSpPr>
        <p:spPr>
          <a:xfrm>
            <a:off x="8001000" y="1874520"/>
            <a:ext cx="352008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Rectangle 12"/>
          <p:cNvSpPr/>
          <p:nvPr/>
        </p:nvSpPr>
        <p:spPr>
          <a:xfrm>
            <a:off x="8001000" y="1874520"/>
            <a:ext cx="72720" cy="105120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TextBox 13"/>
          <p:cNvSpPr/>
          <p:nvPr/>
        </p:nvSpPr>
        <p:spPr>
          <a:xfrm>
            <a:off x="8183880" y="2039040"/>
            <a:ext cx="32000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Meter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Commonly listed as 8.4.8.4.8.8.8.4, matching the hymn’s compact thanksgiving refrain.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Rounded Rectangle 14"/>
          <p:cNvSpPr/>
          <p:nvPr/>
        </p:nvSpPr>
        <p:spPr>
          <a:xfrm>
            <a:off x="685800" y="3337560"/>
            <a:ext cx="5257440" cy="1371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Rectangle 15"/>
          <p:cNvSpPr/>
          <p:nvPr/>
        </p:nvSpPr>
        <p:spPr>
          <a:xfrm>
            <a:off x="685800" y="3337560"/>
            <a:ext cx="72720" cy="137124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TextBox 16"/>
          <p:cNvSpPr/>
          <p:nvPr/>
        </p:nvSpPr>
        <p:spPr>
          <a:xfrm>
            <a:off x="868680" y="3502080"/>
            <a:ext cx="493740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Themes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Thanksgiving, providence, creation, harvest, stewardship, generosity, service, and justice.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Rounded Rectangle 17"/>
          <p:cNvSpPr/>
          <p:nvPr/>
        </p:nvSpPr>
        <p:spPr>
          <a:xfrm>
            <a:off x="6217920" y="3337560"/>
            <a:ext cx="5303160" cy="1371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6" name="Rectangle 18"/>
          <p:cNvSpPr/>
          <p:nvPr/>
        </p:nvSpPr>
        <p:spPr>
          <a:xfrm>
            <a:off x="6217920" y="3337560"/>
            <a:ext cx="72720" cy="137124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TextBox 19"/>
          <p:cNvSpPr/>
          <p:nvPr/>
        </p:nvSpPr>
        <p:spPr>
          <a:xfrm>
            <a:off x="6400800" y="3502080"/>
            <a:ext cx="498312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Teaching Value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The hymn helps a congregation confess gratitude and then ask what faithful gratitude requires.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Rectangle 20"/>
          <p:cNvSpPr/>
          <p:nvPr/>
        </p:nvSpPr>
        <p:spPr>
          <a:xfrm>
            <a:off x="10830240" y="5349240"/>
            <a:ext cx="36360" cy="5482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Oval 21"/>
          <p:cNvSpPr/>
          <p:nvPr/>
        </p:nvSpPr>
        <p:spPr>
          <a:xfrm>
            <a:off x="10698480" y="5166360"/>
            <a:ext cx="248400" cy="13140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Oval 22"/>
          <p:cNvSpPr/>
          <p:nvPr/>
        </p:nvSpPr>
        <p:spPr>
          <a:xfrm>
            <a:off x="10866600" y="5254200"/>
            <a:ext cx="248400" cy="13140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1" name="Oval 23"/>
          <p:cNvSpPr/>
          <p:nvPr/>
        </p:nvSpPr>
        <p:spPr>
          <a:xfrm>
            <a:off x="10698480" y="5371200"/>
            <a:ext cx="248400" cy="13140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" name="Oval 24"/>
          <p:cNvSpPr/>
          <p:nvPr/>
        </p:nvSpPr>
        <p:spPr>
          <a:xfrm>
            <a:off x="10881360" y="5473440"/>
            <a:ext cx="248400" cy="13140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TextBox 25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Rectangle 26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9f3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" descr="church_harvest.jpg"/>
          <p:cNvPicPr/>
          <p:nvPr/>
        </p:nvPicPr>
        <p:blipFill>
          <a:blip r:embed="rId1"/>
          <a:stretch/>
        </p:blipFill>
        <p:spPr>
          <a:xfrm>
            <a:off x="457200" y="1234440"/>
            <a:ext cx="4388760" cy="425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TextBox 2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Historical Background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Box 3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Frederick Pratt Green and a renewed harvest song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4"/>
          <p:cNvSpPr/>
          <p:nvPr/>
        </p:nvSpPr>
        <p:spPr>
          <a:xfrm>
            <a:off x="5212080" y="1463040"/>
            <a:ext cx="6171840" cy="32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Green was an English Methodist minister and poet whose later hymns gave congregations clear language for modern Christian discipleship.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Written in 1970, this text reframes harvest thanksgiving for a world aware of hunger, labor, stewardship, and social responsibility.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Francis Alan Jackson’s EAST ACKLAM became one of the principal tunes, while AR HYD Y NOS remains a familiar alternate setting.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Rounded Rectangle 5"/>
          <p:cNvSpPr/>
          <p:nvPr/>
        </p:nvSpPr>
        <p:spPr>
          <a:xfrm>
            <a:off x="5257800" y="4800600"/>
            <a:ext cx="5943240" cy="749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Rectangle 6"/>
          <p:cNvSpPr/>
          <p:nvPr/>
        </p:nvSpPr>
        <p:spPr>
          <a:xfrm>
            <a:off x="5257800" y="4800600"/>
            <a:ext cx="72720" cy="749520"/>
          </a:xfrm>
          <a:prstGeom prst="rect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TextBox 7"/>
          <p:cNvSpPr/>
          <p:nvPr/>
        </p:nvSpPr>
        <p:spPr>
          <a:xfrm>
            <a:off x="5440680" y="4965120"/>
            <a:ext cx="5623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Teaching Caution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Present the hymn as gratitude that matures into action, not as a nostalgic harvest song only.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Box 8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Rectangle 9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" descr="landscape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Rounded Rectangle 2"/>
          <p:cNvSpPr/>
          <p:nvPr/>
        </p:nvSpPr>
        <p:spPr>
          <a:xfrm>
            <a:off x="914400" y="1280160"/>
            <a:ext cx="5851800" cy="2925720"/>
          </a:xfrm>
          <a:prstGeom prst="roundRect">
            <a:avLst>
              <a:gd name="adj" fmla="val 16667"/>
            </a:avLst>
          </a:prstGeom>
          <a:solidFill>
            <a:srgbClr val="1a2116"/>
          </a:solidFill>
          <a:ln>
            <a:solidFill>
              <a:srgbClr val="1a211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TextBox 3"/>
          <p:cNvSpPr/>
          <p:nvPr/>
        </p:nvSpPr>
        <p:spPr>
          <a:xfrm>
            <a:off x="1207080" y="1874520"/>
            <a:ext cx="530316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34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Gratitude Receives God’s Gifts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Box 4"/>
          <p:cNvSpPr/>
          <p:nvPr/>
        </p:nvSpPr>
        <p:spPr>
          <a:xfrm>
            <a:off x="1234440" y="2880360"/>
            <a:ext cx="49374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00" strike="noStrike" u="none">
                <a:solidFill>
                  <a:srgbClr val="e8dcbe"/>
                </a:solidFill>
                <a:effectLst/>
                <a:uFillTx/>
                <a:latin typeface="Aptos"/>
              </a:rPr>
              <a:t>Creation is not self-made abundance; it is mercy in visible form.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Box 5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Rectangle 6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ee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1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Biblical Foundation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2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884c1f"/>
                </a:solidFill>
                <a:effectLst/>
                <a:uFillTx/>
                <a:latin typeface="Aptos"/>
              </a:rPr>
              <a:t>Thanksgiving that becomes faithful action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Rounded Rectangle 3"/>
          <p:cNvSpPr/>
          <p:nvPr/>
        </p:nvSpPr>
        <p:spPr>
          <a:xfrm>
            <a:off x="685800" y="1463040"/>
            <a:ext cx="3200040" cy="1234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Rectangle 4"/>
          <p:cNvSpPr/>
          <p:nvPr/>
        </p:nvSpPr>
        <p:spPr>
          <a:xfrm>
            <a:off x="685800" y="1463040"/>
            <a:ext cx="72720" cy="12340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868680" y="1627560"/>
            <a:ext cx="288000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Genesis 1:29-31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Creation’s fruitfulness is part of God’s good gift.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Rounded Rectangle 6"/>
          <p:cNvSpPr/>
          <p:nvPr/>
        </p:nvSpPr>
        <p:spPr>
          <a:xfrm>
            <a:off x="4206240" y="1463040"/>
            <a:ext cx="3200040" cy="1234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6" name="Rectangle 7"/>
          <p:cNvSpPr/>
          <p:nvPr/>
        </p:nvSpPr>
        <p:spPr>
          <a:xfrm>
            <a:off x="4206240" y="1463040"/>
            <a:ext cx="72720" cy="123408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TextBox 8"/>
          <p:cNvSpPr/>
          <p:nvPr/>
        </p:nvSpPr>
        <p:spPr>
          <a:xfrm>
            <a:off x="4389120" y="1627560"/>
            <a:ext cx="288000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Psalm 65:9-13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God waters the earth and crowns the year with bounty.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Rounded Rectangle 9"/>
          <p:cNvSpPr/>
          <p:nvPr/>
        </p:nvSpPr>
        <p:spPr>
          <a:xfrm>
            <a:off x="7726680" y="1463040"/>
            <a:ext cx="3200040" cy="1234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Rectangle 10"/>
          <p:cNvSpPr/>
          <p:nvPr/>
        </p:nvSpPr>
        <p:spPr>
          <a:xfrm>
            <a:off x="7726680" y="1463040"/>
            <a:ext cx="72720" cy="12340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TextBox 11"/>
          <p:cNvSpPr/>
          <p:nvPr/>
        </p:nvSpPr>
        <p:spPr>
          <a:xfrm>
            <a:off x="7909560" y="1627560"/>
            <a:ext cx="288000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2 Corinthians 9:6-15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Generosity is a harvest of righteousness and thanksgiving.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Rounded Rectangle 12"/>
          <p:cNvSpPr/>
          <p:nvPr/>
        </p:nvSpPr>
        <p:spPr>
          <a:xfrm>
            <a:off x="2423160" y="3703320"/>
            <a:ext cx="3200040" cy="1234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Rectangle 13"/>
          <p:cNvSpPr/>
          <p:nvPr/>
        </p:nvSpPr>
        <p:spPr>
          <a:xfrm>
            <a:off x="2423160" y="3703320"/>
            <a:ext cx="72720" cy="12340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TextBox 14"/>
          <p:cNvSpPr/>
          <p:nvPr/>
        </p:nvSpPr>
        <p:spPr>
          <a:xfrm>
            <a:off x="2606040" y="3867840"/>
            <a:ext cx="288000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Matthew 25:35-40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Care for hungry neighbors is service to Christ.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Rounded Rectangle 15"/>
          <p:cNvSpPr/>
          <p:nvPr/>
        </p:nvSpPr>
        <p:spPr>
          <a:xfrm>
            <a:off x="5989320" y="3703320"/>
            <a:ext cx="3200040" cy="1234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Rectangle 16"/>
          <p:cNvSpPr/>
          <p:nvPr/>
        </p:nvSpPr>
        <p:spPr>
          <a:xfrm>
            <a:off x="5989320" y="3703320"/>
            <a:ext cx="72720" cy="1234080"/>
          </a:xfrm>
          <a:prstGeom prst="rect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6" name="TextBox 17"/>
          <p:cNvSpPr/>
          <p:nvPr/>
        </p:nvSpPr>
        <p:spPr>
          <a:xfrm>
            <a:off x="6172200" y="3867840"/>
            <a:ext cx="288000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99"/>
              </a:spcAft>
            </a:pPr>
            <a:r>
              <a:rPr b="1" lang="en-US" sz="16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James 1:17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32342a"/>
                </a:solidFill>
                <a:effectLst/>
                <a:uFillTx/>
                <a:latin typeface="Aptos"/>
              </a:rPr>
              <a:t>Every good and perfect gift comes from above.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Box 18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Rectangle 19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" descr="field_church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Rounded Rectangle 2"/>
          <p:cNvSpPr/>
          <p:nvPr/>
        </p:nvSpPr>
        <p:spPr>
          <a:xfrm>
            <a:off x="594360" y="594360"/>
            <a:ext cx="5211720" cy="5440320"/>
          </a:xfrm>
          <a:prstGeom prst="roundRect">
            <a:avLst>
              <a:gd name="adj" fmla="val 16667"/>
            </a:avLst>
          </a:prstGeom>
          <a:solidFill>
            <a:srgbClr val="181f15"/>
          </a:solidFill>
          <a:ln>
            <a:solidFill>
              <a:srgbClr val="181f15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1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Hymn-Section Study: Creation’s Gifts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e2d9be"/>
                </a:solidFill>
                <a:effectLst/>
                <a:uFillTx/>
                <a:latin typeface="Aptos"/>
              </a:rPr>
              <a:t>First movement of the hymn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5"/>
          <p:cNvSpPr/>
          <p:nvPr/>
        </p:nvSpPr>
        <p:spPr>
          <a:xfrm>
            <a:off x="868680" y="1508760"/>
            <a:ext cx="4617360" cy="347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The hymn begins with gratitude for the visible gifts of creation: food, harvest, growth, and provision.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Teaching emphasis: name ordinary gifts as gifts from God before talking about how to use them.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Scripture connection: Psalm 65 praises the God who waters, enriches, and fills the earth with grain.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Box 6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Rectangle 7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9f3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" descr="sharing.jpg"/>
          <p:cNvPicPr/>
          <p:nvPr/>
        </p:nvPicPr>
        <p:blipFill>
          <a:blip r:embed="rId1"/>
          <a:stretch/>
        </p:blipFill>
        <p:spPr>
          <a:xfrm>
            <a:off x="0" y="0"/>
            <a:ext cx="58518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Rectangle 2"/>
          <p:cNvSpPr/>
          <p:nvPr/>
        </p:nvSpPr>
        <p:spPr>
          <a:xfrm>
            <a:off x="0" y="0"/>
            <a:ext cx="5851800" cy="6857640"/>
          </a:xfrm>
          <a:prstGeom prst="rect">
            <a:avLst/>
          </a:prstGeom>
          <a:solidFill>
            <a:srgbClr val="202a1e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8" name="TextBox 3"/>
          <p:cNvSpPr/>
          <p:nvPr/>
        </p:nvSpPr>
        <p:spPr>
          <a:xfrm>
            <a:off x="6217920" y="420480"/>
            <a:ext cx="521172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800" strike="noStrike" u="none">
                <a:solidFill>
                  <a:srgbClr val="263624"/>
                </a:solidFill>
                <a:effectLst/>
                <a:uFillTx/>
                <a:latin typeface="Aptos Display"/>
              </a:rPr>
              <a:t>Hymn-Section Study: Shared Labor and Care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4"/>
          <p:cNvSpPr/>
          <p:nvPr/>
        </p:nvSpPr>
        <p:spPr>
          <a:xfrm>
            <a:off x="6217920" y="1463040"/>
            <a:ext cx="5074560" cy="356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The hymn moves from “thank you” to “what now?” It joins labor, neighborly care, and justice with worship.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God’s gifts are entrusted, not hoarded. A harvest kept only for oneself has not yet become Christian thanksgiving.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1e1c16"/>
                </a:solidFill>
                <a:effectLst/>
                <a:uFillTx/>
                <a:latin typeface="Aptos"/>
              </a:rPr>
              <a:t>Scripture connection: Matthew 25 and 2 Corinthians 9 press gratitude toward practical mercy.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Oval 5"/>
          <p:cNvSpPr/>
          <p:nvPr/>
        </p:nvSpPr>
        <p:spPr>
          <a:xfrm>
            <a:off x="6400800" y="5120640"/>
            <a:ext cx="658080" cy="658080"/>
          </a:xfrm>
          <a:prstGeom prst="ellipse">
            <a:avLst/>
          </a:prstGeom>
          <a:solidFill>
            <a:srgbClr val="5b7637"/>
          </a:solidFill>
          <a:ln>
            <a:solidFill>
              <a:srgbClr val="5b763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1" name="TextBox 6"/>
          <p:cNvSpPr/>
          <p:nvPr/>
        </p:nvSpPr>
        <p:spPr>
          <a:xfrm>
            <a:off x="6400800" y="517536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◆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7"/>
          <p:cNvSpPr/>
          <p:nvPr/>
        </p:nvSpPr>
        <p:spPr>
          <a:xfrm>
            <a:off x="6172200" y="583380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Food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Oval 8"/>
          <p:cNvSpPr/>
          <p:nvPr/>
        </p:nvSpPr>
        <p:spPr>
          <a:xfrm>
            <a:off x="7589520" y="5120640"/>
            <a:ext cx="658080" cy="658080"/>
          </a:xfrm>
          <a:prstGeom prst="ellipse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4" name="TextBox 9"/>
          <p:cNvSpPr/>
          <p:nvPr/>
        </p:nvSpPr>
        <p:spPr>
          <a:xfrm>
            <a:off x="7589520" y="517536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•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Box 10"/>
          <p:cNvSpPr/>
          <p:nvPr/>
        </p:nvSpPr>
        <p:spPr>
          <a:xfrm>
            <a:off x="7360920" y="583380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Labor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Oval 11"/>
          <p:cNvSpPr/>
          <p:nvPr/>
        </p:nvSpPr>
        <p:spPr>
          <a:xfrm>
            <a:off x="8778240" y="5120640"/>
            <a:ext cx="658080" cy="658080"/>
          </a:xfrm>
          <a:prstGeom prst="ellipse">
            <a:avLst/>
          </a:prstGeom>
          <a:solidFill>
            <a:srgbClr val="884c1f"/>
          </a:solidFill>
          <a:ln>
            <a:solidFill>
              <a:srgbClr val="884c1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TextBox 12"/>
          <p:cNvSpPr/>
          <p:nvPr/>
        </p:nvSpPr>
        <p:spPr>
          <a:xfrm>
            <a:off x="8778240" y="5175360"/>
            <a:ext cx="6580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0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✚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13"/>
          <p:cNvSpPr/>
          <p:nvPr/>
        </p:nvSpPr>
        <p:spPr>
          <a:xfrm>
            <a:off x="8549640" y="5833800"/>
            <a:ext cx="10969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000" strike="noStrike" u="none">
                <a:solidFill>
                  <a:srgbClr val="263624"/>
                </a:solidFill>
                <a:effectLst/>
                <a:uFillTx/>
                <a:latin typeface="Aptos"/>
              </a:rPr>
              <a:t>Neighbor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14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585646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Rectangle 15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1" descr="prayer_dark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Rounded Rectangle 2"/>
          <p:cNvSpPr/>
          <p:nvPr/>
        </p:nvSpPr>
        <p:spPr>
          <a:xfrm>
            <a:off x="5806440" y="685800"/>
            <a:ext cx="5348880" cy="5257440"/>
          </a:xfrm>
          <a:prstGeom prst="roundRect">
            <a:avLst>
              <a:gd name="adj" fmla="val 16667"/>
            </a:avLst>
          </a:prstGeom>
          <a:solidFill>
            <a:srgbClr val="191f16"/>
          </a:solidFill>
          <a:ln>
            <a:solidFill>
              <a:srgbClr val="191f1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3" name="TextBox 3"/>
          <p:cNvSpPr/>
          <p:nvPr/>
        </p:nvSpPr>
        <p:spPr>
          <a:xfrm>
            <a:off x="594360" y="347400"/>
            <a:ext cx="87778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f9f3e2"/>
                </a:solidFill>
                <a:effectLst/>
                <a:uFillTx/>
                <a:latin typeface="Aptos Display"/>
              </a:rPr>
              <a:t>Hymn-Section Study: The Spirit’s Harvest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4"/>
          <p:cNvSpPr/>
          <p:nvPr/>
        </p:nvSpPr>
        <p:spPr>
          <a:xfrm>
            <a:off x="621720" y="932760"/>
            <a:ext cx="7863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e2d9be"/>
                </a:solidFill>
                <a:effectLst/>
                <a:uFillTx/>
                <a:latin typeface="Aptos"/>
              </a:rPr>
              <a:t>Final movement of the hymn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Box 5"/>
          <p:cNvSpPr/>
          <p:nvPr/>
        </p:nvSpPr>
        <p:spPr>
          <a:xfrm>
            <a:off x="6126480" y="1600200"/>
            <a:ext cx="4708800" cy="31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The closing movement broadens harvest beyond food and fields.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God’s grace grows a deeper harvest: goodness, love, mercy, and the fruit of a life turned toward Christ.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f9f3e2"/>
                </a:solidFill>
                <a:effectLst/>
                <a:uFillTx/>
                <a:latin typeface="Aptos"/>
              </a:rPr>
              <a:t>Teaching emphasis: thanksgiving matures into spiritual formation and communal witness.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Box 6"/>
          <p:cNvSpPr/>
          <p:nvPr/>
        </p:nvSpPr>
        <p:spPr>
          <a:xfrm>
            <a:off x="411480" y="6473880"/>
            <a:ext cx="6400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850" strike="noStrike" u="none">
                <a:solidFill>
                  <a:srgbClr val="e6e2d2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Rectangle 7"/>
          <p:cNvSpPr/>
          <p:nvPr/>
        </p:nvSpPr>
        <p:spPr>
          <a:xfrm>
            <a:off x="411480" y="6382440"/>
            <a:ext cx="2057040" cy="27000"/>
          </a:xfrm>
          <a:prstGeom prst="rect">
            <a:avLst/>
          </a:prstGeom>
          <a:solidFill>
            <a:srgbClr val="d5a041"/>
          </a:solidFill>
          <a:ln>
            <a:solidFill>
              <a:srgbClr val="d5a04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17640" bIns="-17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LibreOffice/25.2.3.2$Linux_X86_64 LibreOffice_project/520$Build-2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category>Hymn study resource</cp:category>
  <dcterms:created xsi:type="dcterms:W3CDTF">2013-01-27T09:14:16Z</dcterms:created>
  <dc:creator>HymnInfo.com</dc:creator>
  <dc:description>generated using python-pptx</dc:description>
  <cp:keywords>hymn study Christian worship church teaching HymnInfo</cp:keywords>
  <dc:language>en-US</dc:language>
  <cp:lastModifiedBy>Steve Canny</cp:lastModifiedBy>
  <dcterms:modified xsi:type="dcterms:W3CDTF">2013-01-27T09:15:58Z</dcterms:modified>
  <cp:revision>1</cp:revision>
  <dc:subject>Hymn study resource</dc:subject>
  <dc:title>For the Fruits of This Creation Teaching Guide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