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1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182880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5000">
                <a:solidFill>
                  <a:srgbClr val="FFFFFF"/>
                </a:solidFill>
                <a:latin typeface="Aptos Display"/>
              </a:defRPr>
            </a:pPr>
            <a:r>
              <a:t>Blessed Assurance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2743200"/>
            <a:ext cx="98755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First line: “Blessed assurance, Jesus is mine”</a:t>
            </a:r>
          </a:p>
          <a:p>
            <a:pPr>
              <a:spcAft>
                <a:spcPts val="8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Fanny J. Crosby, 1873 • Tune: ASSURANCE by Phoebe P. Knapp</a:t>
            </a:r>
          </a:p>
          <a:p>
            <a:pPr>
              <a:spcAft>
                <a:spcPts val="800"/>
              </a:spcAft>
              <a:defRPr sz="2000">
                <a:solidFill>
                  <a:srgbClr val="FFFFFF"/>
                </a:solidFill>
                <a:latin typeface="Aptos"/>
              </a:defRPr>
            </a:pPr>
            <a:r>
              <a:t>Primary text: Hebrews 10:19–23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FFFFFF"/>
                </a:solidFill>
                <a:latin typeface="Aptos Display"/>
              </a:defRPr>
            </a:pPr>
            <a:r>
              <a:t>Refrain: A Story and a Song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585216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The refrain turns doctrine into testimony.</a:t>
            </a:r>
          </a:p>
          <a:p>
            <a:pPr>
              <a:spcAft>
                <a:spcPts val="8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Praise becomes the repeated rhythm of a life held by Christ.</a:t>
            </a:r>
          </a:p>
          <a:p>
            <a:pPr>
              <a:spcAft>
                <a:spcPts val="8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A congregation singing together learns to confess the gospel with joy.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4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63744"/>
                </a:solidFill>
                <a:latin typeface="Aptos Display"/>
              </a:defRPr>
            </a:pPr>
            <a:r>
              <a:t>Stanza 2: Surrender and Delight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52160" y="1143000"/>
            <a:ext cx="5715000" cy="480060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172200" y="1600200"/>
            <a:ext cx="498348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100">
                <a:solidFill>
                  <a:srgbClr val="24262A"/>
                </a:solidFill>
                <a:latin typeface="Aptos"/>
              </a:defRPr>
            </a:pPr>
            <a:r>
              <a:t>The second movement links assurance with surrender.</a:t>
            </a:r>
          </a:p>
          <a:p>
            <a:pPr>
              <a:spcAft>
                <a:spcPts val="800"/>
              </a:spcAft>
              <a:defRPr sz="2100">
                <a:solidFill>
                  <a:srgbClr val="24262A"/>
                </a:solidFill>
                <a:latin typeface="Aptos"/>
              </a:defRPr>
            </a:pPr>
            <a:r>
              <a:t>The believer’s delight is not escape from obedience, but joy within yielded trust.</a:t>
            </a:r>
          </a:p>
          <a:p>
            <a:pPr>
              <a:spcAft>
                <a:spcPts val="800"/>
              </a:spcAft>
              <a:defRPr sz="2100">
                <a:solidFill>
                  <a:srgbClr val="24262A"/>
                </a:solidFill>
                <a:latin typeface="Aptos"/>
              </a:defRPr>
            </a:pPr>
            <a:r>
              <a:t>Images of mercy and love point to God’s nearness and the Spirit’s comfort.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15C70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6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FFFFFF"/>
                </a:solidFill>
                <a:latin typeface="Aptos Display"/>
              </a:defRPr>
            </a:pPr>
            <a:r>
              <a:t>Stanza 3: Rest, Waiting, and Hope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576072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The final movement is calm rather than frantic.</a:t>
            </a:r>
          </a:p>
          <a:p>
            <a:pPr>
              <a:spcAft>
                <a:spcPts val="8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Assurance produces watchful patience: resting in Christ while looking above.</a:t>
            </a:r>
          </a:p>
          <a:p>
            <a:pPr>
              <a:spcAft>
                <a:spcPts val="8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The hymn ends with love, goodness, and the hope of glory.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3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63744"/>
                </a:solidFill>
                <a:latin typeface="Aptos Display"/>
              </a:defRPr>
            </a:pPr>
            <a:r>
              <a:t>Theological Themes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417320"/>
            <a:ext cx="3108960" cy="132588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896112" y="1600200"/>
            <a:ext cx="594360" cy="594360"/>
          </a:xfrm>
          <a:prstGeom prst="ellipse">
            <a:avLst/>
          </a:prstGeom>
          <a:solidFill>
            <a:srgbClr val="415C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91640"/>
            <a:ext cx="594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6072" y="2313432"/>
            <a:ext cx="12344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415C70"/>
                </a:solidFill>
              </a:defRPr>
            </a:pPr>
            <a:r>
              <a:t>Assurance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417320"/>
            <a:ext cx="3108960" cy="132588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553712" y="1600200"/>
            <a:ext cx="594360" cy="594360"/>
          </a:xfrm>
          <a:prstGeom prst="ellipse">
            <a:avLst/>
          </a:prstGeom>
          <a:solidFill>
            <a:srgbClr val="415C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53712" y="1691640"/>
            <a:ext cx="594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33672" y="2313432"/>
            <a:ext cx="12344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415C70"/>
                </a:solidFill>
              </a:defRPr>
            </a:pPr>
            <a:r>
              <a:t>Adoption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46720" y="1417320"/>
            <a:ext cx="3108960" cy="132588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211312" y="1600200"/>
            <a:ext cx="594360" cy="594360"/>
          </a:xfrm>
          <a:prstGeom prst="ellipse">
            <a:avLst/>
          </a:prstGeom>
          <a:solidFill>
            <a:srgbClr val="415C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11312" y="1691640"/>
            <a:ext cx="594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91272" y="2313432"/>
            <a:ext cx="12344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415C70"/>
                </a:solidFill>
              </a:defRPr>
            </a:pPr>
            <a:r>
              <a:t>Spirit’s Witness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3291839"/>
            <a:ext cx="3108960" cy="132588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96112" y="3474720"/>
            <a:ext cx="594360" cy="594360"/>
          </a:xfrm>
          <a:prstGeom prst="ellipse">
            <a:avLst/>
          </a:prstGeom>
          <a:solidFill>
            <a:srgbClr val="415C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96112" y="3566160"/>
            <a:ext cx="594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6072" y="4187952"/>
            <a:ext cx="12344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415C70"/>
                </a:solidFill>
              </a:defRPr>
            </a:pPr>
            <a:r>
              <a:t>Testimony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89120" y="3291839"/>
            <a:ext cx="3108960" cy="132588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553712" y="3474720"/>
            <a:ext cx="594360" cy="594360"/>
          </a:xfrm>
          <a:prstGeom prst="ellipse">
            <a:avLst/>
          </a:prstGeom>
          <a:solidFill>
            <a:srgbClr val="415C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53712" y="3566160"/>
            <a:ext cx="594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33672" y="4187952"/>
            <a:ext cx="12344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415C70"/>
                </a:solidFill>
              </a:defRPr>
            </a:pPr>
            <a:r>
              <a:t>Sanctification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46720" y="3291839"/>
            <a:ext cx="3108960" cy="132588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8211312" y="3474720"/>
            <a:ext cx="594360" cy="594360"/>
          </a:xfrm>
          <a:prstGeom prst="ellipse">
            <a:avLst/>
          </a:prstGeom>
          <a:solidFill>
            <a:srgbClr val="415C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11312" y="3566160"/>
            <a:ext cx="594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91272" y="4187952"/>
            <a:ext cx="12344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415C70"/>
                </a:solidFill>
              </a:defRPr>
            </a:pPr>
            <a:r>
              <a:t>Heavenly Hope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15C70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5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63744"/>
                </a:solidFill>
                <a:latin typeface="Aptos Display"/>
              </a:defRPr>
            </a:pPr>
            <a:r>
              <a:t>Literary and Musical Observations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417320"/>
            <a:ext cx="557784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100">
                <a:solidFill>
                  <a:srgbClr val="24262A"/>
                </a:solidFill>
                <a:latin typeface="Aptos"/>
              </a:defRPr>
            </a:pPr>
            <a:r>
              <a:t>Gospel-song form: stanzas build toward a repeated refrain.</a:t>
            </a:r>
          </a:p>
          <a:p>
            <a:pPr>
              <a:spcAft>
                <a:spcPts val="800"/>
              </a:spcAft>
              <a:defRPr sz="2100">
                <a:solidFill>
                  <a:srgbClr val="24262A"/>
                </a:solidFill>
                <a:latin typeface="Aptos"/>
              </a:defRPr>
            </a:pPr>
            <a:r>
              <a:t>The tune is accessible, warm, and shaped for congregational confidence.</a:t>
            </a:r>
          </a:p>
          <a:p>
            <a:pPr>
              <a:spcAft>
                <a:spcPts val="800"/>
              </a:spcAft>
              <a:defRPr sz="2100">
                <a:solidFill>
                  <a:srgbClr val="24262A"/>
                </a:solidFill>
                <a:latin typeface="Aptos"/>
              </a:defRPr>
            </a:pPr>
            <a:r>
              <a:t>The language moves from assurance to surrender to expectant rest.</a:t>
            </a:r>
          </a:p>
          <a:p>
            <a:pPr>
              <a:spcAft>
                <a:spcPts val="800"/>
              </a:spcAft>
              <a:defRPr sz="2100">
                <a:solidFill>
                  <a:srgbClr val="24262A"/>
                </a:solidFill>
                <a:latin typeface="Aptos"/>
              </a:defRPr>
            </a:pPr>
            <a:r>
              <a:t>A moderate tempo keeps the hymn joyful without becoming rushed.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15C70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3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FFFFFF"/>
                </a:solidFill>
                <a:latin typeface="Aptos Display"/>
              </a:defRPr>
            </a:pPr>
            <a:r>
              <a:t>Pastoral and Worship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585216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Use in services on salvation, baptism, testimony, confirmation, and Christian hope.</a:t>
            </a:r>
          </a:p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Useful after sermons on Romans 8, Hebrews 10, or the Spirit’s witness.</a:t>
            </a:r>
          </a:p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Choirs can help the congregation sing the refrain as joyful testimony.</a:t>
            </a:r>
          </a:p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Pastorally, it speaks to doubting, weary, joyful, and hopeful believers.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2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63744"/>
                </a:solidFill>
                <a:latin typeface="Aptos Display"/>
              </a:defRPr>
            </a:pPr>
            <a:r>
              <a:t>Teaching Questions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143000"/>
            <a:ext cx="10972800" cy="502920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508760"/>
            <a:ext cx="100584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What makes assurance Christian rather than merely optimistic?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How does Romans 8 explain the Spirit’s witness in the believer?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How does the refrain turn personal faith into public testimony?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Why does true assurance lead to praise and obedience?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Where do anxious believers need to hear “he who promised is faithful”?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15C70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6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FFFFFF"/>
                </a:solidFill>
                <a:latin typeface="Aptos Display"/>
              </a:defRPr>
            </a:pPr>
            <a:r>
              <a:t>Practice Assurance This Week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566928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Read Hebrews 10:19–23 and pray it back to God.</a:t>
            </a:r>
          </a:p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Write a three-sentence testimony of Christ’s faithfulness.</a:t>
            </a:r>
          </a:p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When doubt rises, answer it with a promise of Scripture.</a:t>
            </a:r>
          </a:p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Encourage one believer with the hope of Romans 8.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1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63744"/>
                </a:solidFill>
                <a:latin typeface="Aptos Display"/>
              </a:defRPr>
            </a:pPr>
            <a:r>
              <a:t>Suggested Lesson Flow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325880"/>
            <a:ext cx="5166360" cy="452628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309360" y="1325880"/>
            <a:ext cx="5166360" cy="452628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1600200"/>
            <a:ext cx="45720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30 minutes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Read Hebrews 10:19–23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Teach hymn background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Discuss assurance and testimony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Close with prayer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0" y="1600200"/>
            <a:ext cx="4572000" cy="3749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60 minutes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Add Romans 8:15–17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Study each hymn movement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Sing or listen together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Invite written testimonies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Pray for doubting believers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15C70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6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59436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600">
                <a:solidFill>
                  <a:srgbClr val="FFFFFF"/>
                </a:solidFill>
                <a:latin typeface="Aptos Display"/>
              </a:defRPr>
            </a:pPr>
            <a:r>
              <a:t>Closing Summary and Prayer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508760"/>
            <a:ext cx="612648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Blessed Assurance teaches believers to rest in Christ, rejoice in the Spirit’s witness, and live with a story of grace.</a:t>
            </a:r>
          </a:p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Lord Jesus, steady our hearts in your finished work. Let our confidence become worship, our testimony become encouragement, and our hope remain fixed on you. Amen.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3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600">
                <a:solidFill>
                  <a:srgbClr val="263744"/>
                </a:solidFill>
                <a:latin typeface="Aptos Display"/>
              </a:defRPr>
            </a:pPr>
            <a:r>
              <a:t>Teaching Aim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234440"/>
            <a:ext cx="10972800" cy="438912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417320" y="1828800"/>
            <a:ext cx="594360" cy="594360"/>
          </a:xfrm>
          <a:prstGeom prst="ellipse">
            <a:avLst/>
          </a:prstGeom>
          <a:solidFill>
            <a:srgbClr val="CF98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17320" y="1920240"/>
            <a:ext cx="594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542032"/>
            <a:ext cx="12344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415C70"/>
                </a:solidFill>
              </a:defRPr>
            </a:pPr>
            <a:r>
              <a:t>Understand</a:t>
            </a:r>
          </a:p>
        </p:txBody>
      </p:sp>
      <p:sp>
        <p:nvSpPr>
          <p:cNvPr id="8" name="Oval 7"/>
          <p:cNvSpPr/>
          <p:nvPr/>
        </p:nvSpPr>
        <p:spPr>
          <a:xfrm>
            <a:off x="4572000" y="1828800"/>
            <a:ext cx="594360" cy="594360"/>
          </a:xfrm>
          <a:prstGeom prst="ellipse">
            <a:avLst/>
          </a:prstGeom>
          <a:solidFill>
            <a:srgbClr val="CF98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0" y="1920240"/>
            <a:ext cx="594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51960" y="2542032"/>
            <a:ext cx="12344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415C70"/>
                </a:solidFill>
              </a:defRPr>
            </a:pPr>
            <a:r>
              <a:t>Feel</a:t>
            </a:r>
          </a:p>
        </p:txBody>
      </p:sp>
      <p:sp>
        <p:nvSpPr>
          <p:cNvPr id="11" name="Oval 10"/>
          <p:cNvSpPr/>
          <p:nvPr/>
        </p:nvSpPr>
        <p:spPr>
          <a:xfrm>
            <a:off x="7635240" y="1828800"/>
            <a:ext cx="594360" cy="594360"/>
          </a:xfrm>
          <a:prstGeom prst="ellipse">
            <a:avLst/>
          </a:prstGeom>
          <a:solidFill>
            <a:srgbClr val="CF98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1920240"/>
            <a:ext cx="5943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2542032"/>
            <a:ext cx="12344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 b="1">
                <a:solidFill>
                  <a:srgbClr val="415C70"/>
                </a:solidFill>
              </a:defRPr>
            </a:pPr>
            <a:r>
              <a:t>Practice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3000" y="2880360"/>
            <a:ext cx="950976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100">
                <a:solidFill>
                  <a:srgbClr val="24262A"/>
                </a:solidFill>
                <a:latin typeface="Aptos"/>
              </a:defRPr>
            </a:pPr>
            <a:r>
              <a:t>Understand assurance as confidence rooted in Christ’s finished work, not spiritual self-confidence.</a:t>
            </a:r>
          </a:p>
          <a:p>
            <a:pPr>
              <a:spcAft>
                <a:spcPts val="800"/>
              </a:spcAft>
              <a:defRPr sz="2100">
                <a:solidFill>
                  <a:srgbClr val="24262A"/>
                </a:solidFill>
                <a:latin typeface="Aptos"/>
              </a:defRPr>
            </a:pPr>
            <a:r>
              <a:t>Feel the joy of belonging to Jesus and being sealed by the Holy Spirit.</a:t>
            </a:r>
          </a:p>
          <a:p>
            <a:pPr>
              <a:spcAft>
                <a:spcPts val="800"/>
              </a:spcAft>
              <a:defRPr sz="2100">
                <a:solidFill>
                  <a:srgbClr val="24262A"/>
                </a:solidFill>
                <a:latin typeface="Aptos"/>
              </a:defRPr>
            </a:pPr>
            <a:r>
              <a:t>Practice praise, testimony, and steady hope when doubts or trials come.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15C70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3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63744"/>
                </a:solidFill>
                <a:latin typeface="Aptos Display"/>
              </a:defRPr>
            </a:pPr>
            <a:r>
              <a:t>For Teaching Use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97280" y="2011680"/>
            <a:ext cx="9966960" cy="182880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417320" y="2423160"/>
            <a:ext cx="92354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24262A"/>
                </a:solidFill>
                <a:latin typeface="Aptos"/>
              </a:defRPr>
            </a:pPr>
            <a: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15C70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FFFFFF"/>
                </a:solidFill>
                <a:latin typeface="Aptos Display"/>
              </a:defRPr>
            </a:pPr>
            <a:r>
              <a:t>Hymn Identity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234440"/>
            <a:ext cx="5303520" cy="448056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508760"/>
            <a:ext cx="4754880" cy="3931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Title: Blessed Assurance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Author: Fanny Jane Crosby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Composer: Phoebe Palmer Knapp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Year: 1873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Tune: ASSURANCE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Themes: assurance, testimony, Spirit, joy, heavenly hope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1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23774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4200">
                <a:solidFill>
                  <a:srgbClr val="FFFFFF"/>
                </a:solidFill>
                <a:latin typeface="Aptos Display"/>
              </a:defRPr>
            </a:pPr>
            <a:r>
              <a:t>Historical Background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154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A gospel hymn born from friendship, melody, and testimony.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4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63744"/>
                </a:solidFill>
                <a:latin typeface="Aptos Display"/>
              </a:defRPr>
            </a:pPr>
            <a:r>
              <a:t>Crosby, Knapp, and Gospel Song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234440"/>
            <a:ext cx="5486400" cy="457200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554480"/>
            <a:ext cx="489204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Fanny Crosby’s hymns often unite biblical confidence with personal testimony.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Phoebe Knapp’s melody carries the buoyant shape of nineteenth-century gospel song.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The hymn entered revival and church use because it gives simple, singable language to deep assurance.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15C70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23774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4200">
                <a:solidFill>
                  <a:srgbClr val="FFFFFF"/>
                </a:solidFill>
                <a:latin typeface="Aptos Display"/>
              </a:defRPr>
            </a:pPr>
            <a:r>
              <a:t>Biblical Foundation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154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200">
                <a:solidFill>
                  <a:srgbClr val="FFFFFF"/>
                </a:solidFill>
                <a:latin typeface="Aptos"/>
              </a:defRPr>
            </a:pPr>
            <a:r>
              <a:t>Draw near. Hold fast. He who promised is faithful.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5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63744"/>
                </a:solidFill>
                <a:latin typeface="Aptos Display"/>
              </a:defRPr>
            </a:pPr>
            <a:r>
              <a:t>Scripture That Grounds Assurance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143000"/>
            <a:ext cx="10972800" cy="475488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508760"/>
            <a:ext cx="1024128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Hebrews 10:19–23 — bold access to God through Jesus’ blood and priesthood.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Romans 8:15–17 — the Spirit bears witness that believers are God’s children.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Ephesians 1:13–14 — the Spirit is the pledge of our inheritance.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1 Peter 1:3–5 — a living hope guarded by God’s power.</a:t>
            </a:r>
          </a:p>
          <a:p>
            <a:pPr>
              <a:spcAft>
                <a:spcPts val="800"/>
              </a:spcAft>
              <a:defRPr sz="1900">
                <a:solidFill>
                  <a:srgbClr val="24262A"/>
                </a:solidFill>
                <a:latin typeface="Aptos"/>
              </a:defRPr>
            </a:pPr>
            <a:r>
              <a:t>Revelation 21:1–4 — assurance looks forward to God dwelling with his people.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15C70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3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FFFFFF"/>
                </a:solidFill>
                <a:latin typeface="Aptos Display"/>
              </a:defRPr>
            </a:pPr>
            <a:r>
              <a:t>Why This Hymn Matters Today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54864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It gives anxious believers a gospel-shaped confidence.</a:t>
            </a:r>
          </a:p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It teaches praise as testimony: the saved life has a story and a song.</a:t>
            </a:r>
          </a:p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It joins present rest with future glory.</a:t>
            </a:r>
          </a:p>
          <a:p>
            <a:pPr>
              <a:spcAft>
                <a:spcPts val="800"/>
              </a:spcAft>
              <a:defRPr sz="2100">
                <a:solidFill>
                  <a:srgbClr val="FFFFFF"/>
                </a:solidFill>
                <a:latin typeface="Aptos"/>
              </a:defRPr>
            </a:pPr>
            <a:r>
              <a:t>It keeps assurance tied to Christ, Scripture, and the Spirit’s witness.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FFFFFF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1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400">
                <a:solidFill>
                  <a:srgbClr val="263744"/>
                </a:solidFill>
                <a:latin typeface="Aptos Display"/>
              </a:defRPr>
            </a:pPr>
            <a:r>
              <a:t>Stanza 1: Belonging to Christ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188720"/>
            <a:ext cx="5623560" cy="4663440"/>
          </a:xfrm>
          <a:prstGeom prst="roundRect">
            <a:avLst/>
          </a:prstGeom>
          <a:solidFill>
            <a:srgbClr val="FAF4E8"/>
          </a:solidFill>
          <a:ln>
            <a:solidFill>
              <a:srgbClr val="CF984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508760"/>
            <a:ext cx="498348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The hymn begins with personal assurance: the believer belongs to Jesus.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Salvation is described as inheritance, redemption, new birth by the Spirit, and cleansing through Christ.</a:t>
            </a:r>
          </a:p>
          <a:p>
            <a:pPr>
              <a:spcAft>
                <a:spcPts val="800"/>
              </a:spcAft>
              <a:defRPr sz="2000">
                <a:solidFill>
                  <a:srgbClr val="24262A"/>
                </a:solidFill>
                <a:latin typeface="Aptos"/>
              </a:defRPr>
            </a:pPr>
            <a:r>
              <a:t>Teaching emphasis: assurance begins with what God has done, not with how strongly we feel.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492240"/>
            <a:ext cx="80467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415C70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