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dark_bg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005840"/>
            <a:ext cx="70408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4800">
                <a:solidFill>
                  <a:srgbClr val="F6EEDE"/>
                </a:solidFill>
                <a:latin typeface="Georgia"/>
              </a:defRPr>
            </a:pPr>
            <a:r>
              <a:t>It Is Well with My Soul</a:t>
            </a:r>
          </a:p>
          <a:p>
            <a:pPr>
              <a:spcBef>
                <a:spcPts val="1200"/>
              </a:spcBef>
              <a:defRPr i="1" sz="2400">
                <a:solidFill>
                  <a:srgbClr val="E6D2AE"/>
                </a:solidFill>
                <a:latin typeface="Georgia"/>
              </a:defRPr>
            </a:pPr>
            <a:r>
              <a:t>When peace, like a river, attendeth my way</a:t>
            </a:r>
          </a:p>
          <a:p>
            <a:pPr>
              <a:spcBef>
                <a:spcPts val="1500"/>
              </a:spcBef>
              <a:defRPr sz="1700">
                <a:solidFill>
                  <a:srgbClr val="FFFFFF"/>
                </a:solidFill>
                <a:latin typeface="Aptos"/>
              </a:defRPr>
            </a:pPr>
            <a:r>
              <a:t>Horatio Gates Spafford • Philip Paul Bliss • 1873</a:t>
            </a:r>
          </a:p>
          <a:p>
            <a:pPr>
              <a:spcBef>
                <a:spcPts val="700"/>
              </a:spcBef>
              <a:defRPr sz="1500">
                <a:solidFill>
                  <a:srgbClr val="E0D3BC"/>
                </a:solidFill>
                <a:latin typeface="Aptos"/>
              </a:defRPr>
            </a:pPr>
            <a:r>
              <a:t>Primary Scripture: Philippians 4:6-7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6EED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Stanza Study: Peace and Sorrow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opening contrast between peace and sorrow makes the hymn realistic about changing circumstances.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“river” image suggests calm abundance, while the “sea billows” image evokes overwhelming distress.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teaching emphasis is not denial of pain, but a learned confession of trust.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Connect this movement to Philippians 4:6-7 and Isaiah 26:3.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Stanza Study: Trial and Temptation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acknowledges affliction and spiritual conflict without giving them the final word.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Its confidence is rooted in Christ’s compassion and saving work rather than personal strength.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This section can help believers name grief, fear, and temptation while looking to the Savior.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Pastoral use: invite honest prayer before moving quickly to answers.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Stanza Study: The Cross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turns from present suffering to the believer’s deepest need: sin dealt with by Christ.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Its assurance rests on the atoning work of Jesus, not on the believer’s circumstances.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Romans 8:1 and Colossians 2:14 provide a strong biblical foundation for this confidence.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Teaching emphasis: the peace sung here is gospel peace.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Refrain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refrain functions as repeated testimony: a congregational confession of peace before God.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It is simple enough to remember and strong enough to carry heavy grief.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Repeated singing forms the heart to confess trust when words are difficult.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Avoid rushing the refrain; let it become prayer, not performance.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Stanza Study: Final Hope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ends with the return of Christ and the completion of Christian hope.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1 Thessalonians 4:16 and 1 Corinthians 15:57 lift the congregation beyond present grief to resurrection victory.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This future hope does not erase sorrow, but it refuses to let sorrow have the last word.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final movement is eschatological: Christ’s triumph will complete what faith now confesses.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Theological Themes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Peace: God guards the heart in Christ.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Providence: suffering is held within God’s larger care, even when it is mysterious.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Justification and forgiveness: there is no condemnation in Christ.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Assurance: faith rests on Christ’s finished work.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Hope: the Lord’s return and resurrection victory frame present grief.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Literary and Musical Observations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moves from changing circumstances to unchanging gospel assurance.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Water imagery gives the text emotional range: river-like peace and billowing sorrow.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refrain turns reflection into congregational affirmation.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VILLE DU HAVRE supports both testimony and corporate worship when sung steadily and prayerfully.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Pastoral and Worship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Funerals, memorial services, grief support, pastoral care, and services of assurance.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Worship themes: peace, suffering, forgiveness, trust, hope, resurrection, and Christ’s return.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Useful after Scripture readings from Philippians 4, Romans 8, Colossians 2, or 1 Thessalonians 4.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Use with sensitivity: give space for silence and prayer when grief is fresh.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Teaching 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How does Philippians 4:6-7 reshape our understanding of peace?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Why is it important that the hymn acknowledges sorrow rather than ignoring it?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How does the cross become the foundation for assurance?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What difference does resurrection hope make in present suffering?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How can a congregation sing this hymn with both honesty and faith?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Suggested Lesson 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30 minutes: background, Philippians 4:6-7, one stanza study, discussion, prayer.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60 minutes: background, biblical foundations, stanza-by-stanza study, musical observations, pastoral application, closing prayer.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Use the historical story carefully, allowing Scripture to interpret the hymn more than the tragedy does.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Consider singing the hymn after the study so learners respond in worship.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Teaching Aim</a:t>
            </a:r>
          </a:p>
          <a:p>
            <a:pPr>
              <a:spcBef>
                <a:spcPts val="800"/>
              </a:spcBef>
              <a:defRPr sz="1500">
                <a:solidFill>
                  <a:srgbClr val="6B5C4C"/>
                </a:solidFill>
                <a:latin typeface="Aptos"/>
              </a:defRPr>
            </a:pPr>
            <a:r>
              <a:t>Understanding • Affection • 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Understand how the hymn joins honest grief with confidence in Christ.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Feel the pastoral weight of Christian peace in suffering, not as denial but as trust.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Practice bringing anxiety, loss, and hope before God in prayer and worship.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dark_bg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48640"/>
            <a:ext cx="108813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6EEDE"/>
                </a:solidFill>
                <a:latin typeface="Georgia"/>
              </a:defRPr>
            </a:pPr>
            <a:r>
              <a:t>Closing Summary and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2057400"/>
            <a:ext cx="100584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700" i="1">
                <a:solidFill>
                  <a:srgbClr val="F6EEDE"/>
                </a:solidFill>
                <a:latin typeface="Georgia"/>
              </a:defRPr>
            </a:pPr>
            <a:r>
              <a:t>Lord, teach us to bring sorrow honestly before You and to rest our souls in Christ, whose peace guards us now and whose victory will be complete.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6EED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dark_bg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0058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6EEDE"/>
                </a:solidFill>
                <a:latin typeface="Georgia"/>
              </a:defRPr>
            </a:pPr>
            <a:r>
              <a:t>For Teaching and Small Group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01168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400">
                <a:solidFill>
                  <a:srgbClr val="F6EEDE"/>
                </a:solidFill>
                <a:latin typeface="Aptos"/>
              </a:defRPr>
            </a:pPr>
            <a:r>
              <a:t>• Use these materials to teach the hymn with Scripture, historical care, and pastoral sensitivity.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400">
                <a:solidFill>
                  <a:srgbClr val="F6EEDE"/>
                </a:solidFill>
                <a:latin typeface="Aptos"/>
              </a:defRPr>
            </a:pPr>
            <a:r>
              <a:t>• Let the hymn lead learners to prayer, trust, and hope in Christ.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475488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>
                <a:solidFill>
                  <a:srgbClr val="E6D2AE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6EED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Hymn Identity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Title: It Is Well with My Soul; first line: “When peace, like a river, attendeth my way.”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Text: Horatio Gates Spafford, written in 1873.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Tune: VILLE DU HAVRE, composed by Philip Paul Bliss and published with the text in 1876.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Meter: commonly indexed as 11.8.11.9 with refrain; some hymnals classify it more generally as irregular because of the refrain.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belongs to the gospel hymn tradition and is widely used for consolation and assurance.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Historical Background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Spafford was a Chicago lawyer, Presbyterian layman, and church elder associated with evangelical ministry.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followed severe loss: financial damage after the Great Chicago Fire and the death of his four daughters in the 1873 Ville du Havre disaster.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traditional Atlantic crossing account is meaningful, but should be told carefully without sensational embellishment.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Bliss named the tune VILLE DU HAVRE, connecting the music to the ship tragedy.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Horatio G. Spafford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His witness is not that suffering is easy, but that faith can speak honestly within sorrow.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is best taught as testimony shaped by grief, Scripture, and Christian hope.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Spafford’s biography should lead learners toward pastoral reflection, not curiosity about tragedy alone.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song gives the church words for trust when circumstances cannot be easily explained.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Philip P. Bliss and the Tune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Bliss was an American gospel singer, composer, hymn writer, and evangelistic musician.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VILLE DU HAVRE moves from reflective testimony toward the strong congregational affirmation of the refrain.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tune benefits from an unhurried tempo that lets the congregation carry both lament and confidence.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Organ, piano, choir, or simple accompaniment can preserve the hymn’s consoling character.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dark_bg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48640"/>
            <a:ext cx="108813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6EEDE"/>
                </a:solidFill>
                <a:latin typeface="Georgia"/>
              </a:defRPr>
            </a:pPr>
            <a:r>
              <a:t>Why This Hymn Matters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2057400"/>
            <a:ext cx="100584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700" i="1">
                <a:solidFill>
                  <a:srgbClr val="F6EEDE"/>
                </a:solidFill>
                <a:latin typeface="Georgia"/>
              </a:defRPr>
            </a:pPr>
            <a:r>
              <a:t>Christian peace is not the absence of sorrow; it is confidence held by God in the middle of sorrow.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F6EED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Biblical Foundation: Peace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Philippians 4:6-7 connects peace with prayer, petition, thanksgiving, and the guarding presence of God.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Isaiah 26:3 teaches that steadfast trust is kept by God in perfect peace.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 does not promise easy circumstances; it points to peace deeper than circumstances.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For teaching, emphasize that Christian peace is received from God, not manufactured by human willpower.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pt_pane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A9A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11480"/>
            <a:ext cx="71323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22D3A"/>
                </a:solidFill>
                <a:latin typeface="Georgia"/>
              </a:defRPr>
            </a:pPr>
            <a:r>
              <a:t>Biblical Foundation: Assurance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Romans 8:1 anchors assurance in freedom from condemnation for those who are in Christ Jesus.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Colossians 2:14 pictures the record against us being removed through the cross.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The hymn’s strongest confidence is not emotional resilience but Christ’s finished work.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2000">
                <a:solidFill>
                  <a:srgbClr val="2C2C2C"/>
                </a:solidFill>
                <a:latin typeface="Aptos"/>
              </a:defRPr>
            </a:pPr>
            <a:r>
              <a:t>• Assurance in suffering is sustained by forgiveness, justification, and union with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113842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85F5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Is Well with My Soul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>Hymn study resource</cp:category>
</cp:coreProperties>
</file>