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85800" y="1143000"/>
            <a:ext cx="5440680" cy="4434840"/>
          </a:xfrm>
          <a:prstGeom prst="roundRect">
            <a:avLst/>
          </a:prstGeom>
          <a:solidFill>
            <a:srgbClr val="05121D"/>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960120" y="1508760"/>
            <a:ext cx="4892040" cy="1005840"/>
          </a:xfrm>
          <a:prstGeom prst="rect">
            <a:avLst/>
          </a:prstGeom>
          <a:noFill/>
        </p:spPr>
        <p:txBody>
          <a:bodyPr wrap="square" lIns="54864" rIns="54864">
            <a:spAutoFit/>
          </a:bodyPr>
          <a:lstStyle/>
          <a:p>
            <a:r>
              <a:rPr sz="4000" b="1">
                <a:solidFill>
                  <a:srgbClr val="F7EFDE"/>
                </a:solidFill>
                <a:latin typeface="Georgia"/>
              </a:rPr>
              <a:t>God Is Here!</a:t>
            </a:r>
          </a:p>
        </p:txBody>
      </p:sp>
      <p:sp>
        <p:nvSpPr>
          <p:cNvPr id="5" name="TextBox 4"/>
          <p:cNvSpPr txBox="1"/>
          <p:nvPr/>
        </p:nvSpPr>
        <p:spPr>
          <a:xfrm>
            <a:off x="978408" y="2505456"/>
            <a:ext cx="4754880" cy="384048"/>
          </a:xfrm>
          <a:prstGeom prst="rect">
            <a:avLst/>
          </a:prstGeom>
          <a:noFill/>
        </p:spPr>
        <p:txBody>
          <a:bodyPr wrap="square" lIns="54864" rIns="54864">
            <a:spAutoFit/>
          </a:bodyPr>
          <a:lstStyle/>
          <a:p>
            <a:r>
              <a:rPr sz="1700" b="0">
                <a:solidFill>
                  <a:srgbClr val="E6DECE"/>
                </a:solidFill>
                <a:latin typeface="Aptos"/>
              </a:rPr>
              <a:t>A hymn study on God’s presence in gathered worship</a:t>
            </a:r>
          </a:p>
        </p:txBody>
      </p:sp>
      <p:sp>
        <p:nvSpPr>
          <p:cNvPr id="6" name="TextBox 5"/>
          <p:cNvSpPr txBox="1"/>
          <p:nvPr/>
        </p:nvSpPr>
        <p:spPr>
          <a:xfrm>
            <a:off x="987552" y="3063240"/>
            <a:ext cx="4572000" cy="1325880"/>
          </a:xfrm>
          <a:prstGeom prst="rect">
            <a:avLst/>
          </a:prstGeom>
          <a:noFill/>
        </p:spPr>
        <p:txBody>
          <a:bodyPr wrap="square" lIns="54864" rIns="54864">
            <a:spAutoFit/>
          </a:bodyPr>
          <a:lstStyle/>
          <a:p>
            <a:r>
              <a:rPr sz="1500" b="0">
                <a:solidFill>
                  <a:srgbClr val="F1E8D4"/>
                </a:solidFill>
                <a:latin typeface="Aptos"/>
              </a:rPr>
              <a:t>First line: God is here! As we your people
Text: Frederick Pratt Green
Common tune: ABBOT’S LEIGH (Cyril Vincent Taylor)
Primary Scripture: Matthew 18:20</a:t>
            </a:r>
          </a:p>
        </p:txBody>
      </p:sp>
      <p:sp>
        <p:nvSpPr>
          <p:cNvPr id="7" name="Rectangle 6"/>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Movement 3: Gifts within the Body</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The congregation is a ministry-bearing people</a:t>
            </a:r>
          </a:p>
        </p:txBody>
      </p:sp>
      <p:sp>
        <p:nvSpPr>
          <p:cNvPr id="5" name="Rounded Rectangle 4"/>
          <p:cNvSpPr/>
          <p:nvPr/>
        </p:nvSpPr>
        <p:spPr>
          <a:xfrm>
            <a:off x="777240" y="1417320"/>
            <a:ext cx="10652760" cy="4526280"/>
          </a:xfrm>
          <a:prstGeom prst="roundRect">
            <a:avLst/>
          </a:prstGeom>
          <a:solidFill>
            <a:srgbClr val="0918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1783080"/>
            <a:ext cx="9829800" cy="502920"/>
          </a:xfrm>
          <a:prstGeom prst="rect">
            <a:avLst/>
          </a:prstGeom>
          <a:noFill/>
        </p:spPr>
        <p:txBody>
          <a:bodyPr wrap="square" lIns="54864" rIns="54864">
            <a:spAutoFit/>
          </a:bodyPr>
          <a:lstStyle/>
          <a:p>
            <a:r>
              <a:rPr sz="2200" b="1">
                <a:solidFill>
                  <a:srgbClr val="F7EFDE"/>
                </a:solidFill>
                <a:latin typeface="Georgia"/>
              </a:rPr>
              <a:t>1 Corinthians 12 gives the frame: “various kinds of gifts, but the same Spirit.”</a:t>
            </a:r>
          </a:p>
        </p:txBody>
      </p:sp>
      <p:sp>
        <p:nvSpPr>
          <p:cNvPr id="7" name="Rounded Rectangle 6"/>
          <p:cNvSpPr/>
          <p:nvPr/>
        </p:nvSpPr>
        <p:spPr>
          <a:xfrm>
            <a:off x="1097280" y="2651760"/>
            <a:ext cx="2971800" cy="224028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325880" y="2926080"/>
            <a:ext cx="2514600" cy="365760"/>
          </a:xfrm>
          <a:prstGeom prst="rect">
            <a:avLst/>
          </a:prstGeom>
          <a:noFill/>
        </p:spPr>
        <p:txBody>
          <a:bodyPr wrap="square" lIns="54864" rIns="54864">
            <a:spAutoFit/>
          </a:bodyPr>
          <a:lstStyle/>
          <a:p>
            <a:pPr algn="ctr"/>
            <a:r>
              <a:rPr sz="1600" b="1">
                <a:solidFill>
                  <a:srgbClr val="71272A"/>
                </a:solidFill>
                <a:latin typeface="Aptos"/>
              </a:rPr>
              <a:t>Singers and speakers</a:t>
            </a:r>
          </a:p>
        </p:txBody>
      </p:sp>
      <p:sp>
        <p:nvSpPr>
          <p:cNvPr id="9" name="TextBox 8"/>
          <p:cNvSpPr txBox="1"/>
          <p:nvPr/>
        </p:nvSpPr>
        <p:spPr>
          <a:xfrm>
            <a:off x="1325880" y="3429000"/>
            <a:ext cx="2514600" cy="914400"/>
          </a:xfrm>
          <a:prstGeom prst="rect">
            <a:avLst/>
          </a:prstGeom>
          <a:noFill/>
        </p:spPr>
        <p:txBody>
          <a:bodyPr wrap="square" lIns="54864" rIns="54864">
            <a:spAutoFit/>
          </a:bodyPr>
          <a:lstStyle/>
          <a:p>
            <a:pPr algn="ctr"/>
            <a:r>
              <a:rPr sz="1280" b="0">
                <a:solidFill>
                  <a:srgbClr val="122334"/>
                </a:solidFill>
                <a:latin typeface="Aptos"/>
              </a:rPr>
              <a:t>Worship needs voices offered in faith, not performers seeking attention.</a:t>
            </a:r>
          </a:p>
        </p:txBody>
      </p:sp>
      <p:sp>
        <p:nvSpPr>
          <p:cNvPr id="10" name="Rounded Rectangle 9"/>
          <p:cNvSpPr/>
          <p:nvPr/>
        </p:nvSpPr>
        <p:spPr>
          <a:xfrm>
            <a:off x="4526280" y="2651760"/>
            <a:ext cx="2971800" cy="224028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754880" y="2926080"/>
            <a:ext cx="2514600" cy="365760"/>
          </a:xfrm>
          <a:prstGeom prst="rect">
            <a:avLst/>
          </a:prstGeom>
          <a:noFill/>
        </p:spPr>
        <p:txBody>
          <a:bodyPr wrap="square" lIns="54864" rIns="54864">
            <a:spAutoFit/>
          </a:bodyPr>
          <a:lstStyle/>
          <a:p>
            <a:pPr algn="ctr"/>
            <a:r>
              <a:rPr sz="1600" b="1">
                <a:solidFill>
                  <a:srgbClr val="71272A"/>
                </a:solidFill>
                <a:latin typeface="Aptos"/>
              </a:rPr>
              <a:t>Teachers and servants</a:t>
            </a:r>
          </a:p>
        </p:txBody>
      </p:sp>
      <p:sp>
        <p:nvSpPr>
          <p:cNvPr id="12" name="TextBox 11"/>
          <p:cNvSpPr txBox="1"/>
          <p:nvPr/>
        </p:nvSpPr>
        <p:spPr>
          <a:xfrm>
            <a:off x="4754880" y="3429000"/>
            <a:ext cx="2514600" cy="914400"/>
          </a:xfrm>
          <a:prstGeom prst="rect">
            <a:avLst/>
          </a:prstGeom>
          <a:noFill/>
        </p:spPr>
        <p:txBody>
          <a:bodyPr wrap="square" lIns="54864" rIns="54864">
            <a:spAutoFit/>
          </a:bodyPr>
          <a:lstStyle/>
          <a:p>
            <a:pPr algn="ctr"/>
            <a:r>
              <a:rPr sz="1280" b="0">
                <a:solidFill>
                  <a:srgbClr val="122334"/>
                </a:solidFill>
                <a:latin typeface="Aptos"/>
              </a:rPr>
              <a:t>Gifts are given so the whole body may be strengthened.</a:t>
            </a:r>
          </a:p>
        </p:txBody>
      </p:sp>
      <p:sp>
        <p:nvSpPr>
          <p:cNvPr id="13" name="Rounded Rectangle 12"/>
          <p:cNvSpPr/>
          <p:nvPr/>
        </p:nvSpPr>
        <p:spPr>
          <a:xfrm>
            <a:off x="7955279" y="2651760"/>
            <a:ext cx="2971800" cy="224028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183879" y="2926080"/>
            <a:ext cx="2514600" cy="365760"/>
          </a:xfrm>
          <a:prstGeom prst="rect">
            <a:avLst/>
          </a:prstGeom>
          <a:noFill/>
        </p:spPr>
        <p:txBody>
          <a:bodyPr wrap="square" lIns="54864" rIns="54864">
            <a:spAutoFit/>
          </a:bodyPr>
          <a:lstStyle/>
          <a:p>
            <a:pPr algn="ctr"/>
            <a:r>
              <a:rPr sz="1600" b="1">
                <a:solidFill>
                  <a:srgbClr val="71272A"/>
                </a:solidFill>
                <a:latin typeface="Aptos"/>
              </a:rPr>
              <a:t>Artists and helpers</a:t>
            </a:r>
          </a:p>
        </p:txBody>
      </p:sp>
      <p:sp>
        <p:nvSpPr>
          <p:cNvPr id="15" name="TextBox 14"/>
          <p:cNvSpPr txBox="1"/>
          <p:nvPr/>
        </p:nvSpPr>
        <p:spPr>
          <a:xfrm>
            <a:off x="8183879" y="3429000"/>
            <a:ext cx="2514600" cy="914400"/>
          </a:xfrm>
          <a:prstGeom prst="rect">
            <a:avLst/>
          </a:prstGeom>
          <a:noFill/>
        </p:spPr>
        <p:txBody>
          <a:bodyPr wrap="square" lIns="54864" rIns="54864">
            <a:spAutoFit/>
          </a:bodyPr>
          <a:lstStyle/>
          <a:p>
            <a:pPr algn="ctr"/>
            <a:r>
              <a:rPr sz="1280" b="0">
                <a:solidFill>
                  <a:srgbClr val="122334"/>
                </a:solidFill>
                <a:latin typeface="Aptos"/>
              </a:rPr>
              <a:t>Beauty, hospitality, order, care, and practical service can all bear witness to God.</a:t>
            </a:r>
          </a:p>
        </p:txBody>
      </p:sp>
      <p:sp>
        <p:nvSpPr>
          <p:cNvPr id="16" name="Rectangle 15"/>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Movement 4: From Worship to Mission</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God’s presence sends the church outward</a:t>
            </a:r>
          </a:p>
        </p:txBody>
      </p:sp>
      <p:sp>
        <p:nvSpPr>
          <p:cNvPr id="5" name="Rounded Rectangle 4"/>
          <p:cNvSpPr/>
          <p:nvPr/>
        </p:nvSpPr>
        <p:spPr>
          <a:xfrm>
            <a:off x="777240" y="1463040"/>
            <a:ext cx="5257800" cy="4434840"/>
          </a:xfrm>
          <a:prstGeom prst="roundRect">
            <a:avLst/>
          </a:prstGeom>
          <a:solidFill>
            <a:srgbClr val="0817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1828800"/>
            <a:ext cx="4526280" cy="365760"/>
          </a:xfrm>
          <a:prstGeom prst="rect">
            <a:avLst/>
          </a:prstGeom>
          <a:noFill/>
        </p:spPr>
        <p:txBody>
          <a:bodyPr wrap="square" lIns="54864" rIns="54864">
            <a:spAutoFit/>
          </a:bodyPr>
          <a:lstStyle/>
          <a:p>
            <a:r>
              <a:rPr sz="2300" b="1">
                <a:solidFill>
                  <a:srgbClr val="F7EFDE"/>
                </a:solidFill>
                <a:latin typeface="Georgia"/>
              </a:rPr>
              <a:t>Worship is not escape.</a:t>
            </a:r>
          </a:p>
        </p:txBody>
      </p:sp>
      <p:sp>
        <p:nvSpPr>
          <p:cNvPr id="7" name="TextBox 6"/>
          <p:cNvSpPr txBox="1"/>
          <p:nvPr/>
        </p:nvSpPr>
        <p:spPr>
          <a:xfrm>
            <a:off x="1097280" y="2423160"/>
            <a:ext cx="4526280" cy="1188720"/>
          </a:xfrm>
          <a:prstGeom prst="rect">
            <a:avLst/>
          </a:prstGeom>
          <a:noFill/>
        </p:spPr>
        <p:txBody>
          <a:bodyPr wrap="square" lIns="54864" rIns="54864">
            <a:spAutoFit/>
          </a:bodyPr>
          <a:lstStyle/>
          <a:p>
            <a:r>
              <a:rPr sz="2000" b="0">
                <a:solidFill>
                  <a:srgbClr val="ECE4D2"/>
                </a:solidFill>
                <a:latin typeface="Aptos"/>
              </a:rPr>
              <a:t>The church gathers before God and then returns to the world with renewed obedience, mercy, witness, and love.</a:t>
            </a:r>
          </a:p>
        </p:txBody>
      </p:sp>
      <p:sp>
        <p:nvSpPr>
          <p:cNvPr id="8" name="TextBox 7"/>
          <p:cNvSpPr txBox="1"/>
          <p:nvPr/>
        </p:nvSpPr>
        <p:spPr>
          <a:xfrm>
            <a:off x="1097280" y="3931920"/>
            <a:ext cx="4389120" cy="1097280"/>
          </a:xfrm>
          <a:prstGeom prst="rect">
            <a:avLst/>
          </a:prstGeom>
          <a:noFill/>
        </p:spPr>
        <p:txBody>
          <a:bodyPr wrap="square" lIns="45720" rIns="45720">
            <a:spAutoFit/>
          </a:bodyPr>
          <a:lstStyle/>
          <a:p>
            <a:pPr marL="342900" indent="-171450">
              <a:spcAft>
                <a:spcPts val="500"/>
              </a:spcAft>
              <a:defRPr sz="1450">
                <a:solidFill>
                  <a:srgbClr val="F7EFDE"/>
                </a:solidFill>
                <a:latin typeface="Aptos"/>
              </a:defRPr>
            </a:pPr>
            <a:r>
              <a:t>Name one ministry this congregation carries.</a:t>
            </a:r>
          </a:p>
          <a:p>
            <a:pPr marL="342900" indent="-171450">
              <a:spcAft>
                <a:spcPts val="500"/>
              </a:spcAft>
              <a:defRPr sz="1450">
                <a:solidFill>
                  <a:srgbClr val="F7EFDE"/>
                </a:solidFill>
                <a:latin typeface="Aptos"/>
              </a:defRPr>
            </a:pPr>
            <a:r>
              <a:t>Name one neighbor the church is called to serve.</a:t>
            </a:r>
          </a:p>
          <a:p>
            <a:pPr marL="342900" indent="-171450">
              <a:spcAft>
                <a:spcPts val="500"/>
              </a:spcAft>
              <a:defRPr sz="1450">
                <a:solidFill>
                  <a:srgbClr val="F7EFDE"/>
                </a:solidFill>
                <a:latin typeface="Aptos"/>
              </a:defRPr>
            </a:pPr>
            <a:r>
              <a:t>Name one habit of worship that should shape Monday morning.</a:t>
            </a:r>
          </a:p>
        </p:txBody>
      </p:sp>
      <p:sp>
        <p:nvSpPr>
          <p:cNvPr id="9" name="Rounded Rectangle 8"/>
          <p:cNvSpPr/>
          <p:nvPr/>
        </p:nvSpPr>
        <p:spPr>
          <a:xfrm>
            <a:off x="6903720" y="1965960"/>
            <a:ext cx="4023360" cy="324612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8458200" y="2423160"/>
            <a:ext cx="678942" cy="1131569"/>
          </a:xfrm>
          <a:prstGeom prst="rect">
            <a:avLst/>
          </a:prstGeom>
          <a:solidFill>
            <a:srgbClr val="7127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8941003" y="2996488"/>
            <a:ext cx="90525" cy="90525"/>
          </a:xfrm>
          <a:prstGeom prst="ellipse">
            <a:avLst/>
          </a:prstGeom>
          <a:solidFill>
            <a:srgbClr val="1223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269480" y="3703320"/>
            <a:ext cx="3246120" cy="320040"/>
          </a:xfrm>
          <a:prstGeom prst="rect">
            <a:avLst/>
          </a:prstGeom>
          <a:noFill/>
        </p:spPr>
        <p:txBody>
          <a:bodyPr wrap="square" lIns="54864" rIns="54864">
            <a:spAutoFit/>
          </a:bodyPr>
          <a:lstStyle/>
          <a:p>
            <a:pPr algn="ctr"/>
            <a:r>
              <a:rPr sz="2000" b="1">
                <a:solidFill>
                  <a:srgbClr val="122334"/>
                </a:solidFill>
                <a:latin typeface="Georgia"/>
              </a:rPr>
              <a:t>Gathered and sent</a:t>
            </a:r>
          </a:p>
        </p:txBody>
      </p:sp>
      <p:sp>
        <p:nvSpPr>
          <p:cNvPr id="13" name="Rectangle 12"/>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Theological Themes</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What the hymn teaches the church to confess</a:t>
            </a:r>
          </a:p>
        </p:txBody>
      </p:sp>
      <p:sp>
        <p:nvSpPr>
          <p:cNvPr id="5" name="Rounded Rectangle 4"/>
          <p:cNvSpPr/>
          <p:nvPr/>
        </p:nvSpPr>
        <p:spPr>
          <a:xfrm>
            <a:off x="777240" y="1508760"/>
            <a:ext cx="3246120" cy="141732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737360"/>
            <a:ext cx="2788920" cy="292608"/>
          </a:xfrm>
          <a:prstGeom prst="rect">
            <a:avLst/>
          </a:prstGeom>
          <a:noFill/>
        </p:spPr>
        <p:txBody>
          <a:bodyPr wrap="square" lIns="54864" rIns="54864">
            <a:spAutoFit/>
          </a:bodyPr>
          <a:lstStyle/>
          <a:p>
            <a:pPr algn="ctr"/>
            <a:r>
              <a:rPr sz="1600" b="1">
                <a:solidFill>
                  <a:srgbClr val="71272A"/>
                </a:solidFill>
                <a:latin typeface="Aptos"/>
              </a:rPr>
              <a:t>Presence</a:t>
            </a:r>
          </a:p>
        </p:txBody>
      </p:sp>
      <p:sp>
        <p:nvSpPr>
          <p:cNvPr id="7" name="TextBox 6"/>
          <p:cNvSpPr txBox="1"/>
          <p:nvPr/>
        </p:nvSpPr>
        <p:spPr>
          <a:xfrm>
            <a:off x="1005840" y="2167128"/>
            <a:ext cx="2788920" cy="457200"/>
          </a:xfrm>
          <a:prstGeom prst="rect">
            <a:avLst/>
          </a:prstGeom>
          <a:noFill/>
        </p:spPr>
        <p:txBody>
          <a:bodyPr wrap="square" lIns="54864" rIns="54864">
            <a:spAutoFit/>
          </a:bodyPr>
          <a:lstStyle/>
          <a:p>
            <a:pPr algn="ctr"/>
            <a:r>
              <a:rPr sz="1250" b="0">
                <a:solidFill>
                  <a:srgbClr val="122334"/>
                </a:solidFill>
                <a:latin typeface="Aptos"/>
              </a:rPr>
              <a:t>Christ is with his gathered people.</a:t>
            </a:r>
          </a:p>
        </p:txBody>
      </p:sp>
      <p:sp>
        <p:nvSpPr>
          <p:cNvPr id="8" name="Rounded Rectangle 7"/>
          <p:cNvSpPr/>
          <p:nvPr/>
        </p:nvSpPr>
        <p:spPr>
          <a:xfrm>
            <a:off x="4572000" y="1508760"/>
            <a:ext cx="3246120" cy="141732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800600" y="1737360"/>
            <a:ext cx="2788920" cy="292608"/>
          </a:xfrm>
          <a:prstGeom prst="rect">
            <a:avLst/>
          </a:prstGeom>
          <a:noFill/>
        </p:spPr>
        <p:txBody>
          <a:bodyPr wrap="square" lIns="54864" rIns="54864">
            <a:spAutoFit/>
          </a:bodyPr>
          <a:lstStyle/>
          <a:p>
            <a:pPr algn="ctr"/>
            <a:r>
              <a:rPr sz="1600" b="1">
                <a:solidFill>
                  <a:srgbClr val="71272A"/>
                </a:solidFill>
                <a:latin typeface="Aptos"/>
              </a:rPr>
              <a:t>Participation</a:t>
            </a:r>
          </a:p>
        </p:txBody>
      </p:sp>
      <p:sp>
        <p:nvSpPr>
          <p:cNvPr id="10" name="TextBox 9"/>
          <p:cNvSpPr txBox="1"/>
          <p:nvPr/>
        </p:nvSpPr>
        <p:spPr>
          <a:xfrm>
            <a:off x="4800600" y="2167128"/>
            <a:ext cx="2788920" cy="457200"/>
          </a:xfrm>
          <a:prstGeom prst="rect">
            <a:avLst/>
          </a:prstGeom>
          <a:noFill/>
        </p:spPr>
        <p:txBody>
          <a:bodyPr wrap="square" lIns="54864" rIns="54864">
            <a:spAutoFit/>
          </a:bodyPr>
          <a:lstStyle/>
          <a:p>
            <a:pPr algn="ctr"/>
            <a:r>
              <a:rPr sz="1250" b="0">
                <a:solidFill>
                  <a:srgbClr val="122334"/>
                </a:solidFill>
                <a:latin typeface="Aptos"/>
              </a:rPr>
              <a:t>The whole congregation has a role in worship.</a:t>
            </a:r>
          </a:p>
        </p:txBody>
      </p:sp>
      <p:sp>
        <p:nvSpPr>
          <p:cNvPr id="11" name="Rounded Rectangle 10"/>
          <p:cNvSpPr/>
          <p:nvPr/>
        </p:nvSpPr>
        <p:spPr>
          <a:xfrm>
            <a:off x="8366760" y="1508760"/>
            <a:ext cx="3246120" cy="141732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595360" y="1737360"/>
            <a:ext cx="2788920" cy="292608"/>
          </a:xfrm>
          <a:prstGeom prst="rect">
            <a:avLst/>
          </a:prstGeom>
          <a:noFill/>
        </p:spPr>
        <p:txBody>
          <a:bodyPr wrap="square" lIns="54864" rIns="54864">
            <a:spAutoFit/>
          </a:bodyPr>
          <a:lstStyle/>
          <a:p>
            <a:pPr algn="ctr"/>
            <a:r>
              <a:rPr sz="1600" b="1">
                <a:solidFill>
                  <a:srgbClr val="71272A"/>
                </a:solidFill>
                <a:latin typeface="Aptos"/>
              </a:rPr>
              <a:t>Word and Sacrament</a:t>
            </a:r>
          </a:p>
        </p:txBody>
      </p:sp>
      <p:sp>
        <p:nvSpPr>
          <p:cNvPr id="13" name="TextBox 12"/>
          <p:cNvSpPr txBox="1"/>
          <p:nvPr/>
        </p:nvSpPr>
        <p:spPr>
          <a:xfrm>
            <a:off x="8595360" y="2167128"/>
            <a:ext cx="2788920" cy="457200"/>
          </a:xfrm>
          <a:prstGeom prst="rect">
            <a:avLst/>
          </a:prstGeom>
          <a:noFill/>
        </p:spPr>
        <p:txBody>
          <a:bodyPr wrap="square" lIns="54864" rIns="54864">
            <a:spAutoFit/>
          </a:bodyPr>
          <a:lstStyle/>
          <a:p>
            <a:pPr algn="ctr"/>
            <a:r>
              <a:rPr sz="1250" b="0">
                <a:solidFill>
                  <a:srgbClr val="122334"/>
                </a:solidFill>
                <a:latin typeface="Aptos"/>
              </a:rPr>
              <a:t>God addresses, feeds, and forms his people.</a:t>
            </a:r>
          </a:p>
        </p:txBody>
      </p:sp>
      <p:sp>
        <p:nvSpPr>
          <p:cNvPr id="14" name="Rounded Rectangle 13"/>
          <p:cNvSpPr/>
          <p:nvPr/>
        </p:nvSpPr>
        <p:spPr>
          <a:xfrm>
            <a:off x="777240" y="3383279"/>
            <a:ext cx="3246120" cy="141732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005840" y="3611879"/>
            <a:ext cx="2788920" cy="292608"/>
          </a:xfrm>
          <a:prstGeom prst="rect">
            <a:avLst/>
          </a:prstGeom>
          <a:noFill/>
        </p:spPr>
        <p:txBody>
          <a:bodyPr wrap="square" lIns="54864" rIns="54864">
            <a:spAutoFit/>
          </a:bodyPr>
          <a:lstStyle/>
          <a:p>
            <a:pPr algn="ctr"/>
            <a:r>
              <a:rPr sz="1600" b="1">
                <a:solidFill>
                  <a:srgbClr val="71272A"/>
                </a:solidFill>
                <a:latin typeface="Aptos"/>
              </a:rPr>
              <a:t>Spiritual Gifts</a:t>
            </a:r>
          </a:p>
        </p:txBody>
      </p:sp>
      <p:sp>
        <p:nvSpPr>
          <p:cNvPr id="16" name="TextBox 15"/>
          <p:cNvSpPr txBox="1"/>
          <p:nvPr/>
        </p:nvSpPr>
        <p:spPr>
          <a:xfrm>
            <a:off x="1005840" y="4041648"/>
            <a:ext cx="2788920" cy="457200"/>
          </a:xfrm>
          <a:prstGeom prst="rect">
            <a:avLst/>
          </a:prstGeom>
          <a:noFill/>
        </p:spPr>
        <p:txBody>
          <a:bodyPr wrap="square" lIns="54864" rIns="54864">
            <a:spAutoFit/>
          </a:bodyPr>
          <a:lstStyle/>
          <a:p>
            <a:pPr algn="ctr"/>
            <a:r>
              <a:rPr sz="1250" b="0">
                <a:solidFill>
                  <a:srgbClr val="122334"/>
                </a:solidFill>
                <a:latin typeface="Aptos"/>
              </a:rPr>
              <a:t>Varied ministries serve one body.</a:t>
            </a:r>
          </a:p>
        </p:txBody>
      </p:sp>
      <p:sp>
        <p:nvSpPr>
          <p:cNvPr id="17" name="Rounded Rectangle 16"/>
          <p:cNvSpPr/>
          <p:nvPr/>
        </p:nvSpPr>
        <p:spPr>
          <a:xfrm>
            <a:off x="4572000" y="3383279"/>
            <a:ext cx="3246120" cy="141732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800600" y="3611879"/>
            <a:ext cx="2788920" cy="292608"/>
          </a:xfrm>
          <a:prstGeom prst="rect">
            <a:avLst/>
          </a:prstGeom>
          <a:noFill/>
        </p:spPr>
        <p:txBody>
          <a:bodyPr wrap="square" lIns="54864" rIns="54864">
            <a:spAutoFit/>
          </a:bodyPr>
          <a:lstStyle/>
          <a:p>
            <a:pPr algn="ctr"/>
            <a:r>
              <a:rPr sz="1600" b="1">
                <a:solidFill>
                  <a:srgbClr val="71272A"/>
                </a:solidFill>
                <a:latin typeface="Aptos"/>
              </a:rPr>
              <a:t>Mission</a:t>
            </a:r>
          </a:p>
        </p:txBody>
      </p:sp>
      <p:sp>
        <p:nvSpPr>
          <p:cNvPr id="19" name="TextBox 18"/>
          <p:cNvSpPr txBox="1"/>
          <p:nvPr/>
        </p:nvSpPr>
        <p:spPr>
          <a:xfrm>
            <a:off x="4800600" y="4041648"/>
            <a:ext cx="2788920" cy="457200"/>
          </a:xfrm>
          <a:prstGeom prst="rect">
            <a:avLst/>
          </a:prstGeom>
          <a:noFill/>
        </p:spPr>
        <p:txBody>
          <a:bodyPr wrap="square" lIns="54864" rIns="54864">
            <a:spAutoFit/>
          </a:bodyPr>
          <a:lstStyle/>
          <a:p>
            <a:pPr algn="ctr"/>
            <a:r>
              <a:rPr sz="1250" b="0">
                <a:solidFill>
                  <a:srgbClr val="122334"/>
                </a:solidFill>
                <a:latin typeface="Aptos"/>
              </a:rPr>
              <a:t>Worship sends believers into faithful service.</a:t>
            </a:r>
          </a:p>
        </p:txBody>
      </p:sp>
      <p:sp>
        <p:nvSpPr>
          <p:cNvPr id="20" name="Rounded Rectangle 19"/>
          <p:cNvSpPr/>
          <p:nvPr/>
        </p:nvSpPr>
        <p:spPr>
          <a:xfrm>
            <a:off x="8366760" y="3383279"/>
            <a:ext cx="3246120" cy="141732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8595360" y="3611879"/>
            <a:ext cx="2788920" cy="292608"/>
          </a:xfrm>
          <a:prstGeom prst="rect">
            <a:avLst/>
          </a:prstGeom>
          <a:noFill/>
        </p:spPr>
        <p:txBody>
          <a:bodyPr wrap="square" lIns="54864" rIns="54864">
            <a:spAutoFit/>
          </a:bodyPr>
          <a:lstStyle/>
          <a:p>
            <a:pPr algn="ctr"/>
            <a:r>
              <a:rPr sz="1600" b="1">
                <a:solidFill>
                  <a:srgbClr val="71272A"/>
                </a:solidFill>
                <a:latin typeface="Aptos"/>
              </a:rPr>
              <a:t>Reverence</a:t>
            </a:r>
          </a:p>
        </p:txBody>
      </p:sp>
      <p:sp>
        <p:nvSpPr>
          <p:cNvPr id="22" name="TextBox 21"/>
          <p:cNvSpPr txBox="1"/>
          <p:nvPr/>
        </p:nvSpPr>
        <p:spPr>
          <a:xfrm>
            <a:off x="8595360" y="4041648"/>
            <a:ext cx="2788920" cy="457200"/>
          </a:xfrm>
          <a:prstGeom prst="rect">
            <a:avLst/>
          </a:prstGeom>
          <a:noFill/>
        </p:spPr>
        <p:txBody>
          <a:bodyPr wrap="square" lIns="54864" rIns="54864">
            <a:spAutoFit/>
          </a:bodyPr>
          <a:lstStyle/>
          <a:p>
            <a:pPr algn="ctr"/>
            <a:r>
              <a:rPr sz="1250" b="0">
                <a:solidFill>
                  <a:srgbClr val="122334"/>
                </a:solidFill>
                <a:latin typeface="Aptos"/>
              </a:rPr>
              <a:t>Joyful worship remains grounded in holy awe.</a:t>
            </a:r>
          </a:p>
        </p:txBody>
      </p:sp>
      <p:sp>
        <p:nvSpPr>
          <p:cNvPr id="23" name="Rectangle 22"/>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Literary and Musical Observations</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A broad tune for a broad vision of worship</a:t>
            </a:r>
          </a:p>
        </p:txBody>
      </p:sp>
      <p:sp>
        <p:nvSpPr>
          <p:cNvPr id="5" name="Rounded Rectangle 4"/>
          <p:cNvSpPr/>
          <p:nvPr/>
        </p:nvSpPr>
        <p:spPr>
          <a:xfrm>
            <a:off x="749808" y="1417320"/>
            <a:ext cx="5257800" cy="452628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33271" y="1764792"/>
            <a:ext cx="4480560" cy="320040"/>
          </a:xfrm>
          <a:prstGeom prst="rect">
            <a:avLst/>
          </a:prstGeom>
          <a:noFill/>
        </p:spPr>
        <p:txBody>
          <a:bodyPr wrap="square" lIns="54864" rIns="54864">
            <a:spAutoFit/>
          </a:bodyPr>
          <a:lstStyle/>
          <a:p>
            <a:r>
              <a:rPr sz="2200" b="1">
                <a:solidFill>
                  <a:srgbClr val="122334"/>
                </a:solidFill>
                <a:latin typeface="Georgia"/>
              </a:rPr>
              <a:t>Text movement</a:t>
            </a:r>
          </a:p>
        </p:txBody>
      </p:sp>
      <p:sp>
        <p:nvSpPr>
          <p:cNvPr id="7" name="TextBox 6"/>
          <p:cNvSpPr txBox="1"/>
          <p:nvPr/>
        </p:nvSpPr>
        <p:spPr>
          <a:xfrm>
            <a:off x="1051560" y="2286000"/>
            <a:ext cx="4389120" cy="2103120"/>
          </a:xfrm>
          <a:prstGeom prst="rect">
            <a:avLst/>
          </a:prstGeom>
          <a:noFill/>
        </p:spPr>
        <p:txBody>
          <a:bodyPr wrap="square" lIns="45720" rIns="45720">
            <a:spAutoFit/>
          </a:bodyPr>
          <a:lstStyle/>
          <a:p>
            <a:pPr marL="342900" indent="-171450">
              <a:spcAft>
                <a:spcPts val="500"/>
              </a:spcAft>
              <a:defRPr sz="1520">
                <a:solidFill>
                  <a:srgbClr val="122334"/>
                </a:solidFill>
                <a:latin typeface="Aptos"/>
              </a:defRPr>
            </a:pPr>
            <a:r>
              <a:t>The hymn moves from God’s presence to the church’s offering of gifts.</a:t>
            </a:r>
          </a:p>
          <a:p>
            <a:pPr marL="342900" indent="-171450">
              <a:spcAft>
                <a:spcPts val="500"/>
              </a:spcAft>
              <a:defRPr sz="1520">
                <a:solidFill>
                  <a:srgbClr val="122334"/>
                </a:solidFill>
                <a:latin typeface="Aptos"/>
              </a:defRPr>
            </a:pPr>
            <a:r>
              <a:t>Its language gathers many parts of worship into a single vision.</a:t>
            </a:r>
          </a:p>
          <a:p>
            <a:pPr marL="342900" indent="-171450">
              <a:spcAft>
                <a:spcPts val="500"/>
              </a:spcAft>
              <a:defRPr sz="1520">
                <a:solidFill>
                  <a:srgbClr val="122334"/>
                </a:solidFill>
                <a:latin typeface="Aptos"/>
              </a:defRPr>
            </a:pPr>
            <a:r>
              <a:t>The final movement points beyond the sanctuary toward mission.</a:t>
            </a:r>
          </a:p>
        </p:txBody>
      </p:sp>
      <p:sp>
        <p:nvSpPr>
          <p:cNvPr id="8" name="Rounded Rectangle 7"/>
          <p:cNvSpPr/>
          <p:nvPr/>
        </p:nvSpPr>
        <p:spPr>
          <a:xfrm>
            <a:off x="6400800" y="1417320"/>
            <a:ext cx="5074920" cy="4526280"/>
          </a:xfrm>
          <a:prstGeom prst="roundRect">
            <a:avLst/>
          </a:prstGeom>
          <a:solidFill>
            <a:srgbClr val="0817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720840" y="1764792"/>
            <a:ext cx="4389120" cy="320040"/>
          </a:xfrm>
          <a:prstGeom prst="rect">
            <a:avLst/>
          </a:prstGeom>
          <a:noFill/>
        </p:spPr>
        <p:txBody>
          <a:bodyPr wrap="square" lIns="54864" rIns="54864">
            <a:spAutoFit/>
          </a:bodyPr>
          <a:lstStyle/>
          <a:p>
            <a:r>
              <a:rPr sz="2200" b="1">
                <a:solidFill>
                  <a:srgbClr val="F7EFDE"/>
                </a:solidFill>
                <a:latin typeface="Georgia"/>
              </a:rPr>
              <a:t>Tune character</a:t>
            </a:r>
          </a:p>
        </p:txBody>
      </p:sp>
      <p:sp>
        <p:nvSpPr>
          <p:cNvPr id="10" name="TextBox 9"/>
          <p:cNvSpPr txBox="1"/>
          <p:nvPr/>
        </p:nvSpPr>
        <p:spPr>
          <a:xfrm>
            <a:off x="6739128" y="2286000"/>
            <a:ext cx="4343400" cy="2103120"/>
          </a:xfrm>
          <a:prstGeom prst="rect">
            <a:avLst/>
          </a:prstGeom>
          <a:noFill/>
        </p:spPr>
        <p:txBody>
          <a:bodyPr wrap="square" lIns="45720" rIns="45720">
            <a:spAutoFit/>
          </a:bodyPr>
          <a:lstStyle/>
          <a:p>
            <a:pPr marL="342900" indent="-171450">
              <a:spcAft>
                <a:spcPts val="500"/>
              </a:spcAft>
              <a:defRPr sz="1520">
                <a:solidFill>
                  <a:srgbClr val="F7EFDE"/>
                </a:solidFill>
                <a:latin typeface="Aptos"/>
              </a:defRPr>
            </a:pPr>
            <a:r>
              <a:t>ABBOT’S LEIGH has strong, noble phrases suited to congregational confidence.</a:t>
            </a:r>
          </a:p>
          <a:p>
            <a:pPr marL="342900" indent="-171450">
              <a:spcAft>
                <a:spcPts val="500"/>
              </a:spcAft>
              <a:defRPr sz="1520">
                <a:solidFill>
                  <a:srgbClr val="F7EFDE"/>
                </a:solidFill>
                <a:latin typeface="Aptos"/>
              </a:defRPr>
            </a:pPr>
            <a:r>
              <a:t>The 8.7.8.7 D meter allows a steady, processional feel.</a:t>
            </a:r>
          </a:p>
          <a:p>
            <a:pPr marL="342900" indent="-171450">
              <a:spcAft>
                <a:spcPts val="500"/>
              </a:spcAft>
              <a:defRPr sz="1520">
                <a:solidFill>
                  <a:srgbClr val="F7EFDE"/>
                </a:solidFill>
                <a:latin typeface="Aptos"/>
              </a:defRPr>
            </a:pPr>
            <a:r>
              <a:t>Keep the tempo broad enough for dignity, but not so slow that the hymn loses movement.</a:t>
            </a:r>
          </a:p>
        </p:txBody>
      </p:sp>
      <p:sp>
        <p:nvSpPr>
          <p:cNvPr id="11" name="Rectangle 10"/>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Pastoral and Worship Use</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Where this hymn serves the church well</a:t>
            </a:r>
          </a:p>
        </p:txBody>
      </p:sp>
      <p:sp>
        <p:nvSpPr>
          <p:cNvPr id="5" name="Rounded Rectangle 4"/>
          <p:cNvSpPr/>
          <p:nvPr/>
        </p:nvSpPr>
        <p:spPr>
          <a:xfrm>
            <a:off x="777240" y="1417320"/>
            <a:ext cx="4983480" cy="1024128"/>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05840" y="1600200"/>
            <a:ext cx="1691640" cy="219456"/>
          </a:xfrm>
          <a:prstGeom prst="rect">
            <a:avLst/>
          </a:prstGeom>
          <a:noFill/>
        </p:spPr>
        <p:txBody>
          <a:bodyPr wrap="square" lIns="54864" rIns="54864">
            <a:spAutoFit/>
          </a:bodyPr>
          <a:lstStyle/>
          <a:p>
            <a:r>
              <a:rPr sz="1350" b="1">
                <a:solidFill>
                  <a:srgbClr val="71272A"/>
                </a:solidFill>
                <a:latin typeface="Aptos"/>
              </a:rPr>
              <a:t>Opening hymn</a:t>
            </a:r>
          </a:p>
        </p:txBody>
      </p:sp>
      <p:sp>
        <p:nvSpPr>
          <p:cNvPr id="7" name="TextBox 6"/>
          <p:cNvSpPr txBox="1"/>
          <p:nvPr/>
        </p:nvSpPr>
        <p:spPr>
          <a:xfrm>
            <a:off x="2651760" y="1581912"/>
            <a:ext cx="2743200" cy="502920"/>
          </a:xfrm>
          <a:prstGeom prst="rect">
            <a:avLst/>
          </a:prstGeom>
          <a:noFill/>
        </p:spPr>
        <p:txBody>
          <a:bodyPr wrap="square" lIns="54864" rIns="54864">
            <a:spAutoFit/>
          </a:bodyPr>
          <a:lstStyle/>
          <a:p>
            <a:r>
              <a:rPr sz="1130" b="0">
                <a:solidFill>
                  <a:srgbClr val="122334"/>
                </a:solidFill>
                <a:latin typeface="Aptos"/>
              </a:rPr>
              <a:t>A strong choice when the service begins by naming God’s presence.</a:t>
            </a:r>
          </a:p>
        </p:txBody>
      </p:sp>
      <p:sp>
        <p:nvSpPr>
          <p:cNvPr id="8" name="Rounded Rectangle 7"/>
          <p:cNvSpPr/>
          <p:nvPr/>
        </p:nvSpPr>
        <p:spPr>
          <a:xfrm>
            <a:off x="6309359" y="1417320"/>
            <a:ext cx="4983480" cy="1024128"/>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37959" y="1600200"/>
            <a:ext cx="1691640" cy="219456"/>
          </a:xfrm>
          <a:prstGeom prst="rect">
            <a:avLst/>
          </a:prstGeom>
          <a:noFill/>
        </p:spPr>
        <p:txBody>
          <a:bodyPr wrap="square" lIns="54864" rIns="54864">
            <a:spAutoFit/>
          </a:bodyPr>
          <a:lstStyle/>
          <a:p>
            <a:r>
              <a:rPr sz="1350" b="1">
                <a:solidFill>
                  <a:srgbClr val="71272A"/>
                </a:solidFill>
                <a:latin typeface="Aptos"/>
              </a:rPr>
              <a:t>Church anniversary</a:t>
            </a:r>
          </a:p>
        </p:txBody>
      </p:sp>
      <p:sp>
        <p:nvSpPr>
          <p:cNvPr id="10" name="TextBox 9"/>
          <p:cNvSpPr txBox="1"/>
          <p:nvPr/>
        </p:nvSpPr>
        <p:spPr>
          <a:xfrm>
            <a:off x="8183879" y="1581912"/>
            <a:ext cx="2743200" cy="502920"/>
          </a:xfrm>
          <a:prstGeom prst="rect">
            <a:avLst/>
          </a:prstGeom>
          <a:noFill/>
        </p:spPr>
        <p:txBody>
          <a:bodyPr wrap="square" lIns="54864" rIns="54864">
            <a:spAutoFit/>
          </a:bodyPr>
          <a:lstStyle/>
          <a:p>
            <a:r>
              <a:rPr sz="1130" b="0">
                <a:solidFill>
                  <a:srgbClr val="122334"/>
                </a:solidFill>
                <a:latin typeface="Aptos"/>
              </a:rPr>
              <a:t>Good for occasions that remember God’s faithfulness and renew the congregation’s calling.</a:t>
            </a:r>
          </a:p>
        </p:txBody>
      </p:sp>
      <p:sp>
        <p:nvSpPr>
          <p:cNvPr id="11" name="Rounded Rectangle 10"/>
          <p:cNvSpPr/>
          <p:nvPr/>
        </p:nvSpPr>
        <p:spPr>
          <a:xfrm>
            <a:off x="777240" y="2862072"/>
            <a:ext cx="4983480" cy="1024128"/>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005840" y="3044952"/>
            <a:ext cx="1691640" cy="219456"/>
          </a:xfrm>
          <a:prstGeom prst="rect">
            <a:avLst/>
          </a:prstGeom>
          <a:noFill/>
        </p:spPr>
        <p:txBody>
          <a:bodyPr wrap="square" lIns="54864" rIns="54864">
            <a:spAutoFit/>
          </a:bodyPr>
          <a:lstStyle/>
          <a:p>
            <a:r>
              <a:rPr sz="1350" b="1">
                <a:solidFill>
                  <a:srgbClr val="71272A"/>
                </a:solidFill>
                <a:latin typeface="Aptos"/>
              </a:rPr>
              <a:t>Dedication service</a:t>
            </a:r>
          </a:p>
        </p:txBody>
      </p:sp>
      <p:sp>
        <p:nvSpPr>
          <p:cNvPr id="13" name="TextBox 12"/>
          <p:cNvSpPr txBox="1"/>
          <p:nvPr/>
        </p:nvSpPr>
        <p:spPr>
          <a:xfrm>
            <a:off x="2651760" y="3026664"/>
            <a:ext cx="2743200" cy="502920"/>
          </a:xfrm>
          <a:prstGeom prst="rect">
            <a:avLst/>
          </a:prstGeom>
          <a:noFill/>
        </p:spPr>
        <p:txBody>
          <a:bodyPr wrap="square" lIns="54864" rIns="54864">
            <a:spAutoFit/>
          </a:bodyPr>
          <a:lstStyle/>
          <a:p>
            <a:r>
              <a:rPr sz="1130" b="0">
                <a:solidFill>
                  <a:srgbClr val="122334"/>
                </a:solidFill>
                <a:latin typeface="Aptos"/>
              </a:rPr>
              <a:t>Especially fitting for worship spaces, tables, fonts, lecterns, choirs, and ministries.</a:t>
            </a:r>
          </a:p>
        </p:txBody>
      </p:sp>
      <p:sp>
        <p:nvSpPr>
          <p:cNvPr id="14" name="Rounded Rectangle 13"/>
          <p:cNvSpPr/>
          <p:nvPr/>
        </p:nvSpPr>
        <p:spPr>
          <a:xfrm>
            <a:off x="6309359" y="2862072"/>
            <a:ext cx="4983480" cy="1024128"/>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37959" y="3044952"/>
            <a:ext cx="1691640" cy="219456"/>
          </a:xfrm>
          <a:prstGeom prst="rect">
            <a:avLst/>
          </a:prstGeom>
          <a:noFill/>
        </p:spPr>
        <p:txBody>
          <a:bodyPr wrap="square" lIns="54864" rIns="54864">
            <a:spAutoFit/>
          </a:bodyPr>
          <a:lstStyle/>
          <a:p>
            <a:r>
              <a:rPr sz="1350" b="1">
                <a:solidFill>
                  <a:srgbClr val="71272A"/>
                </a:solidFill>
                <a:latin typeface="Aptos"/>
              </a:rPr>
              <a:t>Holy Communion</a:t>
            </a:r>
          </a:p>
        </p:txBody>
      </p:sp>
      <p:sp>
        <p:nvSpPr>
          <p:cNvPr id="16" name="TextBox 15"/>
          <p:cNvSpPr txBox="1"/>
          <p:nvPr/>
        </p:nvSpPr>
        <p:spPr>
          <a:xfrm>
            <a:off x="8183879" y="3026664"/>
            <a:ext cx="2743200" cy="502920"/>
          </a:xfrm>
          <a:prstGeom prst="rect">
            <a:avLst/>
          </a:prstGeom>
          <a:noFill/>
        </p:spPr>
        <p:txBody>
          <a:bodyPr wrap="square" lIns="54864" rIns="54864">
            <a:spAutoFit/>
          </a:bodyPr>
          <a:lstStyle/>
          <a:p>
            <a:r>
              <a:rPr sz="1130" b="0">
                <a:solidFill>
                  <a:srgbClr val="122334"/>
                </a:solidFill>
                <a:latin typeface="Aptos"/>
              </a:rPr>
              <a:t>Useful when a service centers on Word, table, gathered fellowship, and mission.</a:t>
            </a:r>
          </a:p>
        </p:txBody>
      </p:sp>
      <p:sp>
        <p:nvSpPr>
          <p:cNvPr id="17" name="Rounded Rectangle 16"/>
          <p:cNvSpPr/>
          <p:nvPr/>
        </p:nvSpPr>
        <p:spPr>
          <a:xfrm>
            <a:off x="777240" y="4306824"/>
            <a:ext cx="4983480" cy="1024128"/>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005840" y="4489704"/>
            <a:ext cx="1691640" cy="219456"/>
          </a:xfrm>
          <a:prstGeom prst="rect">
            <a:avLst/>
          </a:prstGeom>
          <a:noFill/>
        </p:spPr>
        <p:txBody>
          <a:bodyPr wrap="square" lIns="54864" rIns="54864">
            <a:spAutoFit/>
          </a:bodyPr>
          <a:lstStyle/>
          <a:p>
            <a:r>
              <a:rPr sz="1350" b="1">
                <a:solidFill>
                  <a:srgbClr val="71272A"/>
                </a:solidFill>
                <a:latin typeface="Aptos"/>
              </a:rPr>
              <a:t>Choir rehearsal</a:t>
            </a:r>
          </a:p>
        </p:txBody>
      </p:sp>
      <p:sp>
        <p:nvSpPr>
          <p:cNvPr id="19" name="TextBox 18"/>
          <p:cNvSpPr txBox="1"/>
          <p:nvPr/>
        </p:nvSpPr>
        <p:spPr>
          <a:xfrm>
            <a:off x="2651760" y="4471416"/>
            <a:ext cx="2743200" cy="502920"/>
          </a:xfrm>
          <a:prstGeom prst="rect">
            <a:avLst/>
          </a:prstGeom>
          <a:noFill/>
        </p:spPr>
        <p:txBody>
          <a:bodyPr wrap="square" lIns="54864" rIns="54864">
            <a:spAutoFit/>
          </a:bodyPr>
          <a:lstStyle/>
          <a:p>
            <a:r>
              <a:rPr sz="1130" b="0">
                <a:solidFill>
                  <a:srgbClr val="122334"/>
                </a:solidFill>
                <a:latin typeface="Aptos"/>
              </a:rPr>
              <a:t>Helps singers see their ministry as part of the whole congregation’s worship.</a:t>
            </a:r>
          </a:p>
        </p:txBody>
      </p:sp>
      <p:sp>
        <p:nvSpPr>
          <p:cNvPr id="20" name="Rounded Rectangle 19"/>
          <p:cNvSpPr/>
          <p:nvPr/>
        </p:nvSpPr>
        <p:spPr>
          <a:xfrm>
            <a:off x="6309359" y="4306824"/>
            <a:ext cx="4983480" cy="1024128"/>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6537959" y="4489704"/>
            <a:ext cx="1691640" cy="219456"/>
          </a:xfrm>
          <a:prstGeom prst="rect">
            <a:avLst/>
          </a:prstGeom>
          <a:noFill/>
        </p:spPr>
        <p:txBody>
          <a:bodyPr wrap="square" lIns="54864" rIns="54864">
            <a:spAutoFit/>
          </a:bodyPr>
          <a:lstStyle/>
          <a:p>
            <a:r>
              <a:rPr sz="1350" b="1">
                <a:solidFill>
                  <a:srgbClr val="71272A"/>
                </a:solidFill>
                <a:latin typeface="Aptos"/>
              </a:rPr>
              <a:t>Teaching series</a:t>
            </a:r>
          </a:p>
        </p:txBody>
      </p:sp>
      <p:sp>
        <p:nvSpPr>
          <p:cNvPr id="22" name="TextBox 21"/>
          <p:cNvSpPr txBox="1"/>
          <p:nvPr/>
        </p:nvSpPr>
        <p:spPr>
          <a:xfrm>
            <a:off x="8183879" y="4471416"/>
            <a:ext cx="2743200" cy="502920"/>
          </a:xfrm>
          <a:prstGeom prst="rect">
            <a:avLst/>
          </a:prstGeom>
          <a:noFill/>
        </p:spPr>
        <p:txBody>
          <a:bodyPr wrap="square" lIns="54864" rIns="54864">
            <a:spAutoFit/>
          </a:bodyPr>
          <a:lstStyle/>
          <a:p>
            <a:r>
              <a:rPr sz="1130" b="0">
                <a:solidFill>
                  <a:srgbClr val="122334"/>
                </a:solidFill>
                <a:latin typeface="Aptos"/>
              </a:rPr>
              <a:t>Works well in lessons on worship, spiritual gifts, and the church’s mission.</a:t>
            </a:r>
          </a:p>
        </p:txBody>
      </p:sp>
      <p:sp>
        <p:nvSpPr>
          <p:cNvPr id="23" name="Rectangle 22"/>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Teaching Questions</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Guide a thoughtful class conversation</a:t>
            </a:r>
          </a:p>
        </p:txBody>
      </p:sp>
      <p:sp>
        <p:nvSpPr>
          <p:cNvPr id="5" name="Rounded Rectangle 4"/>
          <p:cNvSpPr/>
          <p:nvPr/>
        </p:nvSpPr>
        <p:spPr>
          <a:xfrm>
            <a:off x="868680" y="1389888"/>
            <a:ext cx="10469880" cy="4572000"/>
          </a:xfrm>
          <a:prstGeom prst="roundRect">
            <a:avLst/>
          </a:prstGeom>
          <a:solidFill>
            <a:srgbClr val="0817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Oval 5"/>
          <p:cNvSpPr/>
          <p:nvPr/>
        </p:nvSpPr>
        <p:spPr>
          <a:xfrm>
            <a:off x="1143000" y="1737360"/>
            <a:ext cx="347472" cy="347472"/>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43000" y="1764792"/>
            <a:ext cx="347472" cy="201168"/>
          </a:xfrm>
          <a:prstGeom prst="rect">
            <a:avLst/>
          </a:prstGeom>
          <a:noFill/>
        </p:spPr>
        <p:txBody>
          <a:bodyPr wrap="square" lIns="54864" rIns="54864">
            <a:spAutoFit/>
          </a:bodyPr>
          <a:lstStyle/>
          <a:p>
            <a:pPr algn="ctr"/>
            <a:r>
              <a:rPr sz="1100" b="1">
                <a:solidFill>
                  <a:srgbClr val="122334"/>
                </a:solidFill>
                <a:latin typeface="Aptos"/>
              </a:rPr>
              <a:t>1</a:t>
            </a:r>
          </a:p>
        </p:txBody>
      </p:sp>
      <p:sp>
        <p:nvSpPr>
          <p:cNvPr id="8" name="TextBox 7"/>
          <p:cNvSpPr txBox="1"/>
          <p:nvPr/>
        </p:nvSpPr>
        <p:spPr>
          <a:xfrm>
            <a:off x="1664208" y="1719072"/>
            <a:ext cx="9006840" cy="393192"/>
          </a:xfrm>
          <a:prstGeom prst="rect">
            <a:avLst/>
          </a:prstGeom>
          <a:noFill/>
        </p:spPr>
        <p:txBody>
          <a:bodyPr wrap="square" lIns="54864" rIns="54864">
            <a:spAutoFit/>
          </a:bodyPr>
          <a:lstStyle/>
          <a:p>
            <a:r>
              <a:rPr sz="1600" b="0">
                <a:solidFill>
                  <a:srgbClr val="F7EFDE"/>
                </a:solidFill>
                <a:latin typeface="Aptos"/>
              </a:rPr>
              <a:t>What does a congregation confess when it begins worship by naming God’s presence?</a:t>
            </a:r>
          </a:p>
        </p:txBody>
      </p:sp>
      <p:sp>
        <p:nvSpPr>
          <p:cNvPr id="9" name="Oval 8"/>
          <p:cNvSpPr/>
          <p:nvPr/>
        </p:nvSpPr>
        <p:spPr>
          <a:xfrm>
            <a:off x="1143000" y="2487168"/>
            <a:ext cx="347472" cy="347472"/>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43000" y="2514599"/>
            <a:ext cx="347472" cy="201168"/>
          </a:xfrm>
          <a:prstGeom prst="rect">
            <a:avLst/>
          </a:prstGeom>
          <a:noFill/>
        </p:spPr>
        <p:txBody>
          <a:bodyPr wrap="square" lIns="54864" rIns="54864">
            <a:spAutoFit/>
          </a:bodyPr>
          <a:lstStyle/>
          <a:p>
            <a:pPr algn="ctr"/>
            <a:r>
              <a:rPr sz="1100" b="1">
                <a:solidFill>
                  <a:srgbClr val="122334"/>
                </a:solidFill>
                <a:latin typeface="Aptos"/>
              </a:rPr>
              <a:t>2</a:t>
            </a:r>
          </a:p>
        </p:txBody>
      </p:sp>
      <p:sp>
        <p:nvSpPr>
          <p:cNvPr id="11" name="TextBox 10"/>
          <p:cNvSpPr txBox="1"/>
          <p:nvPr/>
        </p:nvSpPr>
        <p:spPr>
          <a:xfrm>
            <a:off x="1664208" y="2468879"/>
            <a:ext cx="9006840" cy="393192"/>
          </a:xfrm>
          <a:prstGeom prst="rect">
            <a:avLst/>
          </a:prstGeom>
          <a:noFill/>
        </p:spPr>
        <p:txBody>
          <a:bodyPr wrap="square" lIns="54864" rIns="54864">
            <a:spAutoFit/>
          </a:bodyPr>
          <a:lstStyle/>
          <a:p>
            <a:r>
              <a:rPr sz="1600" b="0">
                <a:solidFill>
                  <a:srgbClr val="F7EFDE"/>
                </a:solidFill>
                <a:latin typeface="Aptos"/>
              </a:rPr>
              <a:t>Which parts of worship help you most clearly hear and answer God?</a:t>
            </a:r>
          </a:p>
        </p:txBody>
      </p:sp>
      <p:sp>
        <p:nvSpPr>
          <p:cNvPr id="12" name="Oval 11"/>
          <p:cNvSpPr/>
          <p:nvPr/>
        </p:nvSpPr>
        <p:spPr>
          <a:xfrm>
            <a:off x="1143000" y="3236976"/>
            <a:ext cx="347472" cy="347472"/>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143000" y="3264408"/>
            <a:ext cx="347472" cy="201168"/>
          </a:xfrm>
          <a:prstGeom prst="rect">
            <a:avLst/>
          </a:prstGeom>
          <a:noFill/>
        </p:spPr>
        <p:txBody>
          <a:bodyPr wrap="square" lIns="54864" rIns="54864">
            <a:spAutoFit/>
          </a:bodyPr>
          <a:lstStyle/>
          <a:p>
            <a:pPr algn="ctr"/>
            <a:r>
              <a:rPr sz="1100" b="1">
                <a:solidFill>
                  <a:srgbClr val="122334"/>
                </a:solidFill>
                <a:latin typeface="Aptos"/>
              </a:rPr>
              <a:t>3</a:t>
            </a:r>
          </a:p>
        </p:txBody>
      </p:sp>
      <p:sp>
        <p:nvSpPr>
          <p:cNvPr id="14" name="TextBox 13"/>
          <p:cNvSpPr txBox="1"/>
          <p:nvPr/>
        </p:nvSpPr>
        <p:spPr>
          <a:xfrm>
            <a:off x="1664208" y="3218688"/>
            <a:ext cx="9006840" cy="393192"/>
          </a:xfrm>
          <a:prstGeom prst="rect">
            <a:avLst/>
          </a:prstGeom>
          <a:noFill/>
        </p:spPr>
        <p:txBody>
          <a:bodyPr wrap="square" lIns="54864" rIns="54864">
            <a:spAutoFit/>
          </a:bodyPr>
          <a:lstStyle/>
          <a:p>
            <a:r>
              <a:rPr sz="1600" b="0">
                <a:solidFill>
                  <a:srgbClr val="F7EFDE"/>
                </a:solidFill>
                <a:latin typeface="Aptos"/>
              </a:rPr>
              <a:t>How do Matthew 18:20 and Acts 2:42–47 shape our picture of the gathered church?</a:t>
            </a:r>
          </a:p>
        </p:txBody>
      </p:sp>
      <p:sp>
        <p:nvSpPr>
          <p:cNvPr id="15" name="Oval 14"/>
          <p:cNvSpPr/>
          <p:nvPr/>
        </p:nvSpPr>
        <p:spPr>
          <a:xfrm>
            <a:off x="1143000" y="3986783"/>
            <a:ext cx="347472" cy="347472"/>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143000" y="4014215"/>
            <a:ext cx="347472" cy="201168"/>
          </a:xfrm>
          <a:prstGeom prst="rect">
            <a:avLst/>
          </a:prstGeom>
          <a:noFill/>
        </p:spPr>
        <p:txBody>
          <a:bodyPr wrap="square" lIns="54864" rIns="54864">
            <a:spAutoFit/>
          </a:bodyPr>
          <a:lstStyle/>
          <a:p>
            <a:pPr algn="ctr"/>
            <a:r>
              <a:rPr sz="1100" b="1">
                <a:solidFill>
                  <a:srgbClr val="122334"/>
                </a:solidFill>
                <a:latin typeface="Aptos"/>
              </a:rPr>
              <a:t>4</a:t>
            </a:r>
          </a:p>
        </p:txBody>
      </p:sp>
      <p:sp>
        <p:nvSpPr>
          <p:cNvPr id="17" name="TextBox 16"/>
          <p:cNvSpPr txBox="1"/>
          <p:nvPr/>
        </p:nvSpPr>
        <p:spPr>
          <a:xfrm>
            <a:off x="1664208" y="3968496"/>
            <a:ext cx="9006840" cy="393192"/>
          </a:xfrm>
          <a:prstGeom prst="rect">
            <a:avLst/>
          </a:prstGeom>
          <a:noFill/>
        </p:spPr>
        <p:txBody>
          <a:bodyPr wrap="square" lIns="54864" rIns="54864">
            <a:spAutoFit/>
          </a:bodyPr>
          <a:lstStyle/>
          <a:p>
            <a:r>
              <a:rPr sz="1600" b="0">
                <a:solidFill>
                  <a:srgbClr val="F7EFDE"/>
                </a:solidFill>
                <a:latin typeface="Aptos"/>
              </a:rPr>
              <a:t>What gifts in your congregation are easy to notice? Which are easy to overlook?</a:t>
            </a:r>
          </a:p>
        </p:txBody>
      </p:sp>
      <p:sp>
        <p:nvSpPr>
          <p:cNvPr id="18" name="Oval 17"/>
          <p:cNvSpPr/>
          <p:nvPr/>
        </p:nvSpPr>
        <p:spPr>
          <a:xfrm>
            <a:off x="1143000" y="4736592"/>
            <a:ext cx="347472" cy="347472"/>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143000" y="4764024"/>
            <a:ext cx="347472" cy="201168"/>
          </a:xfrm>
          <a:prstGeom prst="rect">
            <a:avLst/>
          </a:prstGeom>
          <a:noFill/>
        </p:spPr>
        <p:txBody>
          <a:bodyPr wrap="square" lIns="54864" rIns="54864">
            <a:spAutoFit/>
          </a:bodyPr>
          <a:lstStyle/>
          <a:p>
            <a:pPr algn="ctr"/>
            <a:r>
              <a:rPr sz="1100" b="1">
                <a:solidFill>
                  <a:srgbClr val="122334"/>
                </a:solidFill>
                <a:latin typeface="Aptos"/>
              </a:rPr>
              <a:t>5</a:t>
            </a:r>
          </a:p>
        </p:txBody>
      </p:sp>
      <p:sp>
        <p:nvSpPr>
          <p:cNvPr id="20" name="TextBox 19"/>
          <p:cNvSpPr txBox="1"/>
          <p:nvPr/>
        </p:nvSpPr>
        <p:spPr>
          <a:xfrm>
            <a:off x="1664208" y="4718304"/>
            <a:ext cx="9006840" cy="393192"/>
          </a:xfrm>
          <a:prstGeom prst="rect">
            <a:avLst/>
          </a:prstGeom>
          <a:noFill/>
        </p:spPr>
        <p:txBody>
          <a:bodyPr wrap="square" lIns="54864" rIns="54864">
            <a:spAutoFit/>
          </a:bodyPr>
          <a:lstStyle/>
          <a:p>
            <a:r>
              <a:rPr sz="1600" b="0">
                <a:solidFill>
                  <a:srgbClr val="F7EFDE"/>
                </a:solidFill>
                <a:latin typeface="Aptos"/>
              </a:rPr>
              <a:t>How should Sunday worship change the way we live in the world during the week?</a:t>
            </a:r>
          </a:p>
        </p:txBody>
      </p:sp>
      <p:sp>
        <p:nvSpPr>
          <p:cNvPr id="21" name="Rectangle 20"/>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Application</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Four practices for the week</a:t>
            </a:r>
          </a:p>
        </p:txBody>
      </p:sp>
      <p:sp>
        <p:nvSpPr>
          <p:cNvPr id="5" name="Rounded Rectangle 4"/>
          <p:cNvSpPr/>
          <p:nvPr/>
        </p:nvSpPr>
        <p:spPr>
          <a:xfrm>
            <a:off x="914400" y="1828800"/>
            <a:ext cx="2240280" cy="29718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24712" y="2148840"/>
            <a:ext cx="1783080" cy="310896"/>
          </a:xfrm>
          <a:prstGeom prst="rect">
            <a:avLst/>
          </a:prstGeom>
          <a:noFill/>
        </p:spPr>
        <p:txBody>
          <a:bodyPr wrap="square" lIns="54864" rIns="54864">
            <a:spAutoFit/>
          </a:bodyPr>
          <a:lstStyle/>
          <a:p>
            <a:pPr algn="ctr"/>
            <a:r>
              <a:rPr sz="1800" b="1">
                <a:solidFill>
                  <a:srgbClr val="71272A"/>
                </a:solidFill>
                <a:latin typeface="Georgia"/>
              </a:rPr>
              <a:t>Prepare</a:t>
            </a:r>
          </a:p>
        </p:txBody>
      </p:sp>
      <p:sp>
        <p:nvSpPr>
          <p:cNvPr id="7" name="TextBox 6"/>
          <p:cNvSpPr txBox="1"/>
          <p:nvPr/>
        </p:nvSpPr>
        <p:spPr>
          <a:xfrm>
            <a:off x="1143000" y="2788920"/>
            <a:ext cx="1783080" cy="1097280"/>
          </a:xfrm>
          <a:prstGeom prst="rect">
            <a:avLst/>
          </a:prstGeom>
          <a:noFill/>
        </p:spPr>
        <p:txBody>
          <a:bodyPr wrap="square" lIns="54864" rIns="54864">
            <a:spAutoFit/>
          </a:bodyPr>
          <a:lstStyle/>
          <a:p>
            <a:pPr algn="ctr"/>
            <a:r>
              <a:rPr sz="1450" b="0">
                <a:solidFill>
                  <a:srgbClr val="122334"/>
                </a:solidFill>
                <a:latin typeface="Aptos"/>
              </a:rPr>
              <a:t>Read the Sunday Scripture before worship.</a:t>
            </a:r>
          </a:p>
        </p:txBody>
      </p:sp>
      <p:sp>
        <p:nvSpPr>
          <p:cNvPr id="8" name="Rounded Rectangle 7"/>
          <p:cNvSpPr/>
          <p:nvPr/>
        </p:nvSpPr>
        <p:spPr>
          <a:xfrm>
            <a:off x="3703320" y="1828800"/>
            <a:ext cx="2240280" cy="29718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913632" y="2148840"/>
            <a:ext cx="1783080" cy="310896"/>
          </a:xfrm>
          <a:prstGeom prst="rect">
            <a:avLst/>
          </a:prstGeom>
          <a:noFill/>
        </p:spPr>
        <p:txBody>
          <a:bodyPr wrap="square" lIns="54864" rIns="54864">
            <a:spAutoFit/>
          </a:bodyPr>
          <a:lstStyle/>
          <a:p>
            <a:pPr algn="ctr"/>
            <a:r>
              <a:rPr sz="1800" b="1">
                <a:solidFill>
                  <a:srgbClr val="71272A"/>
                </a:solidFill>
                <a:latin typeface="Georgia"/>
              </a:rPr>
              <a:t>Participate</a:t>
            </a:r>
          </a:p>
        </p:txBody>
      </p:sp>
      <p:sp>
        <p:nvSpPr>
          <p:cNvPr id="10" name="TextBox 9"/>
          <p:cNvSpPr txBox="1"/>
          <p:nvPr/>
        </p:nvSpPr>
        <p:spPr>
          <a:xfrm>
            <a:off x="3931920" y="2788920"/>
            <a:ext cx="1783080" cy="1097280"/>
          </a:xfrm>
          <a:prstGeom prst="rect">
            <a:avLst/>
          </a:prstGeom>
          <a:noFill/>
        </p:spPr>
        <p:txBody>
          <a:bodyPr wrap="square" lIns="54864" rIns="54864">
            <a:spAutoFit/>
          </a:bodyPr>
          <a:lstStyle/>
          <a:p>
            <a:pPr algn="ctr"/>
            <a:r>
              <a:rPr sz="1450" b="0">
                <a:solidFill>
                  <a:srgbClr val="122334"/>
                </a:solidFill>
                <a:latin typeface="Aptos"/>
              </a:rPr>
              <a:t>Sing, pray, listen, and respond as part of the body.</a:t>
            </a:r>
          </a:p>
        </p:txBody>
      </p:sp>
      <p:sp>
        <p:nvSpPr>
          <p:cNvPr id="11" name="Rounded Rectangle 10"/>
          <p:cNvSpPr/>
          <p:nvPr/>
        </p:nvSpPr>
        <p:spPr>
          <a:xfrm>
            <a:off x="6492240" y="1828800"/>
            <a:ext cx="2240280" cy="29718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702552" y="2148840"/>
            <a:ext cx="1783080" cy="310896"/>
          </a:xfrm>
          <a:prstGeom prst="rect">
            <a:avLst/>
          </a:prstGeom>
          <a:noFill/>
        </p:spPr>
        <p:txBody>
          <a:bodyPr wrap="square" lIns="54864" rIns="54864">
            <a:spAutoFit/>
          </a:bodyPr>
          <a:lstStyle/>
          <a:p>
            <a:pPr algn="ctr"/>
            <a:r>
              <a:rPr sz="1800" b="1">
                <a:solidFill>
                  <a:srgbClr val="71272A"/>
                </a:solidFill>
                <a:latin typeface="Georgia"/>
              </a:rPr>
              <a:t>Notice</a:t>
            </a:r>
          </a:p>
        </p:txBody>
      </p:sp>
      <p:sp>
        <p:nvSpPr>
          <p:cNvPr id="13" name="TextBox 12"/>
          <p:cNvSpPr txBox="1"/>
          <p:nvPr/>
        </p:nvSpPr>
        <p:spPr>
          <a:xfrm>
            <a:off x="6720840" y="2788920"/>
            <a:ext cx="1783080" cy="1097280"/>
          </a:xfrm>
          <a:prstGeom prst="rect">
            <a:avLst/>
          </a:prstGeom>
          <a:noFill/>
        </p:spPr>
        <p:txBody>
          <a:bodyPr wrap="square" lIns="54864" rIns="54864">
            <a:spAutoFit/>
          </a:bodyPr>
          <a:lstStyle/>
          <a:p>
            <a:pPr algn="ctr"/>
            <a:r>
              <a:rPr sz="1450" b="0">
                <a:solidFill>
                  <a:srgbClr val="122334"/>
                </a:solidFill>
                <a:latin typeface="Aptos"/>
              </a:rPr>
              <a:t>Name one gift in another member and thank God for it.</a:t>
            </a:r>
          </a:p>
        </p:txBody>
      </p:sp>
      <p:sp>
        <p:nvSpPr>
          <p:cNvPr id="14" name="Rounded Rectangle 13"/>
          <p:cNvSpPr/>
          <p:nvPr/>
        </p:nvSpPr>
        <p:spPr>
          <a:xfrm>
            <a:off x="9281159" y="1828800"/>
            <a:ext cx="2240280" cy="29718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491472" y="2148840"/>
            <a:ext cx="1783080" cy="310896"/>
          </a:xfrm>
          <a:prstGeom prst="rect">
            <a:avLst/>
          </a:prstGeom>
          <a:noFill/>
        </p:spPr>
        <p:txBody>
          <a:bodyPr wrap="square" lIns="54864" rIns="54864">
            <a:spAutoFit/>
          </a:bodyPr>
          <a:lstStyle/>
          <a:p>
            <a:pPr algn="ctr"/>
            <a:r>
              <a:rPr sz="1800" b="1">
                <a:solidFill>
                  <a:srgbClr val="71272A"/>
                </a:solidFill>
                <a:latin typeface="Georgia"/>
              </a:rPr>
              <a:t>Serve</a:t>
            </a:r>
          </a:p>
        </p:txBody>
      </p:sp>
      <p:sp>
        <p:nvSpPr>
          <p:cNvPr id="16" name="TextBox 15"/>
          <p:cNvSpPr txBox="1"/>
          <p:nvPr/>
        </p:nvSpPr>
        <p:spPr>
          <a:xfrm>
            <a:off x="9509759" y="2788920"/>
            <a:ext cx="1783080" cy="1097280"/>
          </a:xfrm>
          <a:prstGeom prst="rect">
            <a:avLst/>
          </a:prstGeom>
          <a:noFill/>
        </p:spPr>
        <p:txBody>
          <a:bodyPr wrap="square" lIns="54864" rIns="54864">
            <a:spAutoFit/>
          </a:bodyPr>
          <a:lstStyle/>
          <a:p>
            <a:pPr algn="ctr"/>
            <a:r>
              <a:rPr sz="1450" b="0">
                <a:solidFill>
                  <a:srgbClr val="122334"/>
                </a:solidFill>
                <a:latin typeface="Aptos"/>
              </a:rPr>
              <a:t>Carry one act of mercy from worship into your neighborhood.</a:t>
            </a:r>
          </a:p>
        </p:txBody>
      </p:sp>
      <p:sp>
        <p:nvSpPr>
          <p:cNvPr id="17" name="Rectangle 16"/>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Suggested Lesson Flow</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Two options for teaching</a:t>
            </a:r>
          </a:p>
        </p:txBody>
      </p:sp>
      <p:sp>
        <p:nvSpPr>
          <p:cNvPr id="5" name="Rounded Rectangle 4"/>
          <p:cNvSpPr/>
          <p:nvPr/>
        </p:nvSpPr>
        <p:spPr>
          <a:xfrm>
            <a:off x="822960" y="1508760"/>
            <a:ext cx="5074920" cy="452628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3000" y="1874519"/>
            <a:ext cx="4297680" cy="347472"/>
          </a:xfrm>
          <a:prstGeom prst="rect">
            <a:avLst/>
          </a:prstGeom>
          <a:noFill/>
        </p:spPr>
        <p:txBody>
          <a:bodyPr wrap="square" lIns="54864" rIns="54864">
            <a:spAutoFit/>
          </a:bodyPr>
          <a:lstStyle/>
          <a:p>
            <a:r>
              <a:rPr sz="2300" b="1">
                <a:solidFill>
                  <a:srgbClr val="122334"/>
                </a:solidFill>
                <a:latin typeface="Georgia"/>
              </a:rPr>
              <a:t>30-minute class</a:t>
            </a:r>
          </a:p>
        </p:txBody>
      </p:sp>
      <p:sp>
        <p:nvSpPr>
          <p:cNvPr id="7" name="TextBox 6"/>
          <p:cNvSpPr txBox="1"/>
          <p:nvPr/>
        </p:nvSpPr>
        <p:spPr>
          <a:xfrm>
            <a:off x="1143000" y="2468880"/>
            <a:ext cx="4343400" cy="2194560"/>
          </a:xfrm>
          <a:prstGeom prst="rect">
            <a:avLst/>
          </a:prstGeom>
          <a:noFill/>
        </p:spPr>
        <p:txBody>
          <a:bodyPr wrap="square" lIns="45720" rIns="45720">
            <a:spAutoFit/>
          </a:bodyPr>
          <a:lstStyle/>
          <a:p>
            <a:pPr marL="342900" indent="-171450">
              <a:spcAft>
                <a:spcPts val="500"/>
              </a:spcAft>
              <a:defRPr sz="1350">
                <a:solidFill>
                  <a:srgbClr val="122334"/>
                </a:solidFill>
                <a:latin typeface="Aptos"/>
              </a:defRPr>
            </a:pPr>
            <a:r>
              <a:t>5 min - Opening prayer and Matthew 18:20</a:t>
            </a:r>
          </a:p>
          <a:p>
            <a:pPr marL="342900" indent="-171450">
              <a:spcAft>
                <a:spcPts val="500"/>
              </a:spcAft>
              <a:defRPr sz="1350">
                <a:solidFill>
                  <a:srgbClr val="122334"/>
                </a:solidFill>
                <a:latin typeface="Aptos"/>
              </a:defRPr>
            </a:pPr>
            <a:r>
              <a:t>7 min - Hymn identity and background</a:t>
            </a:r>
          </a:p>
          <a:p>
            <a:pPr marL="342900" indent="-171450">
              <a:spcAft>
                <a:spcPts val="500"/>
              </a:spcAft>
              <a:defRPr sz="1350">
                <a:solidFill>
                  <a:srgbClr val="122334"/>
                </a:solidFill>
                <a:latin typeface="Aptos"/>
              </a:defRPr>
            </a:pPr>
            <a:r>
              <a:t>10 min - Worship themes from Acts 2</a:t>
            </a:r>
          </a:p>
          <a:p>
            <a:pPr marL="342900" indent="-171450">
              <a:spcAft>
                <a:spcPts val="500"/>
              </a:spcAft>
              <a:defRPr sz="1350">
                <a:solidFill>
                  <a:srgbClr val="122334"/>
                </a:solidFill>
                <a:latin typeface="Aptos"/>
              </a:defRPr>
            </a:pPr>
            <a:r>
              <a:t>5 min - Application discussion</a:t>
            </a:r>
          </a:p>
          <a:p>
            <a:pPr marL="342900" indent="-171450">
              <a:spcAft>
                <a:spcPts val="500"/>
              </a:spcAft>
              <a:defRPr sz="1350">
                <a:solidFill>
                  <a:srgbClr val="122334"/>
                </a:solidFill>
                <a:latin typeface="Aptos"/>
              </a:defRPr>
            </a:pPr>
            <a:r>
              <a:t>3 min - Closing prayer</a:t>
            </a:r>
          </a:p>
        </p:txBody>
      </p:sp>
      <p:sp>
        <p:nvSpPr>
          <p:cNvPr id="8" name="Rounded Rectangle 7"/>
          <p:cNvSpPr/>
          <p:nvPr/>
        </p:nvSpPr>
        <p:spPr>
          <a:xfrm>
            <a:off x="6446520" y="1508760"/>
            <a:ext cx="5074920" cy="4526280"/>
          </a:xfrm>
          <a:prstGeom prst="roundRect">
            <a:avLst/>
          </a:prstGeom>
          <a:solidFill>
            <a:srgbClr val="0817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766560" y="1874519"/>
            <a:ext cx="4297680" cy="347472"/>
          </a:xfrm>
          <a:prstGeom prst="rect">
            <a:avLst/>
          </a:prstGeom>
          <a:noFill/>
        </p:spPr>
        <p:txBody>
          <a:bodyPr wrap="square" lIns="54864" rIns="54864">
            <a:spAutoFit/>
          </a:bodyPr>
          <a:lstStyle/>
          <a:p>
            <a:r>
              <a:rPr sz="2300" b="1">
                <a:solidFill>
                  <a:srgbClr val="F7EFDE"/>
                </a:solidFill>
                <a:latin typeface="Georgia"/>
              </a:rPr>
              <a:t>60-minute class</a:t>
            </a:r>
          </a:p>
        </p:txBody>
      </p:sp>
      <p:sp>
        <p:nvSpPr>
          <p:cNvPr id="10" name="TextBox 9"/>
          <p:cNvSpPr txBox="1"/>
          <p:nvPr/>
        </p:nvSpPr>
        <p:spPr>
          <a:xfrm>
            <a:off x="6766560" y="2468880"/>
            <a:ext cx="4343400" cy="2377440"/>
          </a:xfrm>
          <a:prstGeom prst="rect">
            <a:avLst/>
          </a:prstGeom>
          <a:noFill/>
        </p:spPr>
        <p:txBody>
          <a:bodyPr wrap="square" lIns="45720" rIns="45720">
            <a:spAutoFit/>
          </a:bodyPr>
          <a:lstStyle/>
          <a:p>
            <a:pPr marL="342900" indent="-171450">
              <a:spcAft>
                <a:spcPts val="500"/>
              </a:spcAft>
              <a:defRPr sz="1330">
                <a:solidFill>
                  <a:srgbClr val="F7EFDE"/>
                </a:solidFill>
                <a:latin typeface="Aptos"/>
              </a:defRPr>
            </a:pPr>
            <a:r>
              <a:t>8 min - Worship gathering and prayer</a:t>
            </a:r>
          </a:p>
          <a:p>
            <a:pPr marL="342900" indent="-171450">
              <a:spcAft>
                <a:spcPts val="500"/>
              </a:spcAft>
              <a:defRPr sz="1330">
                <a:solidFill>
                  <a:srgbClr val="F7EFDE"/>
                </a:solidFill>
                <a:latin typeface="Aptos"/>
              </a:defRPr>
            </a:pPr>
            <a:r>
              <a:t>12 min - Historical and musical setting</a:t>
            </a:r>
          </a:p>
          <a:p>
            <a:pPr marL="342900" indent="-171450">
              <a:spcAft>
                <a:spcPts val="500"/>
              </a:spcAft>
              <a:defRPr sz="1330">
                <a:solidFill>
                  <a:srgbClr val="F7EFDE"/>
                </a:solidFill>
                <a:latin typeface="Aptos"/>
              </a:defRPr>
            </a:pPr>
            <a:r>
              <a:t>15 min - Scripture study: Acts 2 and 1 Corinthians 12</a:t>
            </a:r>
          </a:p>
          <a:p>
            <a:pPr marL="342900" indent="-171450">
              <a:spcAft>
                <a:spcPts val="500"/>
              </a:spcAft>
              <a:defRPr sz="1330">
                <a:solidFill>
                  <a:srgbClr val="F7EFDE"/>
                </a:solidFill>
                <a:latin typeface="Aptos"/>
              </a:defRPr>
            </a:pPr>
            <a:r>
              <a:t>15 min - Hymn movement study</a:t>
            </a:r>
          </a:p>
          <a:p>
            <a:pPr marL="342900" indent="-171450">
              <a:spcAft>
                <a:spcPts val="500"/>
              </a:spcAft>
              <a:defRPr sz="1330">
                <a:solidFill>
                  <a:srgbClr val="F7EFDE"/>
                </a:solidFill>
                <a:latin typeface="Aptos"/>
              </a:defRPr>
            </a:pPr>
            <a:r>
              <a:t>7 min - Congregational gifts and mission</a:t>
            </a:r>
          </a:p>
          <a:p>
            <a:pPr marL="342900" indent="-171450">
              <a:spcAft>
                <a:spcPts val="500"/>
              </a:spcAft>
              <a:defRPr sz="1330">
                <a:solidFill>
                  <a:srgbClr val="F7EFDE"/>
                </a:solidFill>
                <a:latin typeface="Aptos"/>
              </a:defRPr>
            </a:pPr>
            <a:r>
              <a:t>3 min - Closing prayer</a:t>
            </a:r>
          </a:p>
        </p:txBody>
      </p:sp>
      <p:sp>
        <p:nvSpPr>
          <p:cNvPr id="11" name="Rectangle 10"/>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960120" y="1051560"/>
            <a:ext cx="10287000" cy="5074920"/>
          </a:xfrm>
          <a:prstGeom prst="roundRect">
            <a:avLst/>
          </a:prstGeom>
          <a:solidFill>
            <a:srgbClr val="0817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325880" y="1417320"/>
            <a:ext cx="9464040" cy="548640"/>
          </a:xfrm>
          <a:prstGeom prst="rect">
            <a:avLst/>
          </a:prstGeom>
          <a:noFill/>
        </p:spPr>
        <p:txBody>
          <a:bodyPr wrap="square" lIns="54864" rIns="54864">
            <a:spAutoFit/>
          </a:bodyPr>
          <a:lstStyle/>
          <a:p>
            <a:pPr algn="ctr"/>
            <a:r>
              <a:rPr sz="3400" b="1">
                <a:solidFill>
                  <a:srgbClr val="F7EFDE"/>
                </a:solidFill>
                <a:latin typeface="Georgia"/>
              </a:rPr>
              <a:t>Closing Summary and Prayer</a:t>
            </a:r>
          </a:p>
        </p:txBody>
      </p:sp>
      <p:sp>
        <p:nvSpPr>
          <p:cNvPr id="5" name="TextBox 4"/>
          <p:cNvSpPr txBox="1"/>
          <p:nvPr/>
        </p:nvSpPr>
        <p:spPr>
          <a:xfrm>
            <a:off x="1600200" y="2331720"/>
            <a:ext cx="9006840" cy="868680"/>
          </a:xfrm>
          <a:prstGeom prst="rect">
            <a:avLst/>
          </a:prstGeom>
          <a:noFill/>
        </p:spPr>
        <p:txBody>
          <a:bodyPr wrap="square" lIns="54864" rIns="54864">
            <a:spAutoFit/>
          </a:bodyPr>
          <a:lstStyle/>
          <a:p>
            <a:pPr algn="ctr"/>
            <a:r>
              <a:rPr sz="2000" b="0">
                <a:solidFill>
                  <a:srgbClr val="EEE5D3"/>
                </a:solidFill>
                <a:latin typeface="Aptos"/>
              </a:rPr>
              <a:t>God gathers his people, speaks through his Word, nourishes by grace, receives the gifts of the congregation, and sends the church into faithful service.</a:t>
            </a:r>
          </a:p>
        </p:txBody>
      </p:sp>
      <p:sp>
        <p:nvSpPr>
          <p:cNvPr id="6" name="TextBox 5"/>
          <p:cNvSpPr txBox="1"/>
          <p:nvPr/>
        </p:nvSpPr>
        <p:spPr>
          <a:xfrm>
            <a:off x="1874519" y="3657600"/>
            <a:ext cx="8458200" cy="960120"/>
          </a:xfrm>
          <a:prstGeom prst="rect">
            <a:avLst/>
          </a:prstGeom>
          <a:noFill/>
        </p:spPr>
        <p:txBody>
          <a:bodyPr wrap="square" lIns="54864" rIns="54864">
            <a:spAutoFit/>
          </a:bodyPr>
          <a:lstStyle/>
          <a:p>
            <a:pPr algn="ctr"/>
            <a:r>
              <a:rPr sz="1800" b="0">
                <a:solidFill>
                  <a:srgbClr val="F7EFDE"/>
                </a:solidFill>
                <a:latin typeface="Georgia"/>
              </a:rPr>
              <a:t>Lord, make our worship honest, reverent, and alive. Meet us as we gather, shape us by your Word, unite our gifts for your service, and send us to love the world in Christ’s name. Amen.</a:t>
            </a:r>
          </a:p>
        </p:txBody>
      </p:sp>
      <p:sp>
        <p:nvSpPr>
          <p:cNvPr id="7" name="TextBox 6"/>
          <p:cNvSpPr txBox="1"/>
          <p:nvPr/>
        </p:nvSpPr>
        <p:spPr>
          <a:xfrm>
            <a:off x="1508760" y="5696712"/>
            <a:ext cx="9144000" cy="310896"/>
          </a:xfrm>
          <a:prstGeom prst="rect">
            <a:avLst/>
          </a:prstGeom>
          <a:noFill/>
        </p:spPr>
        <p:txBody>
          <a:bodyPr wrap="square" lIns="54864" rIns="54864">
            <a:spAutoFit/>
          </a:bodyPr>
          <a:lstStyle/>
          <a:p>
            <a:pPr algn="ctr"/>
            <a:r>
              <a:rPr sz="800" b="0">
                <a:solidFill>
                  <a:srgbClr val="D8CEBE"/>
                </a:solidFill>
                <a:latin typeface="Aptos"/>
              </a:rPr>
              <a:t>© HymnInfo.com. Free for personal, church, classroom, and small-group teaching use. Please do not sell, repost, or redistribute as downloadable files without permission.</a:t>
            </a:r>
          </a:p>
        </p:txBody>
      </p:sp>
      <p:sp>
        <p:nvSpPr>
          <p:cNvPr id="8" name="Rectangle 7"/>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Teaching Aim</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Understand, feel, and practice gathered worship</a:t>
            </a:r>
          </a:p>
        </p:txBody>
      </p:sp>
      <p:sp>
        <p:nvSpPr>
          <p:cNvPr id="5" name="Rounded Rectangle 4"/>
          <p:cNvSpPr/>
          <p:nvPr/>
        </p:nvSpPr>
        <p:spPr>
          <a:xfrm>
            <a:off x="822960" y="1828800"/>
            <a:ext cx="3246120" cy="3108960"/>
          </a:xfrm>
          <a:prstGeom prst="roundRect">
            <a:avLst/>
          </a:prstGeom>
          <a:solidFill>
            <a:srgbClr val="0F2130"/>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2491740" y="2176272"/>
            <a:ext cx="137160" cy="708660"/>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2240280" y="2427732"/>
            <a:ext cx="640080" cy="137160"/>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43000" y="3154680"/>
            <a:ext cx="2606040" cy="320040"/>
          </a:xfrm>
          <a:prstGeom prst="rect">
            <a:avLst/>
          </a:prstGeom>
          <a:noFill/>
        </p:spPr>
        <p:txBody>
          <a:bodyPr wrap="square" lIns="54864" rIns="54864">
            <a:spAutoFit/>
          </a:bodyPr>
          <a:lstStyle/>
          <a:p>
            <a:pPr algn="ctr"/>
            <a:r>
              <a:rPr sz="2100" b="1">
                <a:solidFill>
                  <a:srgbClr val="F7EFDE"/>
                </a:solidFill>
                <a:latin typeface="Aptos"/>
              </a:rPr>
              <a:t>Understand</a:t>
            </a:r>
          </a:p>
        </p:txBody>
      </p:sp>
      <p:sp>
        <p:nvSpPr>
          <p:cNvPr id="9" name="TextBox 8"/>
          <p:cNvSpPr txBox="1"/>
          <p:nvPr/>
        </p:nvSpPr>
        <p:spPr>
          <a:xfrm>
            <a:off x="1170432" y="3611880"/>
            <a:ext cx="2578608" cy="914400"/>
          </a:xfrm>
          <a:prstGeom prst="rect">
            <a:avLst/>
          </a:prstGeom>
          <a:noFill/>
        </p:spPr>
        <p:txBody>
          <a:bodyPr wrap="square" lIns="54864" rIns="54864">
            <a:spAutoFit/>
          </a:bodyPr>
          <a:lstStyle/>
          <a:p>
            <a:pPr algn="ctr"/>
            <a:r>
              <a:rPr sz="1400" b="0">
                <a:solidFill>
                  <a:srgbClr val="E8E1D2"/>
                </a:solidFill>
                <a:latin typeface="Aptos"/>
              </a:rPr>
              <a:t>God gathers his people around Word, prayer, sacrament, gifts, and mission.</a:t>
            </a:r>
          </a:p>
        </p:txBody>
      </p:sp>
      <p:sp>
        <p:nvSpPr>
          <p:cNvPr id="10" name="Rounded Rectangle 9"/>
          <p:cNvSpPr/>
          <p:nvPr/>
        </p:nvSpPr>
        <p:spPr>
          <a:xfrm>
            <a:off x="4617720" y="1828800"/>
            <a:ext cx="3246120" cy="3108960"/>
          </a:xfrm>
          <a:prstGeom prst="roundRect">
            <a:avLst/>
          </a:prstGeom>
          <a:solidFill>
            <a:srgbClr val="0F2130"/>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5852160" y="2148840"/>
            <a:ext cx="230428" cy="230428"/>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5813755" y="2392070"/>
            <a:ext cx="307238" cy="460857"/>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6236208" y="2148840"/>
            <a:ext cx="230428" cy="230428"/>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6197803" y="2392070"/>
            <a:ext cx="307238" cy="460857"/>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6620256" y="2148840"/>
            <a:ext cx="230428" cy="230428"/>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6581851" y="2392070"/>
            <a:ext cx="307238" cy="460857"/>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937760" y="3154680"/>
            <a:ext cx="2606040" cy="320040"/>
          </a:xfrm>
          <a:prstGeom prst="rect">
            <a:avLst/>
          </a:prstGeom>
          <a:noFill/>
        </p:spPr>
        <p:txBody>
          <a:bodyPr wrap="square" lIns="54864" rIns="54864">
            <a:spAutoFit/>
          </a:bodyPr>
          <a:lstStyle/>
          <a:p>
            <a:pPr algn="ctr"/>
            <a:r>
              <a:rPr sz="2100" b="1">
                <a:solidFill>
                  <a:srgbClr val="F7EFDE"/>
                </a:solidFill>
                <a:latin typeface="Aptos"/>
              </a:rPr>
              <a:t>Feel</a:t>
            </a:r>
          </a:p>
        </p:txBody>
      </p:sp>
      <p:sp>
        <p:nvSpPr>
          <p:cNvPr id="18" name="TextBox 17"/>
          <p:cNvSpPr txBox="1"/>
          <p:nvPr/>
        </p:nvSpPr>
        <p:spPr>
          <a:xfrm>
            <a:off x="4965192" y="3611880"/>
            <a:ext cx="2578608" cy="914400"/>
          </a:xfrm>
          <a:prstGeom prst="rect">
            <a:avLst/>
          </a:prstGeom>
          <a:noFill/>
        </p:spPr>
        <p:txBody>
          <a:bodyPr wrap="square" lIns="54864" rIns="54864">
            <a:spAutoFit/>
          </a:bodyPr>
          <a:lstStyle/>
          <a:p>
            <a:pPr algn="ctr"/>
            <a:r>
              <a:rPr sz="1400" b="0">
                <a:solidFill>
                  <a:srgbClr val="E8E1D2"/>
                </a:solidFill>
                <a:latin typeface="Aptos"/>
              </a:rPr>
              <a:t>Reverence and gratitude that Christ is present with his church.</a:t>
            </a:r>
          </a:p>
        </p:txBody>
      </p:sp>
      <p:sp>
        <p:nvSpPr>
          <p:cNvPr id="19" name="Rounded Rectangle 18"/>
          <p:cNvSpPr/>
          <p:nvPr/>
        </p:nvSpPr>
        <p:spPr>
          <a:xfrm>
            <a:off x="8412480" y="1828800"/>
            <a:ext cx="3246120" cy="3108960"/>
          </a:xfrm>
          <a:prstGeom prst="roundRect">
            <a:avLst/>
          </a:prstGeom>
          <a:solidFill>
            <a:srgbClr val="0F2130"/>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9838944" y="2103120"/>
            <a:ext cx="576072" cy="960119"/>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10248595" y="2589580"/>
            <a:ext cx="76809" cy="76809"/>
          </a:xfrm>
          <a:prstGeom prst="ellipse">
            <a:avLst/>
          </a:prstGeom>
          <a:solidFill>
            <a:srgbClr val="12233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8732520" y="3154680"/>
            <a:ext cx="2606040" cy="320040"/>
          </a:xfrm>
          <a:prstGeom prst="rect">
            <a:avLst/>
          </a:prstGeom>
          <a:noFill/>
        </p:spPr>
        <p:txBody>
          <a:bodyPr wrap="square" lIns="54864" rIns="54864">
            <a:spAutoFit/>
          </a:bodyPr>
          <a:lstStyle/>
          <a:p>
            <a:pPr algn="ctr"/>
            <a:r>
              <a:rPr sz="2100" b="1">
                <a:solidFill>
                  <a:srgbClr val="F7EFDE"/>
                </a:solidFill>
                <a:latin typeface="Aptos"/>
              </a:rPr>
              <a:t>Practice</a:t>
            </a:r>
          </a:p>
        </p:txBody>
      </p:sp>
      <p:sp>
        <p:nvSpPr>
          <p:cNvPr id="23" name="TextBox 22"/>
          <p:cNvSpPr txBox="1"/>
          <p:nvPr/>
        </p:nvSpPr>
        <p:spPr>
          <a:xfrm>
            <a:off x="8759952" y="3611880"/>
            <a:ext cx="2578608" cy="914400"/>
          </a:xfrm>
          <a:prstGeom prst="rect">
            <a:avLst/>
          </a:prstGeom>
          <a:noFill/>
        </p:spPr>
        <p:txBody>
          <a:bodyPr wrap="square" lIns="54864" rIns="54864">
            <a:spAutoFit/>
          </a:bodyPr>
          <a:lstStyle/>
          <a:p>
            <a:pPr algn="ctr"/>
            <a:r>
              <a:rPr sz="1400" b="0">
                <a:solidFill>
                  <a:srgbClr val="E8E1D2"/>
                </a:solidFill>
                <a:latin typeface="Aptos"/>
              </a:rPr>
              <a:t>Active participation that becomes service beyond the sanctuary.</a:t>
            </a:r>
          </a:p>
        </p:txBody>
      </p:sp>
      <p:sp>
        <p:nvSpPr>
          <p:cNvPr id="24" name="Rectangle 23"/>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6.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Hymn Identity</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A modern congregational hymn for the gathered church</a:t>
            </a:r>
          </a:p>
        </p:txBody>
      </p:sp>
      <p:sp>
        <p:nvSpPr>
          <p:cNvPr id="5" name="Rounded Rectangle 4"/>
          <p:cNvSpPr/>
          <p:nvPr/>
        </p:nvSpPr>
        <p:spPr>
          <a:xfrm>
            <a:off x="685800" y="1417320"/>
            <a:ext cx="5074920" cy="443484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719072"/>
            <a:ext cx="2560320" cy="365760"/>
          </a:xfrm>
          <a:prstGeom prst="rect">
            <a:avLst/>
          </a:prstGeom>
          <a:noFill/>
        </p:spPr>
        <p:txBody>
          <a:bodyPr wrap="square" lIns="54864" rIns="54864">
            <a:spAutoFit/>
          </a:bodyPr>
          <a:lstStyle/>
          <a:p>
            <a:r>
              <a:rPr sz="2200" b="1">
                <a:solidFill>
                  <a:srgbClr val="122334"/>
                </a:solidFill>
                <a:latin typeface="Georgia"/>
              </a:rPr>
              <a:t>Key details</a:t>
            </a:r>
          </a:p>
        </p:txBody>
      </p:sp>
      <p:sp>
        <p:nvSpPr>
          <p:cNvPr id="7" name="TextBox 6"/>
          <p:cNvSpPr txBox="1"/>
          <p:nvPr/>
        </p:nvSpPr>
        <p:spPr>
          <a:xfrm>
            <a:off x="1005840" y="2240280"/>
            <a:ext cx="4434840" cy="3246120"/>
          </a:xfrm>
          <a:prstGeom prst="rect">
            <a:avLst/>
          </a:prstGeom>
          <a:noFill/>
        </p:spPr>
        <p:txBody>
          <a:bodyPr wrap="square" lIns="45720" rIns="45720">
            <a:spAutoFit/>
          </a:bodyPr>
          <a:lstStyle/>
          <a:p>
            <a:pPr marL="342900" indent="-171450">
              <a:spcAft>
                <a:spcPts val="500"/>
              </a:spcAft>
              <a:defRPr sz="1300">
                <a:solidFill>
                  <a:srgbClr val="122334"/>
                </a:solidFill>
                <a:latin typeface="Aptos"/>
              </a:defRPr>
            </a:pPr>
            <a:r>
              <a:t>Title: God Is Here!</a:t>
            </a:r>
          </a:p>
          <a:p>
            <a:pPr marL="342900" indent="-171450">
              <a:spcAft>
                <a:spcPts val="500"/>
              </a:spcAft>
              <a:defRPr sz="1300">
                <a:solidFill>
                  <a:srgbClr val="122334"/>
                </a:solidFill>
                <a:latin typeface="Aptos"/>
              </a:defRPr>
            </a:pPr>
            <a:r>
              <a:t>First line: God is here! As we your people</a:t>
            </a:r>
          </a:p>
          <a:p>
            <a:pPr marL="342900" indent="-171450">
              <a:spcAft>
                <a:spcPts val="500"/>
              </a:spcAft>
              <a:defRPr sz="1300">
                <a:solidFill>
                  <a:srgbClr val="122334"/>
                </a:solidFill>
                <a:latin typeface="Aptos"/>
              </a:defRPr>
            </a:pPr>
            <a:r>
              <a:t>Text: Frederick Pratt Green</a:t>
            </a:r>
          </a:p>
          <a:p>
            <a:pPr marL="342900" indent="-171450">
              <a:spcAft>
                <a:spcPts val="500"/>
              </a:spcAft>
              <a:defRPr sz="1300">
                <a:solidFill>
                  <a:srgbClr val="122334"/>
                </a:solidFill>
                <a:latin typeface="Aptos"/>
              </a:defRPr>
            </a:pPr>
            <a:r>
              <a:t>Tune often used: ABBOT’S LEIGH</a:t>
            </a:r>
          </a:p>
          <a:p>
            <a:pPr marL="342900" indent="-171450">
              <a:spcAft>
                <a:spcPts val="500"/>
              </a:spcAft>
              <a:defRPr sz="1300">
                <a:solidFill>
                  <a:srgbClr val="122334"/>
                </a:solidFill>
                <a:latin typeface="Aptos"/>
              </a:defRPr>
            </a:pPr>
            <a:r>
              <a:t>Composer: Cyril Vincent Taylor</a:t>
            </a:r>
          </a:p>
          <a:p>
            <a:pPr marL="342900" indent="-171450">
              <a:spcAft>
                <a:spcPts val="500"/>
              </a:spcAft>
              <a:defRPr sz="1300">
                <a:solidFill>
                  <a:srgbClr val="122334"/>
                </a:solidFill>
                <a:latin typeface="Aptos"/>
              </a:defRPr>
            </a:pPr>
            <a:r>
              <a:t>Meter: 8.7.8.7 D</a:t>
            </a:r>
          </a:p>
          <a:p>
            <a:pPr marL="342900" indent="-171450">
              <a:spcAft>
                <a:spcPts val="500"/>
              </a:spcAft>
              <a:defRPr sz="1300">
                <a:solidFill>
                  <a:srgbClr val="122334"/>
                </a:solidFill>
                <a:latin typeface="Aptos"/>
              </a:defRPr>
            </a:pPr>
            <a:r>
              <a:t>Common setting: late twentieth-century worship renewal</a:t>
            </a:r>
          </a:p>
        </p:txBody>
      </p:sp>
      <p:sp>
        <p:nvSpPr>
          <p:cNvPr id="8" name="Rounded Rectangle 7"/>
          <p:cNvSpPr/>
          <p:nvPr/>
        </p:nvSpPr>
        <p:spPr>
          <a:xfrm>
            <a:off x="6400800" y="1691640"/>
            <a:ext cx="4754880" cy="3657600"/>
          </a:xfrm>
          <a:prstGeom prst="roundRect">
            <a:avLst/>
          </a:prstGeom>
          <a:solidFill>
            <a:srgbClr val="0F1F2D"/>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720840" y="2148840"/>
            <a:ext cx="4114800" cy="1005840"/>
          </a:xfrm>
          <a:prstGeom prst="rect">
            <a:avLst/>
          </a:prstGeom>
          <a:noFill/>
        </p:spPr>
        <p:txBody>
          <a:bodyPr wrap="square" lIns="54864" rIns="54864">
            <a:spAutoFit/>
          </a:bodyPr>
          <a:lstStyle/>
          <a:p>
            <a:r>
              <a:rPr sz="2000" b="1">
                <a:solidFill>
                  <a:srgbClr val="F7EFDE"/>
                </a:solidFill>
                <a:latin typeface="Georgia"/>
              </a:rPr>
              <a:t>The hymn names worship as more than attendance. It is the gathered people of God receiving, responding, and being sent.</a:t>
            </a:r>
          </a:p>
        </p:txBody>
      </p:sp>
      <p:sp>
        <p:nvSpPr>
          <p:cNvPr id="10" name="TextBox 9"/>
          <p:cNvSpPr txBox="1"/>
          <p:nvPr/>
        </p:nvSpPr>
        <p:spPr>
          <a:xfrm>
            <a:off x="6720840" y="3520440"/>
            <a:ext cx="4114800" cy="1005840"/>
          </a:xfrm>
          <a:prstGeom prst="rect">
            <a:avLst/>
          </a:prstGeom>
          <a:noFill/>
        </p:spPr>
        <p:txBody>
          <a:bodyPr wrap="square" lIns="54864" rIns="54864">
            <a:spAutoFit/>
          </a:bodyPr>
          <a:lstStyle/>
          <a:p>
            <a:r>
              <a:rPr sz="1600" b="0">
                <a:solidFill>
                  <a:srgbClr val="E8E1D2"/>
                </a:solidFill>
                <a:latin typeface="Aptos"/>
              </a:rPr>
              <a:t>Use this lesson to help a class see the whole service—prayer, Scripture, table, font, music, gifts, and mission—as one act of faithful worship.</a:t>
            </a:r>
          </a:p>
        </p:txBody>
      </p:sp>
      <p:sp>
        <p:nvSpPr>
          <p:cNvPr id="11" name="Rectangle 10"/>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4.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Historical Background</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A hymn shaped by worship renewal</a:t>
            </a:r>
          </a:p>
        </p:txBody>
      </p:sp>
      <p:sp>
        <p:nvSpPr>
          <p:cNvPr id="5" name="Rounded Rectangle 4"/>
          <p:cNvSpPr/>
          <p:nvPr/>
        </p:nvSpPr>
        <p:spPr>
          <a:xfrm>
            <a:off x="749808" y="1389888"/>
            <a:ext cx="10698480" cy="4526280"/>
          </a:xfrm>
          <a:prstGeom prst="roundRect">
            <a:avLst/>
          </a:prstGeom>
          <a:solidFill>
            <a:srgbClr val="07141F"/>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311249" y="1828800"/>
            <a:ext cx="76809" cy="396849"/>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1170432" y="1969617"/>
            <a:ext cx="358444" cy="76809"/>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97280" y="2560320"/>
            <a:ext cx="2971800" cy="320040"/>
          </a:xfrm>
          <a:prstGeom prst="rect">
            <a:avLst/>
          </a:prstGeom>
          <a:noFill/>
        </p:spPr>
        <p:txBody>
          <a:bodyPr wrap="square" lIns="54864" rIns="54864">
            <a:spAutoFit/>
          </a:bodyPr>
          <a:lstStyle/>
          <a:p>
            <a:r>
              <a:rPr sz="1700" b="1">
                <a:solidFill>
                  <a:srgbClr val="F7EFDE"/>
                </a:solidFill>
                <a:latin typeface="Aptos"/>
              </a:rPr>
              <a:t>Frederick Pratt Green</a:t>
            </a:r>
          </a:p>
        </p:txBody>
      </p:sp>
      <p:sp>
        <p:nvSpPr>
          <p:cNvPr id="9" name="TextBox 8"/>
          <p:cNvSpPr txBox="1"/>
          <p:nvPr/>
        </p:nvSpPr>
        <p:spPr>
          <a:xfrm>
            <a:off x="1097280" y="2971800"/>
            <a:ext cx="2880360" cy="1554480"/>
          </a:xfrm>
          <a:prstGeom prst="rect">
            <a:avLst/>
          </a:prstGeom>
          <a:noFill/>
        </p:spPr>
        <p:txBody>
          <a:bodyPr wrap="square" lIns="54864" rIns="54864">
            <a:spAutoFit/>
          </a:bodyPr>
          <a:lstStyle/>
          <a:p>
            <a:r>
              <a:rPr sz="1320" b="0">
                <a:solidFill>
                  <a:srgbClr val="E5DCCC"/>
                </a:solidFill>
                <a:latin typeface="Aptos"/>
              </a:rPr>
              <a:t>English Methodist minister and hymn writer whose texts helped twentieth-century congregations sing about worship, discipleship, stewardship, and the church.</a:t>
            </a:r>
          </a:p>
        </p:txBody>
      </p:sp>
      <p:sp>
        <p:nvSpPr>
          <p:cNvPr id="10" name="Rectangle 9"/>
          <p:cNvSpPr/>
          <p:nvPr/>
        </p:nvSpPr>
        <p:spPr>
          <a:xfrm>
            <a:off x="4831689" y="1828800"/>
            <a:ext cx="76809" cy="396849"/>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4690872" y="1969617"/>
            <a:ext cx="358444" cy="76809"/>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617720" y="2560320"/>
            <a:ext cx="2971800" cy="320040"/>
          </a:xfrm>
          <a:prstGeom prst="rect">
            <a:avLst/>
          </a:prstGeom>
          <a:noFill/>
        </p:spPr>
        <p:txBody>
          <a:bodyPr wrap="square" lIns="54864" rIns="54864">
            <a:spAutoFit/>
          </a:bodyPr>
          <a:lstStyle/>
          <a:p>
            <a:r>
              <a:rPr sz="1700" b="1">
                <a:solidFill>
                  <a:srgbClr val="F7EFDE"/>
                </a:solidFill>
                <a:latin typeface="Aptos"/>
              </a:rPr>
              <a:t>Dedication context</a:t>
            </a:r>
          </a:p>
        </p:txBody>
      </p:sp>
      <p:sp>
        <p:nvSpPr>
          <p:cNvPr id="13" name="TextBox 12"/>
          <p:cNvSpPr txBox="1"/>
          <p:nvPr/>
        </p:nvSpPr>
        <p:spPr>
          <a:xfrm>
            <a:off x="4617720" y="2971800"/>
            <a:ext cx="2880360" cy="1554480"/>
          </a:xfrm>
          <a:prstGeom prst="rect">
            <a:avLst/>
          </a:prstGeom>
          <a:noFill/>
        </p:spPr>
        <p:txBody>
          <a:bodyPr wrap="square" lIns="54864" rIns="54864">
            <a:spAutoFit/>
          </a:bodyPr>
          <a:lstStyle/>
          <a:p>
            <a:r>
              <a:rPr sz="1320" b="0">
                <a:solidFill>
                  <a:srgbClr val="E5DCCC"/>
                </a:solidFill>
                <a:latin typeface="Aptos"/>
              </a:rPr>
              <a:t>The hymn has been associated with the dedication of worship furnishings—table, font, and reading desks—making it especially fitting for church anniversaries and worship renewal.</a:t>
            </a:r>
          </a:p>
        </p:txBody>
      </p:sp>
      <p:sp>
        <p:nvSpPr>
          <p:cNvPr id="14" name="Rectangle 13"/>
          <p:cNvSpPr/>
          <p:nvPr/>
        </p:nvSpPr>
        <p:spPr>
          <a:xfrm>
            <a:off x="8352129" y="1828800"/>
            <a:ext cx="76809" cy="396849"/>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8211312" y="1969617"/>
            <a:ext cx="358444" cy="76809"/>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138160" y="2560320"/>
            <a:ext cx="2971800" cy="320040"/>
          </a:xfrm>
          <a:prstGeom prst="rect">
            <a:avLst/>
          </a:prstGeom>
          <a:noFill/>
        </p:spPr>
        <p:txBody>
          <a:bodyPr wrap="square" lIns="54864" rIns="54864">
            <a:spAutoFit/>
          </a:bodyPr>
          <a:lstStyle/>
          <a:p>
            <a:r>
              <a:rPr sz="1700" b="1">
                <a:solidFill>
                  <a:srgbClr val="F7EFDE"/>
                </a:solidFill>
                <a:latin typeface="Aptos"/>
              </a:rPr>
              <a:t>Cyril V. Taylor</a:t>
            </a:r>
          </a:p>
        </p:txBody>
      </p:sp>
      <p:sp>
        <p:nvSpPr>
          <p:cNvPr id="17" name="TextBox 16"/>
          <p:cNvSpPr txBox="1"/>
          <p:nvPr/>
        </p:nvSpPr>
        <p:spPr>
          <a:xfrm>
            <a:off x="8138160" y="2971800"/>
            <a:ext cx="2880360" cy="1554480"/>
          </a:xfrm>
          <a:prstGeom prst="rect">
            <a:avLst/>
          </a:prstGeom>
          <a:noFill/>
        </p:spPr>
        <p:txBody>
          <a:bodyPr wrap="square" lIns="54864" rIns="54864">
            <a:spAutoFit/>
          </a:bodyPr>
          <a:lstStyle/>
          <a:p>
            <a:r>
              <a:rPr sz="1320" b="0">
                <a:solidFill>
                  <a:srgbClr val="E5DCCC"/>
                </a:solidFill>
                <a:latin typeface="Aptos"/>
              </a:rPr>
              <a:t>His tune ABBOT’S LEIGH, composed in 1941, gives the text a broad and dignified musical setting for congregational singing.</a:t>
            </a:r>
          </a:p>
        </p:txBody>
      </p:sp>
      <p:sp>
        <p:nvSpPr>
          <p:cNvPr id="18" name="Rectangle 17"/>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5.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Why This Hymn Matters Today</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It gives language for worship that forms a people</a:t>
            </a:r>
          </a:p>
        </p:txBody>
      </p:sp>
      <p:sp>
        <p:nvSpPr>
          <p:cNvPr id="5" name="Rounded Rectangle 4"/>
          <p:cNvSpPr/>
          <p:nvPr/>
        </p:nvSpPr>
        <p:spPr>
          <a:xfrm>
            <a:off x="713232" y="1481328"/>
            <a:ext cx="5486400" cy="4343400"/>
          </a:xfrm>
          <a:prstGeom prst="roundRect">
            <a:avLst/>
          </a:prstGeom>
          <a:solidFill>
            <a:srgbClr val="0817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828800"/>
            <a:ext cx="4800600" cy="3200400"/>
          </a:xfrm>
          <a:prstGeom prst="rect">
            <a:avLst/>
          </a:prstGeom>
          <a:noFill/>
        </p:spPr>
        <p:txBody>
          <a:bodyPr wrap="square" lIns="45720" rIns="45720">
            <a:spAutoFit/>
          </a:bodyPr>
          <a:lstStyle/>
          <a:p>
            <a:pPr marL="342900" indent="-171450">
              <a:spcAft>
                <a:spcPts val="500"/>
              </a:spcAft>
              <a:defRPr sz="1800">
                <a:solidFill>
                  <a:srgbClr val="F7EFDE"/>
                </a:solidFill>
                <a:latin typeface="Aptos"/>
              </a:defRPr>
            </a:pPr>
            <a:r>
              <a:t>Worship is not a performance to watch but a holy gathering to enter.</a:t>
            </a:r>
          </a:p>
          <a:p>
            <a:pPr marL="342900" indent="-171450">
              <a:spcAft>
                <a:spcPts val="500"/>
              </a:spcAft>
              <a:defRPr sz="1800">
                <a:solidFill>
                  <a:srgbClr val="F7EFDE"/>
                </a:solidFill>
                <a:latin typeface="Aptos"/>
              </a:defRPr>
            </a:pPr>
            <a:r>
              <a:t>The whole congregation brings gifts for the common good.</a:t>
            </a:r>
          </a:p>
          <a:p>
            <a:pPr marL="342900" indent="-171450">
              <a:spcAft>
                <a:spcPts val="500"/>
              </a:spcAft>
              <a:defRPr sz="1800">
                <a:solidFill>
                  <a:srgbClr val="F7EFDE"/>
                </a:solidFill>
                <a:latin typeface="Aptos"/>
              </a:defRPr>
            </a:pPr>
            <a:r>
              <a:t>Prayer, Word, sacrament, music, and mission belong together.</a:t>
            </a:r>
          </a:p>
          <a:p>
            <a:pPr marL="342900" indent="-171450">
              <a:spcAft>
                <a:spcPts val="500"/>
              </a:spcAft>
              <a:defRPr sz="1800">
                <a:solidFill>
                  <a:srgbClr val="F7EFDE"/>
                </a:solidFill>
                <a:latin typeface="Aptos"/>
              </a:defRPr>
            </a:pPr>
            <a:r>
              <a:t>The gathered church is sent back into the world as God’s people.</a:t>
            </a:r>
          </a:p>
        </p:txBody>
      </p:sp>
      <p:sp>
        <p:nvSpPr>
          <p:cNvPr id="7" name="Rounded Rectangle 6"/>
          <p:cNvSpPr/>
          <p:nvPr/>
        </p:nvSpPr>
        <p:spPr>
          <a:xfrm>
            <a:off x="6720840" y="1874519"/>
            <a:ext cx="4343400" cy="34290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7086600" y="2267712"/>
            <a:ext cx="3520440" cy="365760"/>
          </a:xfrm>
          <a:prstGeom prst="rect">
            <a:avLst/>
          </a:prstGeom>
          <a:noFill/>
        </p:spPr>
        <p:txBody>
          <a:bodyPr wrap="square" lIns="54864" rIns="54864">
            <a:spAutoFit/>
          </a:bodyPr>
          <a:lstStyle/>
          <a:p>
            <a:pPr algn="ctr"/>
            <a:r>
              <a:rPr sz="2200" b="1">
                <a:solidFill>
                  <a:srgbClr val="122334"/>
                </a:solidFill>
                <a:latin typeface="Georgia"/>
              </a:rPr>
              <a:t>Pastoral value</a:t>
            </a:r>
          </a:p>
        </p:txBody>
      </p:sp>
      <p:sp>
        <p:nvSpPr>
          <p:cNvPr id="9" name="TextBox 8"/>
          <p:cNvSpPr txBox="1"/>
          <p:nvPr/>
        </p:nvSpPr>
        <p:spPr>
          <a:xfrm>
            <a:off x="7132320" y="2816352"/>
            <a:ext cx="3429000" cy="1280160"/>
          </a:xfrm>
          <a:prstGeom prst="rect">
            <a:avLst/>
          </a:prstGeom>
          <a:noFill/>
        </p:spPr>
        <p:txBody>
          <a:bodyPr wrap="square" lIns="54864" rIns="54864">
            <a:spAutoFit/>
          </a:bodyPr>
          <a:lstStyle/>
          <a:p>
            <a:pPr algn="ctr"/>
            <a:r>
              <a:rPr sz="1800" b="0">
                <a:solidFill>
                  <a:srgbClr val="122334"/>
                </a:solidFill>
                <a:latin typeface="Aptos"/>
              </a:rPr>
              <a:t>This hymn helps a congregation ask: Are we merely present in a room, or are we present to God and to one another?</a:t>
            </a:r>
          </a:p>
        </p:txBody>
      </p:sp>
      <p:sp>
        <p:nvSpPr>
          <p:cNvPr id="10" name="Rectangle 9"/>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Biblical Foundation</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God gathers, nourishes, equips, and sends</a:t>
            </a:r>
          </a:p>
        </p:txBody>
      </p:sp>
      <p:sp>
        <p:nvSpPr>
          <p:cNvPr id="5" name="Rounded Rectangle 4"/>
          <p:cNvSpPr/>
          <p:nvPr/>
        </p:nvSpPr>
        <p:spPr>
          <a:xfrm>
            <a:off x="731520" y="1508760"/>
            <a:ext cx="5029200" cy="11430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87552" y="1691639"/>
            <a:ext cx="4526280" cy="228600"/>
          </a:xfrm>
          <a:prstGeom prst="rect">
            <a:avLst/>
          </a:prstGeom>
          <a:noFill/>
        </p:spPr>
        <p:txBody>
          <a:bodyPr wrap="square" lIns="54864" rIns="54864">
            <a:spAutoFit/>
          </a:bodyPr>
          <a:lstStyle/>
          <a:p>
            <a:r>
              <a:rPr sz="1500" b="1">
                <a:solidFill>
                  <a:srgbClr val="71272A"/>
                </a:solidFill>
                <a:latin typeface="Aptos"/>
              </a:rPr>
              <a:t>Matthew 18:20</a:t>
            </a:r>
          </a:p>
        </p:txBody>
      </p:sp>
      <p:sp>
        <p:nvSpPr>
          <p:cNvPr id="7" name="TextBox 6"/>
          <p:cNvSpPr txBox="1"/>
          <p:nvPr/>
        </p:nvSpPr>
        <p:spPr>
          <a:xfrm>
            <a:off x="987552" y="2011680"/>
            <a:ext cx="4526280" cy="411480"/>
          </a:xfrm>
          <a:prstGeom prst="rect">
            <a:avLst/>
          </a:prstGeom>
          <a:noFill/>
        </p:spPr>
        <p:txBody>
          <a:bodyPr wrap="square" lIns="54864" rIns="54864">
            <a:spAutoFit/>
          </a:bodyPr>
          <a:lstStyle/>
          <a:p>
            <a:r>
              <a:rPr sz="1270" b="0">
                <a:solidFill>
                  <a:srgbClr val="122334"/>
                </a:solidFill>
                <a:latin typeface="Aptos"/>
              </a:rPr>
              <a:t>Christ is present where believers gather in his name.</a:t>
            </a:r>
          </a:p>
        </p:txBody>
      </p:sp>
      <p:sp>
        <p:nvSpPr>
          <p:cNvPr id="8" name="Rounded Rectangle 7"/>
          <p:cNvSpPr/>
          <p:nvPr/>
        </p:nvSpPr>
        <p:spPr>
          <a:xfrm>
            <a:off x="6309359" y="1508760"/>
            <a:ext cx="5029200" cy="11430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565392" y="1691639"/>
            <a:ext cx="4526280" cy="228600"/>
          </a:xfrm>
          <a:prstGeom prst="rect">
            <a:avLst/>
          </a:prstGeom>
          <a:noFill/>
        </p:spPr>
        <p:txBody>
          <a:bodyPr wrap="square" lIns="54864" rIns="54864">
            <a:spAutoFit/>
          </a:bodyPr>
          <a:lstStyle/>
          <a:p>
            <a:r>
              <a:rPr sz="1500" b="1">
                <a:solidFill>
                  <a:srgbClr val="71272A"/>
                </a:solidFill>
                <a:latin typeface="Aptos"/>
              </a:rPr>
              <a:t>Acts 2:42–47</a:t>
            </a:r>
          </a:p>
        </p:txBody>
      </p:sp>
      <p:sp>
        <p:nvSpPr>
          <p:cNvPr id="10" name="TextBox 9"/>
          <p:cNvSpPr txBox="1"/>
          <p:nvPr/>
        </p:nvSpPr>
        <p:spPr>
          <a:xfrm>
            <a:off x="6565392" y="2011680"/>
            <a:ext cx="4526280" cy="411480"/>
          </a:xfrm>
          <a:prstGeom prst="rect">
            <a:avLst/>
          </a:prstGeom>
          <a:noFill/>
        </p:spPr>
        <p:txBody>
          <a:bodyPr wrap="square" lIns="54864" rIns="54864">
            <a:spAutoFit/>
          </a:bodyPr>
          <a:lstStyle/>
          <a:p>
            <a:r>
              <a:rPr sz="1270" b="0">
                <a:solidFill>
                  <a:srgbClr val="122334"/>
                </a:solidFill>
                <a:latin typeface="Aptos"/>
              </a:rPr>
              <a:t>The early church continues in teaching, fellowship, prayer, and the breaking of bread.</a:t>
            </a:r>
          </a:p>
        </p:txBody>
      </p:sp>
      <p:sp>
        <p:nvSpPr>
          <p:cNvPr id="11" name="Rounded Rectangle 10"/>
          <p:cNvSpPr/>
          <p:nvPr/>
        </p:nvSpPr>
        <p:spPr>
          <a:xfrm>
            <a:off x="731520" y="3063239"/>
            <a:ext cx="5029200" cy="11430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87552" y="3246120"/>
            <a:ext cx="4526280" cy="228600"/>
          </a:xfrm>
          <a:prstGeom prst="rect">
            <a:avLst/>
          </a:prstGeom>
          <a:noFill/>
        </p:spPr>
        <p:txBody>
          <a:bodyPr wrap="square" lIns="54864" rIns="54864">
            <a:spAutoFit/>
          </a:bodyPr>
          <a:lstStyle/>
          <a:p>
            <a:r>
              <a:rPr sz="1500" b="1">
                <a:solidFill>
                  <a:srgbClr val="71272A"/>
                </a:solidFill>
                <a:latin typeface="Aptos"/>
              </a:rPr>
              <a:t>1 Corinthians 12:4–7</a:t>
            </a:r>
          </a:p>
        </p:txBody>
      </p:sp>
      <p:sp>
        <p:nvSpPr>
          <p:cNvPr id="13" name="TextBox 12"/>
          <p:cNvSpPr txBox="1"/>
          <p:nvPr/>
        </p:nvSpPr>
        <p:spPr>
          <a:xfrm>
            <a:off x="987552" y="3566159"/>
            <a:ext cx="4526280" cy="411480"/>
          </a:xfrm>
          <a:prstGeom prst="rect">
            <a:avLst/>
          </a:prstGeom>
          <a:noFill/>
        </p:spPr>
        <p:txBody>
          <a:bodyPr wrap="square" lIns="54864" rIns="54864">
            <a:spAutoFit/>
          </a:bodyPr>
          <a:lstStyle/>
          <a:p>
            <a:r>
              <a:rPr sz="1270" b="0">
                <a:solidFill>
                  <a:srgbClr val="122334"/>
                </a:solidFill>
                <a:latin typeface="Aptos"/>
              </a:rPr>
              <a:t>Different gifts are given by the same Spirit for the common good.</a:t>
            </a:r>
          </a:p>
        </p:txBody>
      </p:sp>
      <p:sp>
        <p:nvSpPr>
          <p:cNvPr id="14" name="Rounded Rectangle 13"/>
          <p:cNvSpPr/>
          <p:nvPr/>
        </p:nvSpPr>
        <p:spPr>
          <a:xfrm>
            <a:off x="6309359" y="3063239"/>
            <a:ext cx="5029200" cy="11430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565392" y="3246120"/>
            <a:ext cx="4526280" cy="228600"/>
          </a:xfrm>
          <a:prstGeom prst="rect">
            <a:avLst/>
          </a:prstGeom>
          <a:noFill/>
        </p:spPr>
        <p:txBody>
          <a:bodyPr wrap="square" lIns="54864" rIns="54864">
            <a:spAutoFit/>
          </a:bodyPr>
          <a:lstStyle/>
          <a:p>
            <a:r>
              <a:rPr sz="1500" b="1">
                <a:solidFill>
                  <a:srgbClr val="71272A"/>
                </a:solidFill>
                <a:latin typeface="Aptos"/>
              </a:rPr>
              <a:t>Hebrews 10:24–25</a:t>
            </a:r>
          </a:p>
        </p:txBody>
      </p:sp>
      <p:sp>
        <p:nvSpPr>
          <p:cNvPr id="16" name="TextBox 15"/>
          <p:cNvSpPr txBox="1"/>
          <p:nvPr/>
        </p:nvSpPr>
        <p:spPr>
          <a:xfrm>
            <a:off x="6565392" y="3566159"/>
            <a:ext cx="4526280" cy="411480"/>
          </a:xfrm>
          <a:prstGeom prst="rect">
            <a:avLst/>
          </a:prstGeom>
          <a:noFill/>
        </p:spPr>
        <p:txBody>
          <a:bodyPr wrap="square" lIns="54864" rIns="54864">
            <a:spAutoFit/>
          </a:bodyPr>
          <a:lstStyle/>
          <a:p>
            <a:r>
              <a:rPr sz="1270" b="0">
                <a:solidFill>
                  <a:srgbClr val="122334"/>
                </a:solidFill>
                <a:latin typeface="Aptos"/>
              </a:rPr>
              <a:t>The assembly encourages love and good works.</a:t>
            </a:r>
          </a:p>
        </p:txBody>
      </p:sp>
      <p:sp>
        <p:nvSpPr>
          <p:cNvPr id="17" name="Rounded Rectangle 16"/>
          <p:cNvSpPr/>
          <p:nvPr/>
        </p:nvSpPr>
        <p:spPr>
          <a:xfrm>
            <a:off x="731520" y="4617720"/>
            <a:ext cx="10607040" cy="11430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987552" y="4800600"/>
            <a:ext cx="10104119" cy="228600"/>
          </a:xfrm>
          <a:prstGeom prst="rect">
            <a:avLst/>
          </a:prstGeom>
          <a:noFill/>
        </p:spPr>
        <p:txBody>
          <a:bodyPr wrap="square" lIns="54864" rIns="54864">
            <a:spAutoFit/>
          </a:bodyPr>
          <a:lstStyle/>
          <a:p>
            <a:r>
              <a:rPr sz="1500" b="1">
                <a:solidFill>
                  <a:srgbClr val="71272A"/>
                </a:solidFill>
                <a:latin typeface="Aptos"/>
              </a:rPr>
              <a:t>1 Peter 2:9–10</a:t>
            </a:r>
          </a:p>
        </p:txBody>
      </p:sp>
      <p:sp>
        <p:nvSpPr>
          <p:cNvPr id="19" name="TextBox 18"/>
          <p:cNvSpPr txBox="1"/>
          <p:nvPr/>
        </p:nvSpPr>
        <p:spPr>
          <a:xfrm>
            <a:off x="987552" y="5120640"/>
            <a:ext cx="10104119" cy="411480"/>
          </a:xfrm>
          <a:prstGeom prst="rect">
            <a:avLst/>
          </a:prstGeom>
          <a:noFill/>
        </p:spPr>
        <p:txBody>
          <a:bodyPr wrap="square" lIns="54864" rIns="54864">
            <a:spAutoFit/>
          </a:bodyPr>
          <a:lstStyle/>
          <a:p>
            <a:r>
              <a:rPr sz="1270" b="0">
                <a:solidFill>
                  <a:srgbClr val="122334"/>
                </a:solidFill>
                <a:latin typeface="Aptos"/>
              </a:rPr>
              <a:t>God’s people proclaim his mercy and light.</a:t>
            </a:r>
          </a:p>
        </p:txBody>
      </p:sp>
      <p:sp>
        <p:nvSpPr>
          <p:cNvPr id="20" name="Rectangle 19"/>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2.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822960" y="2194560"/>
            <a:ext cx="10515600" cy="731520"/>
          </a:xfrm>
          <a:prstGeom prst="rect">
            <a:avLst/>
          </a:prstGeom>
          <a:noFill/>
        </p:spPr>
        <p:txBody>
          <a:bodyPr wrap="square" lIns="54864" rIns="54864">
            <a:spAutoFit/>
          </a:bodyPr>
          <a:lstStyle/>
          <a:p>
            <a:pPr algn="ctr"/>
            <a:r>
              <a:rPr sz="4400" b="1">
                <a:solidFill>
                  <a:srgbClr val="F7EFDE"/>
                </a:solidFill>
                <a:latin typeface="Georgia"/>
              </a:rPr>
              <a:t>Hymn Movement Study</a:t>
            </a:r>
          </a:p>
        </p:txBody>
      </p:sp>
      <p:sp>
        <p:nvSpPr>
          <p:cNvPr id="4" name="TextBox 3"/>
          <p:cNvSpPr txBox="1"/>
          <p:nvPr/>
        </p:nvSpPr>
        <p:spPr>
          <a:xfrm>
            <a:off x="1828800" y="2971800"/>
            <a:ext cx="8503920" cy="411480"/>
          </a:xfrm>
          <a:prstGeom prst="rect">
            <a:avLst/>
          </a:prstGeom>
          <a:noFill/>
        </p:spPr>
        <p:txBody>
          <a:bodyPr wrap="square" lIns="54864" rIns="54864">
            <a:spAutoFit/>
          </a:bodyPr>
          <a:lstStyle/>
          <a:p>
            <a:pPr algn="ctr"/>
            <a:r>
              <a:rPr sz="2200" b="0">
                <a:solidFill>
                  <a:srgbClr val="EBE2CF"/>
                </a:solidFill>
                <a:latin typeface="Aptos"/>
              </a:rPr>
              <a:t>From gathered presence to sent service</a:t>
            </a:r>
          </a:p>
        </p:txBody>
      </p:sp>
      <p:sp>
        <p:nvSpPr>
          <p:cNvPr id="5" name="Rectangle 4"/>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1.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Movement 1: God gathers his people</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The first emphasis is presence</a:t>
            </a:r>
          </a:p>
        </p:txBody>
      </p:sp>
      <p:sp>
        <p:nvSpPr>
          <p:cNvPr id="5" name="Rounded Rectangle 4"/>
          <p:cNvSpPr/>
          <p:nvPr/>
        </p:nvSpPr>
        <p:spPr>
          <a:xfrm>
            <a:off x="777240" y="1508760"/>
            <a:ext cx="5394960" cy="4251960"/>
          </a:xfrm>
          <a:prstGeom prst="roundRect">
            <a:avLst/>
          </a:prstGeom>
          <a:solidFill>
            <a:srgbClr val="0817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97280" y="1828800"/>
            <a:ext cx="4480560" cy="365760"/>
          </a:xfrm>
          <a:prstGeom prst="rect">
            <a:avLst/>
          </a:prstGeom>
          <a:noFill/>
        </p:spPr>
        <p:txBody>
          <a:bodyPr wrap="square" lIns="54864" rIns="54864">
            <a:spAutoFit/>
          </a:bodyPr>
          <a:lstStyle/>
          <a:p>
            <a:r>
              <a:rPr sz="2200" b="1">
                <a:solidFill>
                  <a:srgbClr val="F7EFDE"/>
                </a:solidFill>
                <a:latin typeface="Georgia"/>
              </a:rPr>
              <a:t>Teaching emphasis</a:t>
            </a:r>
          </a:p>
        </p:txBody>
      </p:sp>
      <p:sp>
        <p:nvSpPr>
          <p:cNvPr id="7" name="TextBox 6"/>
          <p:cNvSpPr txBox="1"/>
          <p:nvPr/>
        </p:nvSpPr>
        <p:spPr>
          <a:xfrm>
            <a:off x="1097280" y="2423160"/>
            <a:ext cx="4480560" cy="2194560"/>
          </a:xfrm>
          <a:prstGeom prst="rect">
            <a:avLst/>
          </a:prstGeom>
          <a:noFill/>
        </p:spPr>
        <p:txBody>
          <a:bodyPr wrap="square" lIns="45720" rIns="45720">
            <a:spAutoFit/>
          </a:bodyPr>
          <a:lstStyle/>
          <a:p>
            <a:pPr marL="342900" indent="-171450">
              <a:spcAft>
                <a:spcPts val="500"/>
              </a:spcAft>
              <a:defRPr sz="1600">
                <a:solidFill>
                  <a:srgbClr val="F7EFDE"/>
                </a:solidFill>
                <a:latin typeface="Aptos"/>
              </a:defRPr>
            </a:pPr>
            <a:r>
              <a:t>Christian worship begins with God, not with our plans.</a:t>
            </a:r>
          </a:p>
          <a:p>
            <a:pPr marL="342900" indent="-171450">
              <a:spcAft>
                <a:spcPts val="500"/>
              </a:spcAft>
              <a:defRPr sz="1600">
                <a:solidFill>
                  <a:srgbClr val="F7EFDE"/>
                </a:solidFill>
                <a:latin typeface="Aptos"/>
              </a:defRPr>
            </a:pPr>
            <a:r>
              <a:t>The gathered people are not alone; Christ is present among them.</a:t>
            </a:r>
          </a:p>
          <a:p>
            <a:pPr marL="342900" indent="-171450">
              <a:spcAft>
                <a:spcPts val="500"/>
              </a:spcAft>
              <a:defRPr sz="1600">
                <a:solidFill>
                  <a:srgbClr val="F7EFDE"/>
                </a:solidFill>
                <a:latin typeface="Aptos"/>
              </a:defRPr>
            </a:pPr>
            <a:r>
              <a:t>The church’s identity is formed by being summoned, welcomed, and addressed by God.</a:t>
            </a:r>
          </a:p>
        </p:txBody>
      </p:sp>
      <p:sp>
        <p:nvSpPr>
          <p:cNvPr id="8" name="Rounded Rectangle 7"/>
          <p:cNvSpPr/>
          <p:nvPr/>
        </p:nvSpPr>
        <p:spPr>
          <a:xfrm>
            <a:off x="6720840" y="1874519"/>
            <a:ext cx="4343400" cy="352044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Oval 8"/>
          <p:cNvSpPr/>
          <p:nvPr/>
        </p:nvSpPr>
        <p:spPr>
          <a:xfrm>
            <a:off x="8366760" y="2304288"/>
            <a:ext cx="238658" cy="238658"/>
          </a:xfrm>
          <a:prstGeom prst="ellipse">
            <a:avLst/>
          </a:prstGeom>
          <a:solidFill>
            <a:srgbClr val="7127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8326983" y="2556205"/>
            <a:ext cx="318211" cy="477316"/>
          </a:xfrm>
          <a:prstGeom prst="ellipse">
            <a:avLst/>
          </a:prstGeom>
          <a:solidFill>
            <a:srgbClr val="7127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8764524" y="2304288"/>
            <a:ext cx="238658" cy="238658"/>
          </a:xfrm>
          <a:prstGeom prst="ellipse">
            <a:avLst/>
          </a:prstGeom>
          <a:solidFill>
            <a:srgbClr val="7127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8724747" y="2556205"/>
            <a:ext cx="318211" cy="477316"/>
          </a:xfrm>
          <a:prstGeom prst="ellipse">
            <a:avLst/>
          </a:prstGeom>
          <a:solidFill>
            <a:srgbClr val="7127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9162288" y="2304288"/>
            <a:ext cx="238658" cy="238658"/>
          </a:xfrm>
          <a:prstGeom prst="ellipse">
            <a:avLst/>
          </a:prstGeom>
          <a:solidFill>
            <a:srgbClr val="7127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9122511" y="2556205"/>
            <a:ext cx="318211" cy="477316"/>
          </a:xfrm>
          <a:prstGeom prst="ellipse">
            <a:avLst/>
          </a:prstGeom>
          <a:solidFill>
            <a:srgbClr val="7127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086600" y="3456432"/>
            <a:ext cx="3520440" cy="320040"/>
          </a:xfrm>
          <a:prstGeom prst="rect">
            <a:avLst/>
          </a:prstGeom>
          <a:noFill/>
        </p:spPr>
        <p:txBody>
          <a:bodyPr wrap="square" lIns="54864" rIns="54864">
            <a:spAutoFit/>
          </a:bodyPr>
          <a:lstStyle/>
          <a:p>
            <a:pPr algn="ctr"/>
            <a:r>
              <a:rPr sz="1800" b="1">
                <a:solidFill>
                  <a:srgbClr val="122334"/>
                </a:solidFill>
                <a:latin typeface="Aptos"/>
              </a:rPr>
              <a:t>Ask the class</a:t>
            </a:r>
          </a:p>
        </p:txBody>
      </p:sp>
      <p:sp>
        <p:nvSpPr>
          <p:cNvPr id="16" name="TextBox 15"/>
          <p:cNvSpPr txBox="1"/>
          <p:nvPr/>
        </p:nvSpPr>
        <p:spPr>
          <a:xfrm>
            <a:off x="7132320" y="3886200"/>
            <a:ext cx="3429000" cy="822960"/>
          </a:xfrm>
          <a:prstGeom prst="rect">
            <a:avLst/>
          </a:prstGeom>
          <a:noFill/>
        </p:spPr>
        <p:txBody>
          <a:bodyPr wrap="square" lIns="54864" rIns="54864">
            <a:spAutoFit/>
          </a:bodyPr>
          <a:lstStyle/>
          <a:p>
            <a:pPr algn="ctr"/>
            <a:r>
              <a:rPr sz="1600" b="0">
                <a:solidFill>
                  <a:srgbClr val="122334"/>
                </a:solidFill>
                <a:latin typeface="Aptos"/>
              </a:rPr>
              <a:t>What changes when a congregation remembers that God is not absent from its worship?</a:t>
            </a:r>
          </a:p>
        </p:txBody>
      </p:sp>
      <p:sp>
        <p:nvSpPr>
          <p:cNvPr id="17" name="Rectangle 16"/>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visual3.jpg"/>
          <p:cNvPicPr>
            <a:picLocks noChangeAspect="1"/>
          </p:cNvPicPr>
          <p:nvPr/>
        </p:nvPicPr>
        <p:blipFill>
          <a:blip r:embed="rId2"/>
          <a:stretch>
            <a:fillRect/>
          </a:stretch>
        </p:blipFill>
        <p:spPr>
          <a:xfrm>
            <a:off x="0" y="0"/>
            <a:ext cx="12191999" cy="6858000"/>
          </a:xfrm>
          <a:prstGeom prst="rect">
            <a:avLst/>
          </a:prstGeom>
        </p:spPr>
      </p:pic>
      <p:sp>
        <p:nvSpPr>
          <p:cNvPr id="3" name="TextBox 2"/>
          <p:cNvSpPr txBox="1"/>
          <p:nvPr/>
        </p:nvSpPr>
        <p:spPr>
          <a:xfrm>
            <a:off x="594360" y="411480"/>
            <a:ext cx="10927080" cy="685800"/>
          </a:xfrm>
          <a:prstGeom prst="rect">
            <a:avLst/>
          </a:prstGeom>
          <a:noFill/>
        </p:spPr>
        <p:txBody>
          <a:bodyPr wrap="none">
            <a:spAutoFit/>
          </a:bodyPr>
          <a:lstStyle/>
          <a:p>
            <a:r>
              <a:rPr sz="3200" b="1">
                <a:solidFill>
                  <a:srgbClr val="F7EFDE"/>
                </a:solidFill>
                <a:latin typeface="Georgia"/>
              </a:rPr>
              <a:t>Movement 2: Word, Table, Font, and Prayer</a:t>
            </a:r>
          </a:p>
        </p:txBody>
      </p:sp>
      <p:sp>
        <p:nvSpPr>
          <p:cNvPr id="4" name="TextBox 3"/>
          <p:cNvSpPr txBox="1"/>
          <p:nvPr/>
        </p:nvSpPr>
        <p:spPr>
          <a:xfrm>
            <a:off x="621792" y="1069848"/>
            <a:ext cx="10515600" cy="320040"/>
          </a:xfrm>
          <a:prstGeom prst="rect">
            <a:avLst/>
          </a:prstGeom>
          <a:noFill/>
        </p:spPr>
        <p:txBody>
          <a:bodyPr wrap="none">
            <a:spAutoFit/>
          </a:bodyPr>
          <a:lstStyle/>
          <a:p>
            <a:r>
              <a:rPr sz="1200">
                <a:solidFill>
                  <a:srgbClr val="E1DACA"/>
                </a:solidFill>
                <a:latin typeface="Aptos"/>
              </a:rPr>
              <a:t>Worship is shaped by the means of grace</a:t>
            </a:r>
          </a:p>
        </p:txBody>
      </p:sp>
      <p:sp>
        <p:nvSpPr>
          <p:cNvPr id="5" name="Rounded Rectangle 4"/>
          <p:cNvSpPr/>
          <p:nvPr/>
        </p:nvSpPr>
        <p:spPr>
          <a:xfrm>
            <a:off x="749808" y="1389888"/>
            <a:ext cx="5486400" cy="4572000"/>
          </a:xfrm>
          <a:prstGeom prst="roundRect">
            <a:avLst/>
          </a:prstGeom>
          <a:solidFill>
            <a:srgbClr val="F7EFDE"/>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60704" y="1755648"/>
            <a:ext cx="4663440" cy="347472"/>
          </a:xfrm>
          <a:prstGeom prst="rect">
            <a:avLst/>
          </a:prstGeom>
          <a:noFill/>
        </p:spPr>
        <p:txBody>
          <a:bodyPr wrap="square" lIns="54864" rIns="54864">
            <a:spAutoFit/>
          </a:bodyPr>
          <a:lstStyle/>
          <a:p>
            <a:r>
              <a:rPr sz="2200" b="1">
                <a:solidFill>
                  <a:srgbClr val="122334"/>
                </a:solidFill>
                <a:latin typeface="Georgia"/>
              </a:rPr>
              <a:t>The hymn’s worship world</a:t>
            </a:r>
          </a:p>
        </p:txBody>
      </p:sp>
      <p:sp>
        <p:nvSpPr>
          <p:cNvPr id="7" name="TextBox 6"/>
          <p:cNvSpPr txBox="1"/>
          <p:nvPr/>
        </p:nvSpPr>
        <p:spPr>
          <a:xfrm>
            <a:off x="1069848" y="2313432"/>
            <a:ext cx="4617720" cy="2606040"/>
          </a:xfrm>
          <a:prstGeom prst="rect">
            <a:avLst/>
          </a:prstGeom>
          <a:noFill/>
        </p:spPr>
        <p:txBody>
          <a:bodyPr wrap="square" lIns="45720" rIns="45720">
            <a:spAutoFit/>
          </a:bodyPr>
          <a:lstStyle/>
          <a:p>
            <a:pPr marL="342900" indent="-171450">
              <a:spcAft>
                <a:spcPts val="500"/>
              </a:spcAft>
              <a:defRPr sz="1470">
                <a:solidFill>
                  <a:srgbClr val="122334"/>
                </a:solidFill>
                <a:latin typeface="Aptos"/>
              </a:defRPr>
            </a:pPr>
            <a:r>
              <a:t>Scripture is read and proclaimed.</a:t>
            </a:r>
          </a:p>
          <a:p>
            <a:pPr marL="342900" indent="-171450">
              <a:spcAft>
                <a:spcPts val="500"/>
              </a:spcAft>
              <a:defRPr sz="1470">
                <a:solidFill>
                  <a:srgbClr val="122334"/>
                </a:solidFill>
                <a:latin typeface="Aptos"/>
              </a:defRPr>
            </a:pPr>
            <a:r>
              <a:t>Prayer gives the gathered church a shared voice before God.</a:t>
            </a:r>
          </a:p>
          <a:p>
            <a:pPr marL="342900" indent="-171450">
              <a:spcAft>
                <a:spcPts val="500"/>
              </a:spcAft>
              <a:defRPr sz="1470">
                <a:solidFill>
                  <a:srgbClr val="122334"/>
                </a:solidFill>
                <a:latin typeface="Aptos"/>
              </a:defRPr>
            </a:pPr>
            <a:r>
              <a:t>Sacramental signs point the congregation to grace received, not merely remembered.</a:t>
            </a:r>
          </a:p>
          <a:p>
            <a:pPr marL="342900" indent="-171450">
              <a:spcAft>
                <a:spcPts val="500"/>
              </a:spcAft>
              <a:defRPr sz="1470">
                <a:solidFill>
                  <a:srgbClr val="122334"/>
                </a:solidFill>
                <a:latin typeface="Aptos"/>
              </a:defRPr>
            </a:pPr>
            <a:r>
              <a:t>Music helps the people answer God together.</a:t>
            </a:r>
          </a:p>
        </p:txBody>
      </p:sp>
      <p:sp>
        <p:nvSpPr>
          <p:cNvPr id="8" name="Rounded Rectangle 7"/>
          <p:cNvSpPr/>
          <p:nvPr/>
        </p:nvSpPr>
        <p:spPr>
          <a:xfrm>
            <a:off x="6720840" y="1691640"/>
            <a:ext cx="4343400" cy="4251960"/>
          </a:xfrm>
          <a:prstGeom prst="roundRect">
            <a:avLst/>
          </a:prstGeom>
          <a:solidFill>
            <a:srgbClr val="081722"/>
          </a:solidFill>
          <a:ln w="12700">
            <a:solidFill>
              <a:srgbClr val="DEA74C"/>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8458200" y="2676906"/>
            <a:ext cx="1207008" cy="181051"/>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ectangle 9"/>
          <p:cNvSpPr/>
          <p:nvPr/>
        </p:nvSpPr>
        <p:spPr>
          <a:xfrm>
            <a:off x="8578900" y="2857957"/>
            <a:ext cx="120700" cy="528065"/>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9393631" y="2857957"/>
            <a:ext cx="120700" cy="528065"/>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8986266" y="2148840"/>
            <a:ext cx="377190" cy="301752"/>
          </a:xfrm>
          <a:prstGeom prst="ellipse">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242048" y="3246120"/>
            <a:ext cx="3246120" cy="347472"/>
          </a:xfrm>
          <a:prstGeom prst="rect">
            <a:avLst/>
          </a:prstGeom>
          <a:noFill/>
        </p:spPr>
        <p:txBody>
          <a:bodyPr wrap="square" lIns="54864" rIns="54864">
            <a:spAutoFit/>
          </a:bodyPr>
          <a:lstStyle/>
          <a:p>
            <a:pPr algn="ctr"/>
            <a:r>
              <a:rPr sz="2200" b="1">
                <a:solidFill>
                  <a:srgbClr val="F7EFDE"/>
                </a:solidFill>
                <a:latin typeface="Georgia"/>
              </a:rPr>
              <a:t>Acts 2:42</a:t>
            </a:r>
          </a:p>
        </p:txBody>
      </p:sp>
      <p:sp>
        <p:nvSpPr>
          <p:cNvPr id="14" name="TextBox 13"/>
          <p:cNvSpPr txBox="1"/>
          <p:nvPr/>
        </p:nvSpPr>
        <p:spPr>
          <a:xfrm>
            <a:off x="7223760" y="3794760"/>
            <a:ext cx="3291840" cy="914400"/>
          </a:xfrm>
          <a:prstGeom prst="rect">
            <a:avLst/>
          </a:prstGeom>
          <a:noFill/>
        </p:spPr>
        <p:txBody>
          <a:bodyPr wrap="square" lIns="54864" rIns="54864">
            <a:spAutoFit/>
          </a:bodyPr>
          <a:lstStyle/>
          <a:p>
            <a:pPr algn="ctr"/>
            <a:r>
              <a:rPr sz="1600" b="0">
                <a:solidFill>
                  <a:srgbClr val="E8E1D2"/>
                </a:solidFill>
                <a:latin typeface="Aptos"/>
              </a:rPr>
              <a:t>Teaching, fellowship, the breaking of bread, and prayer belong together in the life of the church.</a:t>
            </a:r>
          </a:p>
        </p:txBody>
      </p:sp>
      <p:sp>
        <p:nvSpPr>
          <p:cNvPr id="15" name="Rectangle 14"/>
          <p:cNvSpPr/>
          <p:nvPr/>
        </p:nvSpPr>
        <p:spPr>
          <a:xfrm>
            <a:off x="502920" y="6473952"/>
            <a:ext cx="11201400" cy="9144"/>
          </a:xfrm>
          <a:prstGeom prst="rect">
            <a:avLst/>
          </a:prstGeom>
          <a:solidFill>
            <a:srgbClr val="DEA7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566928" y="6510528"/>
            <a:ext cx="10972800" cy="201168"/>
          </a:xfrm>
          <a:prstGeom prst="rect">
            <a:avLst/>
          </a:prstGeom>
          <a:noFill/>
        </p:spPr>
        <p:txBody>
          <a:bodyPr wrap="none">
            <a:spAutoFit/>
          </a:bodyPr>
          <a:lstStyle/>
          <a:p>
            <a:pPr algn="r"/>
            <a:r>
              <a:rPr sz="800">
                <a:solidFill>
                  <a:srgbClr val="DCD5C8"/>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God Is Here! Teaching Guide</dc:title>
  <dc:subject>Hymn study resource</dc:subject>
  <dc:creator>HymnInfo.com</dc:creator>
  <cp:keywords>hymn study, Christian worship, church teaching, HymnInfo</cp:keywords>
  <dc:description/>
  <cp:lastModifiedBy>Steve Canny</cp:lastModifiedBy>
  <cp:revision>1</cp:revision>
  <dcterms:created xsi:type="dcterms:W3CDTF">2013-01-27T09:14:16Z</dcterms:created>
  <dcterms:modified xsi:type="dcterms:W3CDTF">2013-01-27T09:15:58Z</dcterms:modified>
  <cp:category/>
</cp:coreProperties>
</file>