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48640" y="749808"/>
            <a:ext cx="6812280" cy="306324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60120"/>
            <a:ext cx="6217920" cy="1417320"/>
          </a:xfrm>
          <a:prstGeom prst="rect">
            <a:avLst/>
          </a:prstGeom>
          <a:noFill/>
        </p:spPr>
        <p:txBody>
          <a:bodyPr wrap="none">
            <a:spAutoFit/>
          </a:bodyPr>
          <a:lstStyle/>
          <a:p>
            <a:pPr>
              <a:defRPr sz="4800" b="1">
                <a:solidFill>
                  <a:srgbClr val="F7EED6"/>
                </a:solidFill>
                <a:latin typeface="Georgia"/>
              </a:defRPr>
            </a:pPr>
            <a:r>
              <a:t>God of the Ages</a:t>
            </a:r>
          </a:p>
        </p:txBody>
      </p:sp>
      <p:sp>
        <p:nvSpPr>
          <p:cNvPr id="5" name="TextBox 4"/>
          <p:cNvSpPr txBox="1"/>
          <p:nvPr/>
        </p:nvSpPr>
        <p:spPr>
          <a:xfrm>
            <a:off x="896112" y="2304288"/>
            <a:ext cx="5852160" cy="411480"/>
          </a:xfrm>
          <a:prstGeom prst="rect">
            <a:avLst/>
          </a:prstGeom>
          <a:noFill/>
        </p:spPr>
        <p:txBody>
          <a:bodyPr wrap="none">
            <a:spAutoFit/>
          </a:bodyPr>
          <a:lstStyle/>
          <a:p>
            <a:pPr>
              <a:defRPr sz="1900">
                <a:solidFill>
                  <a:srgbClr val="E2CCA2"/>
                </a:solidFill>
              </a:defRPr>
            </a:pPr>
            <a:r>
              <a:t>A hymn study on providence, civic prayer, and humble public faith</a:t>
            </a:r>
          </a:p>
        </p:txBody>
      </p:sp>
      <p:sp>
        <p:nvSpPr>
          <p:cNvPr id="6" name="TextBox 5"/>
          <p:cNvSpPr txBox="1"/>
          <p:nvPr/>
        </p:nvSpPr>
        <p:spPr>
          <a:xfrm>
            <a:off x="896112" y="2880360"/>
            <a:ext cx="6035040" cy="548640"/>
          </a:xfrm>
          <a:prstGeom prst="rect">
            <a:avLst/>
          </a:prstGeom>
          <a:noFill/>
        </p:spPr>
        <p:txBody>
          <a:bodyPr wrap="none">
            <a:spAutoFit/>
          </a:bodyPr>
          <a:lstStyle/>
          <a:p>
            <a:pPr>
              <a:defRPr sz="1300">
                <a:solidFill>
                  <a:srgbClr val="EBDEC7"/>
                </a:solidFill>
              </a:defRPr>
            </a:pPr>
            <a:r>
              <a:t>Daniel Crane Roberts • George William Warren • NATIONAL HYMN • 1876</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eac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Stanza Study 3</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Peace, Protection, and Moral Faithfulness</a:t>
            </a:r>
          </a:p>
        </p:txBody>
      </p:sp>
      <p:sp>
        <p:nvSpPr>
          <p:cNvPr id="5" name="Rounded Rectangle 4"/>
          <p:cNvSpPr/>
          <p:nvPr/>
        </p:nvSpPr>
        <p:spPr>
          <a:xfrm>
            <a:off x="685800" y="1417320"/>
            <a:ext cx="694944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783080"/>
            <a:ext cx="6263640" cy="1828800"/>
          </a:xfrm>
          <a:prstGeom prst="rect">
            <a:avLst/>
          </a:prstGeom>
          <a:noFill/>
        </p:spPr>
        <p:txBody>
          <a:bodyPr wrap="square" lIns="45720" rIns="45720" tIns="36576">
            <a:spAutoFit/>
          </a:bodyPr>
          <a:lstStyle/>
          <a:p>
            <a:pPr>
              <a:spcAft>
                <a:spcPts val="600"/>
              </a:spcAft>
              <a:defRPr sz="2300">
                <a:solidFill>
                  <a:srgbClr val="F7EED6"/>
                </a:solidFill>
                <a:latin typeface="Aptos"/>
              </a:defRPr>
            </a:pPr>
            <a:r>
              <a:t>The prayer for safety is joined to a prayer for virtue. The hymn asks for peace, but not peace apart from truth, justice, and reverent dependence on God.</a:t>
            </a:r>
          </a:p>
        </p:txBody>
      </p:sp>
      <p:sp>
        <p:nvSpPr>
          <p:cNvPr id="7" name="TextBox 6"/>
          <p:cNvSpPr txBox="1"/>
          <p:nvPr/>
        </p:nvSpPr>
        <p:spPr>
          <a:xfrm>
            <a:off x="1005840" y="3977639"/>
            <a:ext cx="6263640" cy="1097280"/>
          </a:xfrm>
          <a:prstGeom prst="rect">
            <a:avLst/>
          </a:prstGeom>
          <a:noFill/>
        </p:spPr>
        <p:txBody>
          <a:bodyPr wrap="square" lIns="45720" rIns="45720" tIns="36576">
            <a:spAutoFit/>
          </a:bodyPr>
          <a:lstStyle/>
          <a:p>
            <a:pPr>
              <a:spcAft>
                <a:spcPts val="600"/>
              </a:spcAft>
              <a:defRPr sz="1800">
                <a:solidFill>
                  <a:srgbClr val="F7EED6"/>
                </a:solidFill>
                <a:latin typeface="Aptos"/>
              </a:defRPr>
            </a:pPr>
            <a:r>
              <a:t>Scripture connection: Psalm 46:1-2; Isaiah 2:4</a:t>
            </a:r>
          </a:p>
          <a:p>
            <a:pPr>
              <a:spcAft>
                <a:spcPts val="600"/>
              </a:spcAft>
              <a:defRPr sz="1800">
                <a:solidFill>
                  <a:srgbClr val="F7EED6"/>
                </a:solidFill>
                <a:latin typeface="Aptos"/>
              </a:defRPr>
            </a:pPr>
            <a:r>
              <a:t>Teaching emphasis: Emphasize peace as a calling, not merely a condition.</a:t>
            </a:r>
          </a:p>
        </p:txBody>
      </p:sp>
      <p:sp>
        <p:nvSpPr>
          <p:cNvPr id="8" name="Rounded Rectangle 7"/>
          <p:cNvSpPr/>
          <p:nvPr/>
        </p:nvSpPr>
        <p:spPr>
          <a:xfrm>
            <a:off x="7955279" y="1463040"/>
            <a:ext cx="3429000" cy="4434840"/>
          </a:xfrm>
          <a:prstGeom prst="roundRect">
            <a:avLst/>
          </a:prstGeom>
          <a:solidFill>
            <a:srgbClr val="22334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8641080"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41080" y="2221992"/>
            <a:ext cx="914400" cy="274320"/>
          </a:xfrm>
          <a:prstGeom prst="rect">
            <a:avLst/>
          </a:prstGeom>
          <a:noFill/>
        </p:spPr>
        <p:txBody>
          <a:bodyPr wrap="none">
            <a:spAutoFit/>
          </a:bodyPr>
          <a:lstStyle/>
          <a:p>
            <a:pPr algn="ctr">
              <a:defRPr sz="2500" b="1">
                <a:solidFill>
                  <a:srgbClr val="D39F52"/>
                </a:solidFill>
              </a:defRPr>
            </a:pPr>
            <a:r>
              <a:t>W</a:t>
            </a:r>
          </a:p>
        </p:txBody>
      </p:sp>
      <p:sp>
        <p:nvSpPr>
          <p:cNvPr id="11" name="TextBox 10"/>
          <p:cNvSpPr txBox="1"/>
          <p:nvPr/>
        </p:nvSpPr>
        <p:spPr>
          <a:xfrm>
            <a:off x="8412480" y="3044952"/>
            <a:ext cx="1371600" cy="320040"/>
          </a:xfrm>
          <a:prstGeom prst="rect">
            <a:avLst/>
          </a:prstGeom>
          <a:noFill/>
        </p:spPr>
        <p:txBody>
          <a:bodyPr wrap="none">
            <a:spAutoFit/>
          </a:bodyPr>
          <a:lstStyle/>
          <a:p>
            <a:pPr algn="ctr">
              <a:defRPr sz="1200">
                <a:solidFill>
                  <a:srgbClr val="F7EED6"/>
                </a:solidFill>
              </a:defRPr>
            </a:pPr>
            <a:r>
              <a:t>Worship</a:t>
            </a:r>
          </a:p>
        </p:txBody>
      </p:sp>
      <p:sp>
        <p:nvSpPr>
          <p:cNvPr id="12" name="Oval 11"/>
          <p:cNvSpPr/>
          <p:nvPr/>
        </p:nvSpPr>
        <p:spPr>
          <a:xfrm>
            <a:off x="9646920" y="315468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46920" y="3319272"/>
            <a:ext cx="914400" cy="274320"/>
          </a:xfrm>
          <a:prstGeom prst="rect">
            <a:avLst/>
          </a:prstGeom>
          <a:noFill/>
        </p:spPr>
        <p:txBody>
          <a:bodyPr wrap="none">
            <a:spAutoFit/>
          </a:bodyPr>
          <a:lstStyle/>
          <a:p>
            <a:pPr algn="ctr">
              <a:defRPr sz="2500" b="1">
                <a:solidFill>
                  <a:srgbClr val="D39F52"/>
                </a:solidFill>
              </a:defRPr>
            </a:pPr>
            <a:r>
              <a:t>P</a:t>
            </a:r>
          </a:p>
        </p:txBody>
      </p:sp>
      <p:sp>
        <p:nvSpPr>
          <p:cNvPr id="14" name="TextBox 13"/>
          <p:cNvSpPr txBox="1"/>
          <p:nvPr/>
        </p:nvSpPr>
        <p:spPr>
          <a:xfrm>
            <a:off x="9418320" y="4142232"/>
            <a:ext cx="1371600" cy="320040"/>
          </a:xfrm>
          <a:prstGeom prst="rect">
            <a:avLst/>
          </a:prstGeom>
          <a:noFill/>
        </p:spPr>
        <p:txBody>
          <a:bodyPr wrap="none">
            <a:spAutoFit/>
          </a:bodyPr>
          <a:lstStyle/>
          <a:p>
            <a:pPr algn="ctr">
              <a:defRPr sz="1200">
                <a:solidFill>
                  <a:srgbClr val="F7EED6"/>
                </a:solidFill>
              </a:defRPr>
            </a:pPr>
            <a:r>
              <a:t>Prayer</a:t>
            </a:r>
          </a:p>
        </p:txBody>
      </p:sp>
      <p:sp>
        <p:nvSpPr>
          <p:cNvPr id="15" name="Oval 14"/>
          <p:cNvSpPr/>
          <p:nvPr/>
        </p:nvSpPr>
        <p:spPr>
          <a:xfrm>
            <a:off x="8641080" y="425196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41080" y="4416552"/>
            <a:ext cx="914400" cy="274320"/>
          </a:xfrm>
          <a:prstGeom prst="rect">
            <a:avLst/>
          </a:prstGeom>
          <a:noFill/>
        </p:spPr>
        <p:txBody>
          <a:bodyPr wrap="none">
            <a:spAutoFit/>
          </a:bodyPr>
          <a:lstStyle/>
          <a:p>
            <a:pPr algn="ctr">
              <a:defRPr sz="2500" b="1">
                <a:solidFill>
                  <a:srgbClr val="D39F52"/>
                </a:solidFill>
              </a:defRPr>
            </a:pPr>
            <a:r>
              <a:t>Pe</a:t>
            </a:r>
          </a:p>
        </p:txBody>
      </p:sp>
      <p:sp>
        <p:nvSpPr>
          <p:cNvPr id="17" name="TextBox 16"/>
          <p:cNvSpPr txBox="1"/>
          <p:nvPr/>
        </p:nvSpPr>
        <p:spPr>
          <a:xfrm>
            <a:off x="8412480" y="5239512"/>
            <a:ext cx="1371600" cy="320040"/>
          </a:xfrm>
          <a:prstGeom prst="rect">
            <a:avLst/>
          </a:prstGeom>
          <a:noFill/>
        </p:spPr>
        <p:txBody>
          <a:bodyPr wrap="none">
            <a:spAutoFit/>
          </a:bodyPr>
          <a:lstStyle/>
          <a:p>
            <a:pPr algn="ctr">
              <a:defRPr sz="1200">
                <a:solidFill>
                  <a:srgbClr val="F7EED6"/>
                </a:solidFill>
              </a:defRPr>
            </a:pPr>
            <a:r>
              <a:t>Peace</a:t>
            </a:r>
          </a:p>
        </p:txBody>
      </p:sp>
      <p:sp>
        <p:nvSpPr>
          <p:cNvPr id="18" name="TextBox 17"/>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losing.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Stanza Study 4</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Hope for the Path Ahead</a:t>
            </a:r>
          </a:p>
        </p:txBody>
      </p:sp>
      <p:sp>
        <p:nvSpPr>
          <p:cNvPr id="5" name="Rounded Rectangle 4"/>
          <p:cNvSpPr/>
          <p:nvPr/>
        </p:nvSpPr>
        <p:spPr>
          <a:xfrm>
            <a:off x="685800" y="1417320"/>
            <a:ext cx="694944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783080"/>
            <a:ext cx="6263640" cy="1828800"/>
          </a:xfrm>
          <a:prstGeom prst="rect">
            <a:avLst/>
          </a:prstGeom>
          <a:noFill/>
        </p:spPr>
        <p:txBody>
          <a:bodyPr wrap="square" lIns="45720" rIns="45720" tIns="36576">
            <a:spAutoFit/>
          </a:bodyPr>
          <a:lstStyle/>
          <a:p>
            <a:pPr>
              <a:spcAft>
                <a:spcPts val="600"/>
              </a:spcAft>
              <a:defRPr sz="2300">
                <a:solidFill>
                  <a:srgbClr val="F7EED6"/>
                </a:solidFill>
                <a:latin typeface="Aptos"/>
              </a:defRPr>
            </a:pPr>
            <a:r>
              <a:t>The final movement turns toward the future. The church asks God to lead through uncertainty into light, praise, and faithful witness across generations.</a:t>
            </a:r>
          </a:p>
        </p:txBody>
      </p:sp>
      <p:sp>
        <p:nvSpPr>
          <p:cNvPr id="7" name="TextBox 6"/>
          <p:cNvSpPr txBox="1"/>
          <p:nvPr/>
        </p:nvSpPr>
        <p:spPr>
          <a:xfrm>
            <a:off x="1005840" y="3977639"/>
            <a:ext cx="6263640" cy="1097280"/>
          </a:xfrm>
          <a:prstGeom prst="rect">
            <a:avLst/>
          </a:prstGeom>
          <a:noFill/>
        </p:spPr>
        <p:txBody>
          <a:bodyPr wrap="square" lIns="45720" rIns="45720" tIns="36576">
            <a:spAutoFit/>
          </a:bodyPr>
          <a:lstStyle/>
          <a:p>
            <a:pPr>
              <a:spcAft>
                <a:spcPts val="600"/>
              </a:spcAft>
              <a:defRPr sz="1800">
                <a:solidFill>
                  <a:srgbClr val="F7EED6"/>
                </a:solidFill>
                <a:latin typeface="Aptos"/>
              </a:defRPr>
            </a:pPr>
            <a:r>
              <a:t>Scripture connection: Daniel 2:21; 1 Timothy 2:2</a:t>
            </a:r>
          </a:p>
          <a:p>
            <a:pPr>
              <a:spcAft>
                <a:spcPts val="600"/>
              </a:spcAft>
              <a:defRPr sz="1800">
                <a:solidFill>
                  <a:srgbClr val="F7EED6"/>
                </a:solidFill>
                <a:latin typeface="Aptos"/>
              </a:defRPr>
            </a:pPr>
            <a:r>
              <a:t>Teaching emphasis: End with hope under God’s reign, not confidence in human power.</a:t>
            </a:r>
          </a:p>
        </p:txBody>
      </p:sp>
      <p:sp>
        <p:nvSpPr>
          <p:cNvPr id="8" name="Rounded Rectangle 7"/>
          <p:cNvSpPr/>
          <p:nvPr/>
        </p:nvSpPr>
        <p:spPr>
          <a:xfrm>
            <a:off x="7955279" y="1463040"/>
            <a:ext cx="3429000" cy="4434840"/>
          </a:xfrm>
          <a:prstGeom prst="roundRect">
            <a:avLst/>
          </a:prstGeom>
          <a:solidFill>
            <a:srgbClr val="22334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8641080"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41080" y="2221992"/>
            <a:ext cx="914400" cy="274320"/>
          </a:xfrm>
          <a:prstGeom prst="rect">
            <a:avLst/>
          </a:prstGeom>
          <a:noFill/>
        </p:spPr>
        <p:txBody>
          <a:bodyPr wrap="none">
            <a:spAutoFit/>
          </a:bodyPr>
          <a:lstStyle/>
          <a:p>
            <a:pPr algn="ctr">
              <a:defRPr sz="2500" b="1">
                <a:solidFill>
                  <a:srgbClr val="D39F52"/>
                </a:solidFill>
              </a:defRPr>
            </a:pPr>
            <a:r>
              <a:t>W</a:t>
            </a:r>
          </a:p>
        </p:txBody>
      </p:sp>
      <p:sp>
        <p:nvSpPr>
          <p:cNvPr id="11" name="TextBox 10"/>
          <p:cNvSpPr txBox="1"/>
          <p:nvPr/>
        </p:nvSpPr>
        <p:spPr>
          <a:xfrm>
            <a:off x="8412480" y="3044952"/>
            <a:ext cx="1371600" cy="320040"/>
          </a:xfrm>
          <a:prstGeom prst="rect">
            <a:avLst/>
          </a:prstGeom>
          <a:noFill/>
        </p:spPr>
        <p:txBody>
          <a:bodyPr wrap="none">
            <a:spAutoFit/>
          </a:bodyPr>
          <a:lstStyle/>
          <a:p>
            <a:pPr algn="ctr">
              <a:defRPr sz="1200">
                <a:solidFill>
                  <a:srgbClr val="F7EED6"/>
                </a:solidFill>
              </a:defRPr>
            </a:pPr>
            <a:r>
              <a:t>Worship</a:t>
            </a:r>
          </a:p>
        </p:txBody>
      </p:sp>
      <p:sp>
        <p:nvSpPr>
          <p:cNvPr id="12" name="Oval 11"/>
          <p:cNvSpPr/>
          <p:nvPr/>
        </p:nvSpPr>
        <p:spPr>
          <a:xfrm>
            <a:off x="9646920" y="315468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46920" y="3319272"/>
            <a:ext cx="914400" cy="274320"/>
          </a:xfrm>
          <a:prstGeom prst="rect">
            <a:avLst/>
          </a:prstGeom>
          <a:noFill/>
        </p:spPr>
        <p:txBody>
          <a:bodyPr wrap="none">
            <a:spAutoFit/>
          </a:bodyPr>
          <a:lstStyle/>
          <a:p>
            <a:pPr algn="ctr">
              <a:defRPr sz="2500" b="1">
                <a:solidFill>
                  <a:srgbClr val="D39F52"/>
                </a:solidFill>
              </a:defRPr>
            </a:pPr>
            <a:r>
              <a:t>P</a:t>
            </a:r>
          </a:p>
        </p:txBody>
      </p:sp>
      <p:sp>
        <p:nvSpPr>
          <p:cNvPr id="14" name="TextBox 13"/>
          <p:cNvSpPr txBox="1"/>
          <p:nvPr/>
        </p:nvSpPr>
        <p:spPr>
          <a:xfrm>
            <a:off x="9418320" y="4142232"/>
            <a:ext cx="1371600" cy="320040"/>
          </a:xfrm>
          <a:prstGeom prst="rect">
            <a:avLst/>
          </a:prstGeom>
          <a:noFill/>
        </p:spPr>
        <p:txBody>
          <a:bodyPr wrap="none">
            <a:spAutoFit/>
          </a:bodyPr>
          <a:lstStyle/>
          <a:p>
            <a:pPr algn="ctr">
              <a:defRPr sz="1200">
                <a:solidFill>
                  <a:srgbClr val="F7EED6"/>
                </a:solidFill>
              </a:defRPr>
            </a:pPr>
            <a:r>
              <a:t>Prayer</a:t>
            </a:r>
          </a:p>
        </p:txBody>
      </p:sp>
      <p:sp>
        <p:nvSpPr>
          <p:cNvPr id="15" name="Oval 14"/>
          <p:cNvSpPr/>
          <p:nvPr/>
        </p:nvSpPr>
        <p:spPr>
          <a:xfrm>
            <a:off x="8641080" y="425196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41080" y="4416552"/>
            <a:ext cx="914400" cy="274320"/>
          </a:xfrm>
          <a:prstGeom prst="rect">
            <a:avLst/>
          </a:prstGeom>
          <a:noFill/>
        </p:spPr>
        <p:txBody>
          <a:bodyPr wrap="none">
            <a:spAutoFit/>
          </a:bodyPr>
          <a:lstStyle/>
          <a:p>
            <a:pPr algn="ctr">
              <a:defRPr sz="2500" b="1">
                <a:solidFill>
                  <a:srgbClr val="D39F52"/>
                </a:solidFill>
              </a:defRPr>
            </a:pPr>
            <a:r>
              <a:t>Pe</a:t>
            </a:r>
          </a:p>
        </p:txBody>
      </p:sp>
      <p:sp>
        <p:nvSpPr>
          <p:cNvPr id="17" name="TextBox 16"/>
          <p:cNvSpPr txBox="1"/>
          <p:nvPr/>
        </p:nvSpPr>
        <p:spPr>
          <a:xfrm>
            <a:off x="8412480" y="5239512"/>
            <a:ext cx="1371600" cy="320040"/>
          </a:xfrm>
          <a:prstGeom prst="rect">
            <a:avLst/>
          </a:prstGeom>
          <a:noFill/>
        </p:spPr>
        <p:txBody>
          <a:bodyPr wrap="none">
            <a:spAutoFit/>
          </a:bodyPr>
          <a:lstStyle/>
          <a:p>
            <a:pPr algn="ctr">
              <a:defRPr sz="1200">
                <a:solidFill>
                  <a:srgbClr val="F7EED6"/>
                </a:solidFill>
              </a:defRPr>
            </a:pPr>
            <a:r>
              <a:t>Peace</a:t>
            </a:r>
          </a:p>
        </p:txBody>
      </p:sp>
      <p:sp>
        <p:nvSpPr>
          <p:cNvPr id="18" name="TextBox 17"/>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ap.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Movement of the Hymn</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A prayer that moves from praise to public faithfulness</a:t>
            </a:r>
          </a:p>
        </p:txBody>
      </p:sp>
      <p:sp>
        <p:nvSpPr>
          <p:cNvPr id="5" name="Rounded Rectangle 4"/>
          <p:cNvSpPr/>
          <p:nvPr/>
        </p:nvSpPr>
        <p:spPr>
          <a:xfrm>
            <a:off x="685800" y="1645920"/>
            <a:ext cx="10972800" cy="347472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737360"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737360" y="2221992"/>
            <a:ext cx="914400" cy="274320"/>
          </a:xfrm>
          <a:prstGeom prst="rect">
            <a:avLst/>
          </a:prstGeom>
          <a:noFill/>
        </p:spPr>
        <p:txBody>
          <a:bodyPr wrap="none">
            <a:spAutoFit/>
          </a:bodyPr>
          <a:lstStyle/>
          <a:p>
            <a:pPr algn="ctr">
              <a:defRPr sz="2500" b="1">
                <a:solidFill>
                  <a:srgbClr val="D39F52"/>
                </a:solidFill>
              </a:defRPr>
            </a:pPr>
            <a:r>
              <a:t>1</a:t>
            </a:r>
          </a:p>
        </p:txBody>
      </p:sp>
      <p:sp>
        <p:nvSpPr>
          <p:cNvPr id="8" name="TextBox 7"/>
          <p:cNvSpPr txBox="1"/>
          <p:nvPr/>
        </p:nvSpPr>
        <p:spPr>
          <a:xfrm>
            <a:off x="1508760" y="3044952"/>
            <a:ext cx="1371600" cy="320040"/>
          </a:xfrm>
          <a:prstGeom prst="rect">
            <a:avLst/>
          </a:prstGeom>
          <a:noFill/>
        </p:spPr>
        <p:txBody>
          <a:bodyPr wrap="none">
            <a:spAutoFit/>
          </a:bodyPr>
          <a:lstStyle/>
          <a:p>
            <a:pPr algn="ctr">
              <a:defRPr sz="1200">
                <a:solidFill>
                  <a:srgbClr val="F7EED6"/>
                </a:solidFill>
              </a:defRPr>
            </a:pPr>
            <a:r>
              <a:t>Praise</a:t>
            </a:r>
          </a:p>
        </p:txBody>
      </p:sp>
      <p:sp>
        <p:nvSpPr>
          <p:cNvPr id="9" name="TextBox 8"/>
          <p:cNvSpPr txBox="1"/>
          <p:nvPr/>
        </p:nvSpPr>
        <p:spPr>
          <a:xfrm>
            <a:off x="1188720" y="3429000"/>
            <a:ext cx="2103120" cy="640080"/>
          </a:xfrm>
          <a:prstGeom prst="rect">
            <a:avLst/>
          </a:prstGeom>
          <a:noFill/>
        </p:spPr>
        <p:txBody>
          <a:bodyPr wrap="none">
            <a:spAutoFit/>
          </a:bodyPr>
          <a:lstStyle/>
          <a:p>
            <a:pPr algn="ctr">
              <a:defRPr sz="1600">
                <a:solidFill>
                  <a:srgbClr val="F7EED6"/>
                </a:solidFill>
              </a:defRPr>
            </a:pPr>
            <a:r>
              <a:t>God over creation</a:t>
            </a:r>
          </a:p>
        </p:txBody>
      </p:sp>
      <p:sp>
        <p:nvSpPr>
          <p:cNvPr id="10" name="Right Arrow 9"/>
          <p:cNvSpPr/>
          <p:nvPr/>
        </p:nvSpPr>
        <p:spPr>
          <a:xfrm>
            <a:off x="2926080" y="2395728"/>
            <a:ext cx="822960" cy="320040"/>
          </a:xfrm>
          <a:prstGeom prst="rightArrow">
            <a:avLst/>
          </a:prstGeom>
          <a:solidFill>
            <a:srgbClr val="D39F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4480559"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480559" y="2221992"/>
            <a:ext cx="914400" cy="274320"/>
          </a:xfrm>
          <a:prstGeom prst="rect">
            <a:avLst/>
          </a:prstGeom>
          <a:noFill/>
        </p:spPr>
        <p:txBody>
          <a:bodyPr wrap="none">
            <a:spAutoFit/>
          </a:bodyPr>
          <a:lstStyle/>
          <a:p>
            <a:pPr algn="ctr">
              <a:defRPr sz="2500" b="1">
                <a:solidFill>
                  <a:srgbClr val="D39F52"/>
                </a:solidFill>
              </a:defRPr>
            </a:pPr>
            <a:r>
              <a:t>2</a:t>
            </a:r>
          </a:p>
        </p:txBody>
      </p:sp>
      <p:sp>
        <p:nvSpPr>
          <p:cNvPr id="13" name="TextBox 12"/>
          <p:cNvSpPr txBox="1"/>
          <p:nvPr/>
        </p:nvSpPr>
        <p:spPr>
          <a:xfrm>
            <a:off x="4251959" y="3044952"/>
            <a:ext cx="1371600" cy="320040"/>
          </a:xfrm>
          <a:prstGeom prst="rect">
            <a:avLst/>
          </a:prstGeom>
          <a:noFill/>
        </p:spPr>
        <p:txBody>
          <a:bodyPr wrap="none">
            <a:spAutoFit/>
          </a:bodyPr>
          <a:lstStyle/>
          <a:p>
            <a:pPr algn="ctr">
              <a:defRPr sz="1200">
                <a:solidFill>
                  <a:srgbClr val="F7EED6"/>
                </a:solidFill>
              </a:defRPr>
            </a:pPr>
            <a:r>
              <a:t>Memory</a:t>
            </a:r>
          </a:p>
        </p:txBody>
      </p:sp>
      <p:sp>
        <p:nvSpPr>
          <p:cNvPr id="14" name="TextBox 13"/>
          <p:cNvSpPr txBox="1"/>
          <p:nvPr/>
        </p:nvSpPr>
        <p:spPr>
          <a:xfrm>
            <a:off x="3931920" y="3429000"/>
            <a:ext cx="2103120" cy="640080"/>
          </a:xfrm>
          <a:prstGeom prst="rect">
            <a:avLst/>
          </a:prstGeom>
          <a:noFill/>
        </p:spPr>
        <p:txBody>
          <a:bodyPr wrap="none">
            <a:spAutoFit/>
          </a:bodyPr>
          <a:lstStyle/>
          <a:p>
            <a:pPr algn="ctr">
              <a:defRPr sz="1600">
                <a:solidFill>
                  <a:srgbClr val="F7EED6"/>
                </a:solidFill>
              </a:defRPr>
            </a:pPr>
            <a:r>
              <a:t>God’s past providence</a:t>
            </a:r>
          </a:p>
        </p:txBody>
      </p:sp>
      <p:sp>
        <p:nvSpPr>
          <p:cNvPr id="15" name="Right Arrow 14"/>
          <p:cNvSpPr/>
          <p:nvPr/>
        </p:nvSpPr>
        <p:spPr>
          <a:xfrm>
            <a:off x="5669279" y="2395728"/>
            <a:ext cx="822960" cy="320040"/>
          </a:xfrm>
          <a:prstGeom prst="rightArrow">
            <a:avLst/>
          </a:prstGeom>
          <a:solidFill>
            <a:srgbClr val="D39F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7223759"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223759" y="2221992"/>
            <a:ext cx="914400" cy="274320"/>
          </a:xfrm>
          <a:prstGeom prst="rect">
            <a:avLst/>
          </a:prstGeom>
          <a:noFill/>
        </p:spPr>
        <p:txBody>
          <a:bodyPr wrap="none">
            <a:spAutoFit/>
          </a:bodyPr>
          <a:lstStyle/>
          <a:p>
            <a:pPr algn="ctr">
              <a:defRPr sz="2500" b="1">
                <a:solidFill>
                  <a:srgbClr val="D39F52"/>
                </a:solidFill>
              </a:defRPr>
            </a:pPr>
            <a:r>
              <a:t>3</a:t>
            </a:r>
          </a:p>
        </p:txBody>
      </p:sp>
      <p:sp>
        <p:nvSpPr>
          <p:cNvPr id="18" name="TextBox 17"/>
          <p:cNvSpPr txBox="1"/>
          <p:nvPr/>
        </p:nvSpPr>
        <p:spPr>
          <a:xfrm>
            <a:off x="6995159" y="3044952"/>
            <a:ext cx="1371600" cy="320040"/>
          </a:xfrm>
          <a:prstGeom prst="rect">
            <a:avLst/>
          </a:prstGeom>
          <a:noFill/>
        </p:spPr>
        <p:txBody>
          <a:bodyPr wrap="none">
            <a:spAutoFit/>
          </a:bodyPr>
          <a:lstStyle/>
          <a:p>
            <a:pPr algn="ctr">
              <a:defRPr sz="1200">
                <a:solidFill>
                  <a:srgbClr val="F7EED6"/>
                </a:solidFill>
              </a:defRPr>
            </a:pPr>
            <a:r>
              <a:t>Petition</a:t>
            </a:r>
          </a:p>
        </p:txBody>
      </p:sp>
      <p:sp>
        <p:nvSpPr>
          <p:cNvPr id="19" name="TextBox 18"/>
          <p:cNvSpPr txBox="1"/>
          <p:nvPr/>
        </p:nvSpPr>
        <p:spPr>
          <a:xfrm>
            <a:off x="6675120" y="3429000"/>
            <a:ext cx="2103120" cy="640080"/>
          </a:xfrm>
          <a:prstGeom prst="rect">
            <a:avLst/>
          </a:prstGeom>
          <a:noFill/>
        </p:spPr>
        <p:txBody>
          <a:bodyPr wrap="none">
            <a:spAutoFit/>
          </a:bodyPr>
          <a:lstStyle/>
          <a:p>
            <a:pPr algn="ctr">
              <a:defRPr sz="1600">
                <a:solidFill>
                  <a:srgbClr val="F7EED6"/>
                </a:solidFill>
              </a:defRPr>
            </a:pPr>
            <a:r>
              <a:t>Guidance and peace</a:t>
            </a:r>
          </a:p>
        </p:txBody>
      </p:sp>
      <p:sp>
        <p:nvSpPr>
          <p:cNvPr id="20" name="Right Arrow 19"/>
          <p:cNvSpPr/>
          <p:nvPr/>
        </p:nvSpPr>
        <p:spPr>
          <a:xfrm>
            <a:off x="8412480" y="2395728"/>
            <a:ext cx="822960" cy="320040"/>
          </a:xfrm>
          <a:prstGeom prst="rightArrow">
            <a:avLst/>
          </a:prstGeom>
          <a:solidFill>
            <a:srgbClr val="D39F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9966960"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966960" y="2221992"/>
            <a:ext cx="914400" cy="274320"/>
          </a:xfrm>
          <a:prstGeom prst="rect">
            <a:avLst/>
          </a:prstGeom>
          <a:noFill/>
        </p:spPr>
        <p:txBody>
          <a:bodyPr wrap="none">
            <a:spAutoFit/>
          </a:bodyPr>
          <a:lstStyle/>
          <a:p>
            <a:pPr algn="ctr">
              <a:defRPr sz="2500" b="1">
                <a:solidFill>
                  <a:srgbClr val="D39F52"/>
                </a:solidFill>
              </a:defRPr>
            </a:pPr>
            <a:r>
              <a:t>4</a:t>
            </a:r>
          </a:p>
        </p:txBody>
      </p:sp>
      <p:sp>
        <p:nvSpPr>
          <p:cNvPr id="23" name="TextBox 22"/>
          <p:cNvSpPr txBox="1"/>
          <p:nvPr/>
        </p:nvSpPr>
        <p:spPr>
          <a:xfrm>
            <a:off x="9738360" y="3044952"/>
            <a:ext cx="1371600" cy="320040"/>
          </a:xfrm>
          <a:prstGeom prst="rect">
            <a:avLst/>
          </a:prstGeom>
          <a:noFill/>
        </p:spPr>
        <p:txBody>
          <a:bodyPr wrap="none">
            <a:spAutoFit/>
          </a:bodyPr>
          <a:lstStyle/>
          <a:p>
            <a:pPr algn="ctr">
              <a:defRPr sz="1200">
                <a:solidFill>
                  <a:srgbClr val="F7EED6"/>
                </a:solidFill>
              </a:defRPr>
            </a:pPr>
            <a:r>
              <a:t>Witness</a:t>
            </a:r>
          </a:p>
        </p:txBody>
      </p:sp>
      <p:sp>
        <p:nvSpPr>
          <p:cNvPr id="24" name="TextBox 23"/>
          <p:cNvSpPr txBox="1"/>
          <p:nvPr/>
        </p:nvSpPr>
        <p:spPr>
          <a:xfrm>
            <a:off x="9418320" y="3429000"/>
            <a:ext cx="2103120" cy="640080"/>
          </a:xfrm>
          <a:prstGeom prst="rect">
            <a:avLst/>
          </a:prstGeom>
          <a:noFill/>
        </p:spPr>
        <p:txBody>
          <a:bodyPr wrap="none">
            <a:spAutoFit/>
          </a:bodyPr>
          <a:lstStyle/>
          <a:p>
            <a:pPr algn="ctr">
              <a:defRPr sz="1600">
                <a:solidFill>
                  <a:srgbClr val="F7EED6"/>
                </a:solidFill>
              </a:defRPr>
            </a:pPr>
            <a:r>
              <a:t>Faithful life before God</a:t>
            </a:r>
          </a:p>
        </p:txBody>
      </p:sp>
      <p:sp>
        <p:nvSpPr>
          <p:cNvPr id="25" name="TextBox 24"/>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eac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Theological Themes</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What the hymn teaches the congregation to confess</a:t>
            </a:r>
          </a:p>
        </p:txBody>
      </p:sp>
      <p:sp>
        <p:nvSpPr>
          <p:cNvPr id="5" name="Rounded Rectangle 4"/>
          <p:cNvSpPr/>
          <p:nvPr/>
        </p:nvSpPr>
        <p:spPr>
          <a:xfrm>
            <a:off x="685800" y="1280160"/>
            <a:ext cx="10972800" cy="484632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960120" y="1691640"/>
            <a:ext cx="2926080" cy="1325880"/>
          </a:xfrm>
          <a:prstGeom prst="roundRect">
            <a:avLst/>
          </a:prstGeom>
          <a:solidFill>
            <a:srgbClr val="2B3A4B"/>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24712" y="1856232"/>
            <a:ext cx="2606040" cy="274320"/>
          </a:xfrm>
          <a:prstGeom prst="rect">
            <a:avLst/>
          </a:prstGeom>
          <a:noFill/>
        </p:spPr>
        <p:txBody>
          <a:bodyPr wrap="none">
            <a:spAutoFit/>
          </a:bodyPr>
          <a:lstStyle/>
          <a:p>
            <a:pPr>
              <a:defRPr sz="1800" b="1">
                <a:solidFill>
                  <a:srgbClr val="D39F52"/>
                </a:solidFill>
              </a:defRPr>
            </a:pPr>
            <a:r>
              <a:t>Providence</a:t>
            </a:r>
          </a:p>
        </p:txBody>
      </p:sp>
      <p:sp>
        <p:nvSpPr>
          <p:cNvPr id="8" name="TextBox 7"/>
          <p:cNvSpPr txBox="1"/>
          <p:nvPr/>
        </p:nvSpPr>
        <p:spPr>
          <a:xfrm>
            <a:off x="1124712" y="2221992"/>
            <a:ext cx="2606040" cy="530352"/>
          </a:xfrm>
          <a:prstGeom prst="rect">
            <a:avLst/>
          </a:prstGeom>
          <a:noFill/>
        </p:spPr>
        <p:txBody>
          <a:bodyPr wrap="none">
            <a:spAutoFit/>
          </a:bodyPr>
          <a:lstStyle/>
          <a:p>
            <a:pPr>
              <a:defRPr sz="1400">
                <a:solidFill>
                  <a:srgbClr val="F7EED6"/>
                </a:solidFill>
              </a:defRPr>
            </a:pPr>
            <a:r>
              <a:t>God governs the ages.</a:t>
            </a:r>
          </a:p>
        </p:txBody>
      </p:sp>
      <p:sp>
        <p:nvSpPr>
          <p:cNvPr id="9" name="Rounded Rectangle 8"/>
          <p:cNvSpPr/>
          <p:nvPr/>
        </p:nvSpPr>
        <p:spPr>
          <a:xfrm>
            <a:off x="4480560" y="1691640"/>
            <a:ext cx="2926080" cy="1325880"/>
          </a:xfrm>
          <a:prstGeom prst="roundRect">
            <a:avLst/>
          </a:prstGeom>
          <a:solidFill>
            <a:srgbClr val="2B3A4B"/>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45152" y="1856232"/>
            <a:ext cx="2606040" cy="274320"/>
          </a:xfrm>
          <a:prstGeom prst="rect">
            <a:avLst/>
          </a:prstGeom>
          <a:noFill/>
        </p:spPr>
        <p:txBody>
          <a:bodyPr wrap="none">
            <a:spAutoFit/>
          </a:bodyPr>
          <a:lstStyle/>
          <a:p>
            <a:pPr>
              <a:defRPr sz="1800" b="1">
                <a:solidFill>
                  <a:srgbClr val="D39F52"/>
                </a:solidFill>
              </a:defRPr>
            </a:pPr>
            <a:r>
              <a:t>Creation</a:t>
            </a:r>
          </a:p>
        </p:txBody>
      </p:sp>
      <p:sp>
        <p:nvSpPr>
          <p:cNvPr id="11" name="TextBox 10"/>
          <p:cNvSpPr txBox="1"/>
          <p:nvPr/>
        </p:nvSpPr>
        <p:spPr>
          <a:xfrm>
            <a:off x="4645152" y="2221992"/>
            <a:ext cx="2606040" cy="530352"/>
          </a:xfrm>
          <a:prstGeom prst="rect">
            <a:avLst/>
          </a:prstGeom>
          <a:noFill/>
        </p:spPr>
        <p:txBody>
          <a:bodyPr wrap="none">
            <a:spAutoFit/>
          </a:bodyPr>
          <a:lstStyle/>
          <a:p>
            <a:pPr>
              <a:defRPr sz="1400">
                <a:solidFill>
                  <a:srgbClr val="F7EED6"/>
                </a:solidFill>
              </a:defRPr>
            </a:pPr>
            <a:r>
              <a:t>The heavens speak of God’s glory.</a:t>
            </a:r>
          </a:p>
        </p:txBody>
      </p:sp>
      <p:sp>
        <p:nvSpPr>
          <p:cNvPr id="12" name="Rounded Rectangle 11"/>
          <p:cNvSpPr/>
          <p:nvPr/>
        </p:nvSpPr>
        <p:spPr>
          <a:xfrm>
            <a:off x="8001000" y="1691640"/>
            <a:ext cx="2926080" cy="1325880"/>
          </a:xfrm>
          <a:prstGeom prst="roundRect">
            <a:avLst/>
          </a:prstGeom>
          <a:solidFill>
            <a:srgbClr val="2B3A4B"/>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165592" y="1856232"/>
            <a:ext cx="2606040" cy="274320"/>
          </a:xfrm>
          <a:prstGeom prst="rect">
            <a:avLst/>
          </a:prstGeom>
          <a:noFill/>
        </p:spPr>
        <p:txBody>
          <a:bodyPr wrap="none">
            <a:spAutoFit/>
          </a:bodyPr>
          <a:lstStyle/>
          <a:p>
            <a:pPr>
              <a:defRPr sz="1800" b="1">
                <a:solidFill>
                  <a:srgbClr val="D39F52"/>
                </a:solidFill>
              </a:defRPr>
            </a:pPr>
            <a:r>
              <a:t>Humility</a:t>
            </a:r>
          </a:p>
        </p:txBody>
      </p:sp>
      <p:sp>
        <p:nvSpPr>
          <p:cNvPr id="14" name="TextBox 13"/>
          <p:cNvSpPr txBox="1"/>
          <p:nvPr/>
        </p:nvSpPr>
        <p:spPr>
          <a:xfrm>
            <a:off x="8165592" y="2221992"/>
            <a:ext cx="2606040" cy="530352"/>
          </a:xfrm>
          <a:prstGeom prst="rect">
            <a:avLst/>
          </a:prstGeom>
          <a:noFill/>
        </p:spPr>
        <p:txBody>
          <a:bodyPr wrap="none">
            <a:spAutoFit/>
          </a:bodyPr>
          <a:lstStyle/>
          <a:p>
            <a:pPr>
              <a:defRPr sz="1400">
                <a:solidFill>
                  <a:srgbClr val="F7EED6"/>
                </a:solidFill>
              </a:defRPr>
            </a:pPr>
            <a:r>
              <a:t>Public life needs prayer and repentance.</a:t>
            </a:r>
          </a:p>
        </p:txBody>
      </p:sp>
      <p:sp>
        <p:nvSpPr>
          <p:cNvPr id="15" name="Rounded Rectangle 14"/>
          <p:cNvSpPr/>
          <p:nvPr/>
        </p:nvSpPr>
        <p:spPr>
          <a:xfrm>
            <a:off x="960120" y="3566160"/>
            <a:ext cx="2926080" cy="1325880"/>
          </a:xfrm>
          <a:prstGeom prst="roundRect">
            <a:avLst/>
          </a:prstGeom>
          <a:solidFill>
            <a:srgbClr val="2B3A4B"/>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124712" y="3730752"/>
            <a:ext cx="2606040" cy="274320"/>
          </a:xfrm>
          <a:prstGeom prst="rect">
            <a:avLst/>
          </a:prstGeom>
          <a:noFill/>
        </p:spPr>
        <p:txBody>
          <a:bodyPr wrap="none">
            <a:spAutoFit/>
          </a:bodyPr>
          <a:lstStyle/>
          <a:p>
            <a:pPr>
              <a:defRPr sz="1800" b="1">
                <a:solidFill>
                  <a:srgbClr val="D39F52"/>
                </a:solidFill>
              </a:defRPr>
            </a:pPr>
            <a:r>
              <a:t>Peace</a:t>
            </a:r>
          </a:p>
        </p:txBody>
      </p:sp>
      <p:sp>
        <p:nvSpPr>
          <p:cNvPr id="17" name="TextBox 16"/>
          <p:cNvSpPr txBox="1"/>
          <p:nvPr/>
        </p:nvSpPr>
        <p:spPr>
          <a:xfrm>
            <a:off x="1124712" y="4096511"/>
            <a:ext cx="2606040" cy="530352"/>
          </a:xfrm>
          <a:prstGeom prst="rect">
            <a:avLst/>
          </a:prstGeom>
          <a:noFill/>
        </p:spPr>
        <p:txBody>
          <a:bodyPr wrap="none">
            <a:spAutoFit/>
          </a:bodyPr>
          <a:lstStyle/>
          <a:p>
            <a:pPr>
              <a:defRPr sz="1400">
                <a:solidFill>
                  <a:srgbClr val="F7EED6"/>
                </a:solidFill>
              </a:defRPr>
            </a:pPr>
            <a:r>
              <a:t>God’s people ask for tranquil and faithful life.</a:t>
            </a:r>
          </a:p>
        </p:txBody>
      </p:sp>
      <p:sp>
        <p:nvSpPr>
          <p:cNvPr id="18" name="Rounded Rectangle 17"/>
          <p:cNvSpPr/>
          <p:nvPr/>
        </p:nvSpPr>
        <p:spPr>
          <a:xfrm>
            <a:off x="4480560" y="3566160"/>
            <a:ext cx="2926080" cy="1325880"/>
          </a:xfrm>
          <a:prstGeom prst="roundRect">
            <a:avLst/>
          </a:prstGeom>
          <a:solidFill>
            <a:srgbClr val="2B3A4B"/>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645152" y="3730752"/>
            <a:ext cx="2606040" cy="274320"/>
          </a:xfrm>
          <a:prstGeom prst="rect">
            <a:avLst/>
          </a:prstGeom>
          <a:noFill/>
        </p:spPr>
        <p:txBody>
          <a:bodyPr wrap="none">
            <a:spAutoFit/>
          </a:bodyPr>
          <a:lstStyle/>
          <a:p>
            <a:pPr>
              <a:defRPr sz="1800" b="1">
                <a:solidFill>
                  <a:srgbClr val="D39F52"/>
                </a:solidFill>
              </a:defRPr>
            </a:pPr>
            <a:r>
              <a:t>Refuge</a:t>
            </a:r>
          </a:p>
        </p:txBody>
      </p:sp>
      <p:sp>
        <p:nvSpPr>
          <p:cNvPr id="20" name="TextBox 19"/>
          <p:cNvSpPr txBox="1"/>
          <p:nvPr/>
        </p:nvSpPr>
        <p:spPr>
          <a:xfrm>
            <a:off x="4645152" y="4096511"/>
            <a:ext cx="2606040" cy="530352"/>
          </a:xfrm>
          <a:prstGeom prst="rect">
            <a:avLst/>
          </a:prstGeom>
          <a:noFill/>
        </p:spPr>
        <p:txBody>
          <a:bodyPr wrap="none">
            <a:spAutoFit/>
          </a:bodyPr>
          <a:lstStyle/>
          <a:p>
            <a:pPr>
              <a:defRPr sz="1400">
                <a:solidFill>
                  <a:srgbClr val="F7EED6"/>
                </a:solidFill>
              </a:defRPr>
            </a:pPr>
            <a:r>
              <a:t>God remains strength in trouble.</a:t>
            </a:r>
          </a:p>
        </p:txBody>
      </p:sp>
      <p:sp>
        <p:nvSpPr>
          <p:cNvPr id="21" name="Rounded Rectangle 20"/>
          <p:cNvSpPr/>
          <p:nvPr/>
        </p:nvSpPr>
        <p:spPr>
          <a:xfrm>
            <a:off x="8001000" y="3566160"/>
            <a:ext cx="2926080" cy="1325880"/>
          </a:xfrm>
          <a:prstGeom prst="roundRect">
            <a:avLst/>
          </a:prstGeom>
          <a:solidFill>
            <a:srgbClr val="2B3A4B"/>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165592" y="3730752"/>
            <a:ext cx="2606040" cy="274320"/>
          </a:xfrm>
          <a:prstGeom prst="rect">
            <a:avLst/>
          </a:prstGeom>
          <a:noFill/>
        </p:spPr>
        <p:txBody>
          <a:bodyPr wrap="none">
            <a:spAutoFit/>
          </a:bodyPr>
          <a:lstStyle/>
          <a:p>
            <a:pPr>
              <a:defRPr sz="1800" b="1">
                <a:solidFill>
                  <a:srgbClr val="D39F52"/>
                </a:solidFill>
              </a:defRPr>
            </a:pPr>
            <a:r>
              <a:t>Responsibility</a:t>
            </a:r>
          </a:p>
        </p:txBody>
      </p:sp>
      <p:sp>
        <p:nvSpPr>
          <p:cNvPr id="23" name="TextBox 22"/>
          <p:cNvSpPr txBox="1"/>
          <p:nvPr/>
        </p:nvSpPr>
        <p:spPr>
          <a:xfrm>
            <a:off x="8165592" y="4096511"/>
            <a:ext cx="2606040" cy="530352"/>
          </a:xfrm>
          <a:prstGeom prst="rect">
            <a:avLst/>
          </a:prstGeom>
          <a:noFill/>
        </p:spPr>
        <p:txBody>
          <a:bodyPr wrap="none">
            <a:spAutoFit/>
          </a:bodyPr>
          <a:lstStyle/>
          <a:p>
            <a:pPr>
              <a:defRPr sz="1400">
                <a:solidFill>
                  <a:srgbClr val="F7EED6"/>
                </a:solidFill>
              </a:defRPr>
            </a:pPr>
            <a:r>
              <a:t>Gratitude should lead to public righteousness.</a:t>
            </a:r>
          </a:p>
        </p:txBody>
      </p:sp>
      <p:sp>
        <p:nvSpPr>
          <p:cNvPr id="24" name="TextBox 23"/>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Literary and Musical Observations</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A broad tune serving a humble prayer</a:t>
            </a:r>
          </a:p>
        </p:txBody>
      </p:sp>
      <p:sp>
        <p:nvSpPr>
          <p:cNvPr id="5" name="Rounded Rectangle 4"/>
          <p:cNvSpPr/>
          <p:nvPr/>
        </p:nvSpPr>
        <p:spPr>
          <a:xfrm>
            <a:off x="685800" y="1417320"/>
            <a:ext cx="10972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83080"/>
            <a:ext cx="9966960" cy="3383280"/>
          </a:xfrm>
          <a:prstGeom prst="rect">
            <a:avLst/>
          </a:prstGeom>
          <a:noFill/>
        </p:spPr>
        <p:txBody>
          <a:bodyPr wrap="square" lIns="45720" rIns="45720" tIns="36576">
            <a:spAutoFit/>
          </a:bodyPr>
          <a:lstStyle/>
          <a:p>
            <a:pPr>
              <a:spcAft>
                <a:spcPts val="600"/>
              </a:spcAft>
              <a:defRPr sz="2100">
                <a:solidFill>
                  <a:srgbClr val="F7EED6"/>
                </a:solidFill>
                <a:latin typeface="Aptos"/>
              </a:defRPr>
            </a:pPr>
            <a:r>
              <a:t>NATIONAL HYMN uses broad, stately phrases that support ceremonial singing.</a:t>
            </a:r>
          </a:p>
          <a:p>
            <a:pPr>
              <a:spcAft>
                <a:spcPts val="600"/>
              </a:spcAft>
              <a:defRPr sz="2100">
                <a:solidFill>
                  <a:srgbClr val="F7EED6"/>
                </a:solidFill>
                <a:latin typeface="Aptos"/>
              </a:defRPr>
            </a:pPr>
            <a:r>
              <a:t>The text moves from God’s sovereignty to petitions for guidance, protection, peace, and praise.</a:t>
            </a:r>
          </a:p>
          <a:p>
            <a:pPr>
              <a:spcAft>
                <a:spcPts val="600"/>
              </a:spcAft>
              <a:defRPr sz="2100">
                <a:solidFill>
                  <a:srgbClr val="F7EED6"/>
                </a:solidFill>
                <a:latin typeface="Aptos"/>
              </a:defRPr>
            </a:pPr>
            <a:r>
              <a:t>The music can sound triumphant, so leaders should keep the tone prayerful rather than merely patriotic.</a:t>
            </a:r>
          </a:p>
          <a:p>
            <a:pPr>
              <a:spcAft>
                <a:spcPts val="600"/>
              </a:spcAft>
              <a:defRPr sz="2100">
                <a:solidFill>
                  <a:srgbClr val="F7EED6"/>
                </a:solidFill>
                <a:latin typeface="Aptos"/>
              </a:defRPr>
            </a:pPr>
            <a:r>
              <a:t>Organ, brass, choir, and congregation can all serve the hymn well when the words remain central.</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Pastoral and Worship Use</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Where the hymn can serve the church wisely</a:t>
            </a:r>
          </a:p>
        </p:txBody>
      </p:sp>
      <p:sp>
        <p:nvSpPr>
          <p:cNvPr id="5" name="Rounded Rectangle 4"/>
          <p:cNvSpPr/>
          <p:nvPr/>
        </p:nvSpPr>
        <p:spPr>
          <a:xfrm>
            <a:off x="685800" y="1417320"/>
            <a:ext cx="10972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83080"/>
            <a:ext cx="9784080" cy="3657600"/>
          </a:xfrm>
          <a:prstGeom prst="rect">
            <a:avLst/>
          </a:prstGeom>
          <a:noFill/>
        </p:spPr>
        <p:txBody>
          <a:bodyPr wrap="square" lIns="45720" rIns="45720" tIns="36576">
            <a:spAutoFit/>
          </a:bodyPr>
          <a:lstStyle/>
          <a:p>
            <a:pPr>
              <a:spcAft>
                <a:spcPts val="600"/>
              </a:spcAft>
              <a:defRPr sz="2000">
                <a:solidFill>
                  <a:srgbClr val="F7EED6"/>
                </a:solidFill>
                <a:latin typeface="Aptos"/>
              </a:defRPr>
            </a:pPr>
            <a:r>
              <a:t>Independence Day or national observances: frame as prayer, not self-praise.</a:t>
            </a:r>
          </a:p>
          <a:p>
            <a:pPr>
              <a:spcAft>
                <a:spcPts val="600"/>
              </a:spcAft>
              <a:defRPr sz="2000">
                <a:solidFill>
                  <a:srgbClr val="F7EED6"/>
                </a:solidFill>
                <a:latin typeface="Aptos"/>
              </a:defRPr>
            </a:pPr>
            <a:r>
              <a:t>Thanksgiving services: pair national gratitude with repentance and service.</a:t>
            </a:r>
          </a:p>
          <a:p>
            <a:pPr>
              <a:spcAft>
                <a:spcPts val="600"/>
              </a:spcAft>
              <a:defRPr sz="2000">
                <a:solidFill>
                  <a:srgbClr val="F7EED6"/>
                </a:solidFill>
                <a:latin typeface="Aptos"/>
              </a:defRPr>
            </a:pPr>
            <a:r>
              <a:t>Prayer for leaders: read 1 Timothy 2:1-2 before singing.</a:t>
            </a:r>
          </a:p>
          <a:p>
            <a:pPr>
              <a:spcAft>
                <a:spcPts val="600"/>
              </a:spcAft>
              <a:defRPr sz="2000">
                <a:solidFill>
                  <a:srgbClr val="F7EED6"/>
                </a:solidFill>
                <a:latin typeface="Aptos"/>
              </a:defRPr>
            </a:pPr>
            <a:r>
              <a:t>Civic moments of tension: let the hymn name peace, refuge, and moral responsibility.</a:t>
            </a:r>
          </a:p>
          <a:p>
            <a:pPr>
              <a:spcAft>
                <a:spcPts val="600"/>
              </a:spcAft>
              <a:defRPr sz="2000">
                <a:solidFill>
                  <a:srgbClr val="F7EED6"/>
                </a:solidFill>
                <a:latin typeface="Aptos"/>
              </a:defRPr>
            </a:pPr>
            <a:r>
              <a:t>Choir or congregation: use strong singing with restrained reverence.</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crip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Teaching Questions</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For Sunday school, choir rehearsal, or worship planning</a:t>
            </a:r>
          </a:p>
        </p:txBody>
      </p:sp>
      <p:sp>
        <p:nvSpPr>
          <p:cNvPr id="5" name="Rounded Rectangle 4"/>
          <p:cNvSpPr/>
          <p:nvPr/>
        </p:nvSpPr>
        <p:spPr>
          <a:xfrm>
            <a:off x="685800" y="1298448"/>
            <a:ext cx="10972800" cy="47548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691640"/>
            <a:ext cx="9966960" cy="4023360"/>
          </a:xfrm>
          <a:prstGeom prst="rect">
            <a:avLst/>
          </a:prstGeom>
          <a:noFill/>
        </p:spPr>
        <p:txBody>
          <a:bodyPr wrap="square" lIns="45720" rIns="45720" tIns="36576">
            <a:spAutoFit/>
          </a:bodyPr>
          <a:lstStyle/>
          <a:p>
            <a:pPr>
              <a:spcAft>
                <a:spcPts val="600"/>
              </a:spcAft>
              <a:defRPr sz="2000">
                <a:solidFill>
                  <a:srgbClr val="F7EED6"/>
                </a:solidFill>
                <a:latin typeface="Aptos"/>
              </a:defRPr>
            </a:pPr>
            <a:r>
              <a:t>How does this hymn teach gratitude without national pride?</a:t>
            </a:r>
          </a:p>
          <a:p>
            <a:pPr>
              <a:spcAft>
                <a:spcPts val="600"/>
              </a:spcAft>
              <a:defRPr sz="2000">
                <a:solidFill>
                  <a:srgbClr val="F7EED6"/>
                </a:solidFill>
                <a:latin typeface="Aptos"/>
              </a:defRPr>
            </a:pPr>
            <a:r>
              <a:t>What changes when civic prayer begins with God’s rule over creation and history?</a:t>
            </a:r>
          </a:p>
          <a:p>
            <a:pPr>
              <a:spcAft>
                <a:spcPts val="600"/>
              </a:spcAft>
              <a:defRPr sz="2000">
                <a:solidFill>
                  <a:srgbClr val="F7EED6"/>
                </a:solidFill>
                <a:latin typeface="Aptos"/>
              </a:defRPr>
            </a:pPr>
            <a:r>
              <a:t>Why should Christians pray for leaders even when public life is divided?</a:t>
            </a:r>
          </a:p>
          <a:p>
            <a:pPr>
              <a:spcAft>
                <a:spcPts val="600"/>
              </a:spcAft>
              <a:defRPr sz="2000">
                <a:solidFill>
                  <a:srgbClr val="F7EED6"/>
                </a:solidFill>
                <a:latin typeface="Aptos"/>
              </a:defRPr>
            </a:pPr>
            <a:r>
              <a:t>How can a congregation sing this hymn as intercession rather than ceremony alone?</a:t>
            </a:r>
          </a:p>
          <a:p>
            <a:pPr>
              <a:spcAft>
                <a:spcPts val="600"/>
              </a:spcAft>
              <a:defRPr sz="2000">
                <a:solidFill>
                  <a:srgbClr val="F7EED6"/>
                </a:solidFill>
                <a:latin typeface="Aptos"/>
              </a:defRPr>
            </a:pPr>
            <a:r>
              <a:t>What public virtues should grow from trust in God’s providence?</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eac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Application</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A faithful response after singing</a:t>
            </a:r>
          </a:p>
        </p:txBody>
      </p:sp>
      <p:sp>
        <p:nvSpPr>
          <p:cNvPr id="5" name="Rounded Rectangle 4"/>
          <p:cNvSpPr/>
          <p:nvPr/>
        </p:nvSpPr>
        <p:spPr>
          <a:xfrm>
            <a:off x="685800" y="1417320"/>
            <a:ext cx="10972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83080"/>
            <a:ext cx="9875520" cy="3108960"/>
          </a:xfrm>
          <a:prstGeom prst="rect">
            <a:avLst/>
          </a:prstGeom>
          <a:noFill/>
        </p:spPr>
        <p:txBody>
          <a:bodyPr wrap="square" lIns="45720" rIns="45720" tIns="36576">
            <a:spAutoFit/>
          </a:bodyPr>
          <a:lstStyle/>
          <a:p>
            <a:pPr>
              <a:spcAft>
                <a:spcPts val="600"/>
              </a:spcAft>
              <a:defRPr sz="2200">
                <a:solidFill>
                  <a:srgbClr val="F7EED6"/>
                </a:solidFill>
                <a:latin typeface="Aptos"/>
              </a:defRPr>
            </a:pPr>
            <a:r>
              <a:t>Pray by name for local, national, and global leaders.</a:t>
            </a:r>
          </a:p>
          <a:p>
            <a:pPr>
              <a:spcAft>
                <a:spcPts val="600"/>
              </a:spcAft>
              <a:defRPr sz="2200">
                <a:solidFill>
                  <a:srgbClr val="F7EED6"/>
                </a:solidFill>
                <a:latin typeface="Aptos"/>
              </a:defRPr>
            </a:pPr>
            <a:r>
              <a:t>Give thanks for inherited blessings while confessing communal sins honestly.</a:t>
            </a:r>
          </a:p>
          <a:p>
            <a:pPr>
              <a:spcAft>
                <a:spcPts val="600"/>
              </a:spcAft>
              <a:defRPr sz="2200">
                <a:solidFill>
                  <a:srgbClr val="F7EED6"/>
                </a:solidFill>
                <a:latin typeface="Aptos"/>
              </a:defRPr>
            </a:pPr>
            <a:r>
              <a:t>Practice peace in speech, online conduct, neighborhood life, and church fellowship.</a:t>
            </a:r>
          </a:p>
          <a:p>
            <a:pPr>
              <a:spcAft>
                <a:spcPts val="600"/>
              </a:spcAft>
              <a:defRPr sz="2200">
                <a:solidFill>
                  <a:srgbClr val="F7EED6"/>
                </a:solidFill>
                <a:latin typeface="Aptos"/>
              </a:defRPr>
            </a:pPr>
            <a:r>
              <a:t>Let public worship send the church into public service with humility and courage.</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ap.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Suggested Lesson Flow</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Two options for teaching the hymn</a:t>
            </a:r>
          </a:p>
        </p:txBody>
      </p:sp>
      <p:sp>
        <p:nvSpPr>
          <p:cNvPr id="5" name="Rounded Rectangle 4"/>
          <p:cNvSpPr/>
          <p:nvPr/>
        </p:nvSpPr>
        <p:spPr>
          <a:xfrm>
            <a:off x="685800" y="1417320"/>
            <a:ext cx="5257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263640" y="1417320"/>
            <a:ext cx="5257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691640"/>
            <a:ext cx="4663440" cy="320040"/>
          </a:xfrm>
          <a:prstGeom prst="rect">
            <a:avLst/>
          </a:prstGeom>
          <a:noFill/>
        </p:spPr>
        <p:txBody>
          <a:bodyPr wrap="none">
            <a:spAutoFit/>
          </a:bodyPr>
          <a:lstStyle/>
          <a:p>
            <a:pPr>
              <a:defRPr sz="2200" b="1">
                <a:solidFill>
                  <a:srgbClr val="D39F52"/>
                </a:solidFill>
              </a:defRPr>
            </a:pPr>
            <a:r>
              <a:t>30-minute class</a:t>
            </a:r>
          </a:p>
        </p:txBody>
      </p:sp>
      <p:sp>
        <p:nvSpPr>
          <p:cNvPr id="8" name="TextBox 7"/>
          <p:cNvSpPr txBox="1"/>
          <p:nvPr/>
        </p:nvSpPr>
        <p:spPr>
          <a:xfrm>
            <a:off x="960120" y="2148840"/>
            <a:ext cx="4663440" cy="3017520"/>
          </a:xfrm>
          <a:prstGeom prst="rect">
            <a:avLst/>
          </a:prstGeom>
          <a:noFill/>
        </p:spPr>
        <p:txBody>
          <a:bodyPr wrap="square" lIns="45720" rIns="45720" tIns="36576">
            <a:spAutoFit/>
          </a:bodyPr>
          <a:lstStyle/>
          <a:p>
            <a:pPr>
              <a:spcAft>
                <a:spcPts val="600"/>
              </a:spcAft>
              <a:defRPr sz="1700">
                <a:solidFill>
                  <a:srgbClr val="F7EED6"/>
                </a:solidFill>
                <a:latin typeface="Aptos"/>
              </a:defRPr>
            </a:pPr>
            <a:r>
              <a:t>5 min: pray and introduce the title</a:t>
            </a:r>
          </a:p>
          <a:p>
            <a:pPr>
              <a:spcAft>
                <a:spcPts val="600"/>
              </a:spcAft>
              <a:defRPr sz="1700">
                <a:solidFill>
                  <a:srgbClr val="F7EED6"/>
                </a:solidFill>
                <a:latin typeface="Aptos"/>
              </a:defRPr>
            </a:pPr>
            <a:r>
              <a:t>8 min: historical background</a:t>
            </a:r>
          </a:p>
          <a:p>
            <a:pPr>
              <a:spcAft>
                <a:spcPts val="600"/>
              </a:spcAft>
              <a:defRPr sz="1700">
                <a:solidFill>
                  <a:srgbClr val="F7EED6"/>
                </a:solidFill>
                <a:latin typeface="Aptos"/>
              </a:defRPr>
            </a:pPr>
            <a:r>
              <a:t>10 min: Scripture and stanza study</a:t>
            </a:r>
          </a:p>
          <a:p>
            <a:pPr>
              <a:spcAft>
                <a:spcPts val="600"/>
              </a:spcAft>
              <a:defRPr sz="1700">
                <a:solidFill>
                  <a:srgbClr val="F7EED6"/>
                </a:solidFill>
                <a:latin typeface="Aptos"/>
              </a:defRPr>
            </a:pPr>
            <a:r>
              <a:t>5 min: discussion</a:t>
            </a:r>
          </a:p>
          <a:p>
            <a:pPr>
              <a:spcAft>
                <a:spcPts val="600"/>
              </a:spcAft>
              <a:defRPr sz="1700">
                <a:solidFill>
                  <a:srgbClr val="F7EED6"/>
                </a:solidFill>
                <a:latin typeface="Aptos"/>
              </a:defRPr>
            </a:pPr>
            <a:r>
              <a:t>2 min: closing prayer</a:t>
            </a:r>
          </a:p>
        </p:txBody>
      </p:sp>
      <p:sp>
        <p:nvSpPr>
          <p:cNvPr id="9" name="TextBox 8"/>
          <p:cNvSpPr txBox="1"/>
          <p:nvPr/>
        </p:nvSpPr>
        <p:spPr>
          <a:xfrm>
            <a:off x="6537960" y="1691640"/>
            <a:ext cx="4663440" cy="320040"/>
          </a:xfrm>
          <a:prstGeom prst="rect">
            <a:avLst/>
          </a:prstGeom>
          <a:noFill/>
        </p:spPr>
        <p:txBody>
          <a:bodyPr wrap="none">
            <a:spAutoFit/>
          </a:bodyPr>
          <a:lstStyle/>
          <a:p>
            <a:pPr>
              <a:defRPr sz="2200" b="1">
                <a:solidFill>
                  <a:srgbClr val="D39F52"/>
                </a:solidFill>
              </a:defRPr>
            </a:pPr>
            <a:r>
              <a:t>60-minute class</a:t>
            </a:r>
          </a:p>
        </p:txBody>
      </p:sp>
      <p:sp>
        <p:nvSpPr>
          <p:cNvPr id="10" name="TextBox 9"/>
          <p:cNvSpPr txBox="1"/>
          <p:nvPr/>
        </p:nvSpPr>
        <p:spPr>
          <a:xfrm>
            <a:off x="6537960" y="2148840"/>
            <a:ext cx="4663440" cy="3017520"/>
          </a:xfrm>
          <a:prstGeom prst="rect">
            <a:avLst/>
          </a:prstGeom>
          <a:noFill/>
        </p:spPr>
        <p:txBody>
          <a:bodyPr wrap="square" lIns="45720" rIns="45720" tIns="36576">
            <a:spAutoFit/>
          </a:bodyPr>
          <a:lstStyle/>
          <a:p>
            <a:pPr>
              <a:spcAft>
                <a:spcPts val="600"/>
              </a:spcAft>
              <a:defRPr sz="1700">
                <a:solidFill>
                  <a:srgbClr val="F7EED6"/>
                </a:solidFill>
                <a:latin typeface="Aptos"/>
              </a:defRPr>
            </a:pPr>
            <a:r>
              <a:t>10 min: Psalm 19 and Daniel 2</a:t>
            </a:r>
          </a:p>
          <a:p>
            <a:pPr>
              <a:spcAft>
                <a:spcPts val="600"/>
              </a:spcAft>
              <a:defRPr sz="1700">
                <a:solidFill>
                  <a:srgbClr val="F7EED6"/>
                </a:solidFill>
                <a:latin typeface="Aptos"/>
              </a:defRPr>
            </a:pPr>
            <a:r>
              <a:t>10 min: origin and tune</a:t>
            </a:r>
          </a:p>
          <a:p>
            <a:pPr>
              <a:spcAft>
                <a:spcPts val="600"/>
              </a:spcAft>
              <a:defRPr sz="1700">
                <a:solidFill>
                  <a:srgbClr val="F7EED6"/>
                </a:solidFill>
                <a:latin typeface="Aptos"/>
              </a:defRPr>
            </a:pPr>
            <a:r>
              <a:t>20 min: hymn movement and themes</a:t>
            </a:r>
          </a:p>
          <a:p>
            <a:pPr>
              <a:spcAft>
                <a:spcPts val="600"/>
              </a:spcAft>
              <a:defRPr sz="1700">
                <a:solidFill>
                  <a:srgbClr val="F7EED6"/>
                </a:solidFill>
                <a:latin typeface="Aptos"/>
              </a:defRPr>
            </a:pPr>
            <a:r>
              <a:t>12 min: small-group discussion</a:t>
            </a:r>
          </a:p>
          <a:p>
            <a:pPr>
              <a:spcAft>
                <a:spcPts val="600"/>
              </a:spcAft>
              <a:defRPr sz="1700">
                <a:solidFill>
                  <a:srgbClr val="F7EED6"/>
                </a:solidFill>
                <a:latin typeface="Aptos"/>
              </a:defRPr>
            </a:pPr>
            <a:r>
              <a:t>8 min: applications and prayer</a:t>
            </a:r>
          </a:p>
        </p:txBody>
      </p:sp>
      <p:sp>
        <p:nvSpPr>
          <p:cNvPr id="11" name="TextBox 10"/>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losing.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777240" y="914400"/>
            <a:ext cx="10698480" cy="493776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1097280"/>
            <a:ext cx="10972800" cy="640080"/>
          </a:xfrm>
          <a:prstGeom prst="rect">
            <a:avLst/>
          </a:prstGeom>
          <a:noFill/>
        </p:spPr>
        <p:txBody>
          <a:bodyPr wrap="none">
            <a:spAutoFit/>
          </a:bodyPr>
          <a:lstStyle/>
          <a:p>
            <a:pPr>
              <a:defRPr sz="3400" b="1">
                <a:solidFill>
                  <a:srgbClr val="F7EED6"/>
                </a:solidFill>
                <a:latin typeface="Georgia"/>
              </a:defRPr>
            </a:pPr>
            <a:r>
              <a:t>Closing Summary and Prayer</a:t>
            </a:r>
          </a:p>
        </p:txBody>
      </p:sp>
      <p:sp>
        <p:nvSpPr>
          <p:cNvPr id="5" name="TextBox 4"/>
          <p:cNvSpPr txBox="1"/>
          <p:nvPr/>
        </p:nvSpPr>
        <p:spPr>
          <a:xfrm>
            <a:off x="621792" y="1664207"/>
            <a:ext cx="10515600" cy="411480"/>
          </a:xfrm>
          <a:prstGeom prst="rect">
            <a:avLst/>
          </a:prstGeom>
          <a:noFill/>
        </p:spPr>
        <p:txBody>
          <a:bodyPr wrap="none">
            <a:spAutoFit/>
          </a:bodyPr>
          <a:lstStyle/>
          <a:p>
            <a:pPr>
              <a:defRPr sz="1600">
                <a:solidFill>
                  <a:srgbClr val="E4CB9C"/>
                </a:solidFill>
                <a:latin typeface="Aptos"/>
              </a:defRPr>
            </a:pPr>
            <a:r>
              <a:t>God of all ages, guide us in truth and peace</a:t>
            </a:r>
          </a:p>
        </p:txBody>
      </p:sp>
      <p:sp>
        <p:nvSpPr>
          <p:cNvPr id="6" name="TextBox 5"/>
          <p:cNvSpPr txBox="1"/>
          <p:nvPr/>
        </p:nvSpPr>
        <p:spPr>
          <a:xfrm>
            <a:off x="1143000" y="2331720"/>
            <a:ext cx="9875520" cy="2194560"/>
          </a:xfrm>
          <a:prstGeom prst="rect">
            <a:avLst/>
          </a:prstGeom>
          <a:noFill/>
        </p:spPr>
        <p:txBody>
          <a:bodyPr wrap="square" lIns="45720" rIns="45720" tIns="36576">
            <a:spAutoFit/>
          </a:bodyPr>
          <a:lstStyle/>
          <a:p>
            <a:pPr>
              <a:spcAft>
                <a:spcPts val="600"/>
              </a:spcAft>
              <a:defRPr sz="2200">
                <a:solidFill>
                  <a:srgbClr val="F7EED6"/>
                </a:solidFill>
                <a:latin typeface="Aptos"/>
              </a:defRPr>
            </a:pPr>
            <a:r>
              <a:t>The hymn teaches the church to remember gratefully, pray humbly, and serve faithfully under God’s rule.</a:t>
            </a:r>
          </a:p>
          <a:p>
            <a:pPr>
              <a:spcAft>
                <a:spcPts val="600"/>
              </a:spcAft>
              <a:defRPr sz="2200">
                <a:solidFill>
                  <a:srgbClr val="F7EED6"/>
                </a:solidFill>
                <a:latin typeface="Aptos"/>
              </a:defRPr>
            </a:pPr>
            <a:r>
              <a:t>Lord of the ages, order our loves, guard our public life, teach us peace, and make our praise truthful. Lead every generation to walk humbly before you. Amen.</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750">
                <a:solidFill>
                  <a:srgbClr val="DCCEB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ap.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Teaching Aim</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Move from national memory to prayerful dependence on God</a:t>
            </a:r>
          </a:p>
        </p:txBody>
      </p:sp>
      <p:sp>
        <p:nvSpPr>
          <p:cNvPr id="5" name="Rounded Rectangle 4"/>
          <p:cNvSpPr/>
          <p:nvPr/>
        </p:nvSpPr>
        <p:spPr>
          <a:xfrm>
            <a:off x="685800" y="1417320"/>
            <a:ext cx="10835640" cy="425196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417320" y="1874519"/>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417320" y="2039112"/>
            <a:ext cx="914400" cy="274320"/>
          </a:xfrm>
          <a:prstGeom prst="rect">
            <a:avLst/>
          </a:prstGeom>
          <a:noFill/>
        </p:spPr>
        <p:txBody>
          <a:bodyPr wrap="none">
            <a:spAutoFit/>
          </a:bodyPr>
          <a:lstStyle/>
          <a:p>
            <a:pPr algn="ctr">
              <a:defRPr sz="2500" b="1">
                <a:solidFill>
                  <a:srgbClr val="D39F52"/>
                </a:solidFill>
              </a:defRPr>
            </a:pPr>
            <a:r>
              <a:t>1</a:t>
            </a:r>
          </a:p>
        </p:txBody>
      </p:sp>
      <p:sp>
        <p:nvSpPr>
          <p:cNvPr id="8" name="TextBox 7"/>
          <p:cNvSpPr txBox="1"/>
          <p:nvPr/>
        </p:nvSpPr>
        <p:spPr>
          <a:xfrm>
            <a:off x="1188720" y="2862072"/>
            <a:ext cx="1371600" cy="320040"/>
          </a:xfrm>
          <a:prstGeom prst="rect">
            <a:avLst/>
          </a:prstGeom>
          <a:noFill/>
        </p:spPr>
        <p:txBody>
          <a:bodyPr wrap="none">
            <a:spAutoFit/>
          </a:bodyPr>
          <a:lstStyle/>
          <a:p>
            <a:pPr algn="ctr">
              <a:defRPr sz="1200">
                <a:solidFill>
                  <a:srgbClr val="F7EED6"/>
                </a:solidFill>
              </a:defRPr>
            </a:pPr>
            <a:r>
              <a:t>Understand</a:t>
            </a:r>
          </a:p>
        </p:txBody>
      </p:sp>
      <p:sp>
        <p:nvSpPr>
          <p:cNvPr id="9" name="Oval 8"/>
          <p:cNvSpPr/>
          <p:nvPr/>
        </p:nvSpPr>
        <p:spPr>
          <a:xfrm>
            <a:off x="5349240" y="1874519"/>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349240" y="2039112"/>
            <a:ext cx="914400" cy="274320"/>
          </a:xfrm>
          <a:prstGeom prst="rect">
            <a:avLst/>
          </a:prstGeom>
          <a:noFill/>
        </p:spPr>
        <p:txBody>
          <a:bodyPr wrap="none">
            <a:spAutoFit/>
          </a:bodyPr>
          <a:lstStyle/>
          <a:p>
            <a:pPr algn="ctr">
              <a:defRPr sz="2500" b="1">
                <a:solidFill>
                  <a:srgbClr val="D39F52"/>
                </a:solidFill>
              </a:defRPr>
            </a:pPr>
            <a:r>
              <a:t>2</a:t>
            </a:r>
          </a:p>
        </p:txBody>
      </p:sp>
      <p:sp>
        <p:nvSpPr>
          <p:cNvPr id="11" name="TextBox 10"/>
          <p:cNvSpPr txBox="1"/>
          <p:nvPr/>
        </p:nvSpPr>
        <p:spPr>
          <a:xfrm>
            <a:off x="5120640" y="2862072"/>
            <a:ext cx="1371600" cy="320040"/>
          </a:xfrm>
          <a:prstGeom prst="rect">
            <a:avLst/>
          </a:prstGeom>
          <a:noFill/>
        </p:spPr>
        <p:txBody>
          <a:bodyPr wrap="none">
            <a:spAutoFit/>
          </a:bodyPr>
          <a:lstStyle/>
          <a:p>
            <a:pPr algn="ctr">
              <a:defRPr sz="1200">
                <a:solidFill>
                  <a:srgbClr val="F7EED6"/>
                </a:solidFill>
              </a:defRPr>
            </a:pPr>
            <a:r>
              <a:t>Feel</a:t>
            </a:r>
          </a:p>
        </p:txBody>
      </p:sp>
      <p:sp>
        <p:nvSpPr>
          <p:cNvPr id="12" name="Oval 11"/>
          <p:cNvSpPr/>
          <p:nvPr/>
        </p:nvSpPr>
        <p:spPr>
          <a:xfrm>
            <a:off x="9189720" y="1874519"/>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189720" y="2039112"/>
            <a:ext cx="914400" cy="274320"/>
          </a:xfrm>
          <a:prstGeom prst="rect">
            <a:avLst/>
          </a:prstGeom>
          <a:noFill/>
        </p:spPr>
        <p:txBody>
          <a:bodyPr wrap="none">
            <a:spAutoFit/>
          </a:bodyPr>
          <a:lstStyle/>
          <a:p>
            <a:pPr algn="ctr">
              <a:defRPr sz="2500" b="1">
                <a:solidFill>
                  <a:srgbClr val="D39F52"/>
                </a:solidFill>
              </a:defRPr>
            </a:pPr>
            <a:r>
              <a:t>3</a:t>
            </a:r>
          </a:p>
        </p:txBody>
      </p:sp>
      <p:sp>
        <p:nvSpPr>
          <p:cNvPr id="14" name="TextBox 13"/>
          <p:cNvSpPr txBox="1"/>
          <p:nvPr/>
        </p:nvSpPr>
        <p:spPr>
          <a:xfrm>
            <a:off x="8961120" y="2862072"/>
            <a:ext cx="1371600" cy="320040"/>
          </a:xfrm>
          <a:prstGeom prst="rect">
            <a:avLst/>
          </a:prstGeom>
          <a:noFill/>
        </p:spPr>
        <p:txBody>
          <a:bodyPr wrap="none">
            <a:spAutoFit/>
          </a:bodyPr>
          <a:lstStyle/>
          <a:p>
            <a:pPr algn="ctr">
              <a:defRPr sz="1200">
                <a:solidFill>
                  <a:srgbClr val="F7EED6"/>
                </a:solidFill>
              </a:defRPr>
            </a:pPr>
            <a:r>
              <a:t>Practice</a:t>
            </a:r>
          </a:p>
        </p:txBody>
      </p:sp>
      <p:sp>
        <p:nvSpPr>
          <p:cNvPr id="15" name="TextBox 14"/>
          <p:cNvSpPr txBox="1"/>
          <p:nvPr/>
        </p:nvSpPr>
        <p:spPr>
          <a:xfrm>
            <a:off x="1234440" y="3246120"/>
            <a:ext cx="9738360" cy="1645920"/>
          </a:xfrm>
          <a:prstGeom prst="rect">
            <a:avLst/>
          </a:prstGeom>
          <a:noFill/>
        </p:spPr>
        <p:txBody>
          <a:bodyPr wrap="square" lIns="45720" rIns="45720" tIns="36576">
            <a:spAutoFit/>
          </a:bodyPr>
          <a:lstStyle/>
          <a:p>
            <a:pPr>
              <a:spcAft>
                <a:spcPts val="600"/>
              </a:spcAft>
              <a:defRPr sz="2200">
                <a:solidFill>
                  <a:srgbClr val="F7EED6"/>
                </a:solidFill>
                <a:latin typeface="Aptos"/>
              </a:defRPr>
            </a:pPr>
            <a:r>
              <a:t>God rules over creation, history, leaders, and generations.</a:t>
            </a:r>
          </a:p>
          <a:p>
            <a:pPr>
              <a:spcAft>
                <a:spcPts val="600"/>
              </a:spcAft>
              <a:defRPr sz="2200">
                <a:solidFill>
                  <a:srgbClr val="F7EED6"/>
                </a:solidFill>
                <a:latin typeface="Aptos"/>
              </a:defRPr>
            </a:pPr>
            <a:r>
              <a:t>The right posture is gratitude without pride, and hope without presumption.</a:t>
            </a:r>
          </a:p>
          <a:p>
            <a:pPr>
              <a:spcAft>
                <a:spcPts val="600"/>
              </a:spcAft>
              <a:defRPr sz="2200">
                <a:solidFill>
                  <a:srgbClr val="F7EED6"/>
                </a:solidFill>
                <a:latin typeface="Aptos"/>
              </a:defRPr>
            </a:pPr>
            <a:r>
              <a:t>Christians pray for public life with humility, peace, truth, and moral responsibility.</a:t>
            </a:r>
          </a:p>
        </p:txBody>
      </p:sp>
      <p:sp>
        <p:nvSpPr>
          <p:cNvPr id="16" name="TextBox 15"/>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Hymn Identity</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A public prayer set to a stately congregational tune</a:t>
            </a:r>
          </a:p>
        </p:txBody>
      </p:sp>
      <p:sp>
        <p:nvSpPr>
          <p:cNvPr id="5" name="Rounded Rectangle 4"/>
          <p:cNvSpPr/>
          <p:nvPr/>
        </p:nvSpPr>
        <p:spPr>
          <a:xfrm>
            <a:off x="594360" y="1298448"/>
            <a:ext cx="4754880" cy="489204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5559552" y="1298448"/>
            <a:ext cx="5989320" cy="4892040"/>
          </a:xfrm>
          <a:prstGeom prst="roundRect">
            <a:avLst/>
          </a:prstGeom>
          <a:solidFill>
            <a:srgbClr val="1B2B3D"/>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8"/>
            <a:ext cx="4206240" cy="4343400"/>
          </a:xfrm>
          <a:prstGeom prst="rect">
            <a:avLst/>
          </a:prstGeom>
          <a:noFill/>
        </p:spPr>
        <p:txBody>
          <a:bodyPr wrap="square" lIns="45720" rIns="45720" tIns="36576">
            <a:spAutoFit/>
          </a:bodyPr>
          <a:lstStyle/>
          <a:p>
            <a:pPr>
              <a:spcAft>
                <a:spcPts val="600"/>
              </a:spcAft>
              <a:defRPr sz="1800">
                <a:solidFill>
                  <a:srgbClr val="F7EED6"/>
                </a:solidFill>
                <a:latin typeface="Aptos"/>
              </a:defRPr>
            </a:pPr>
            <a:r>
              <a:t>Title: God of the Ages</a:t>
            </a:r>
          </a:p>
          <a:p>
            <a:pPr>
              <a:spcAft>
                <a:spcPts val="600"/>
              </a:spcAft>
              <a:defRPr sz="1800">
                <a:solidFill>
                  <a:srgbClr val="F7EED6"/>
                </a:solidFill>
                <a:latin typeface="Aptos"/>
              </a:defRPr>
            </a:pPr>
            <a:r>
              <a:t>First line: God of the ages, whose almighty hand</a:t>
            </a:r>
          </a:p>
          <a:p>
            <a:pPr>
              <a:spcAft>
                <a:spcPts val="600"/>
              </a:spcAft>
              <a:defRPr sz="1800">
                <a:solidFill>
                  <a:srgbClr val="F7EED6"/>
                </a:solidFill>
                <a:latin typeface="Aptos"/>
              </a:defRPr>
            </a:pPr>
            <a:r>
              <a:t>Original text: God of Our Fathers</a:t>
            </a:r>
          </a:p>
          <a:p>
            <a:pPr>
              <a:spcAft>
                <a:spcPts val="600"/>
              </a:spcAft>
              <a:defRPr sz="1800">
                <a:solidFill>
                  <a:srgbClr val="F7EED6"/>
                </a:solidFill>
                <a:latin typeface="Aptos"/>
              </a:defRPr>
            </a:pPr>
            <a:r>
              <a:t>Author: Daniel Crane Roberts</a:t>
            </a:r>
          </a:p>
          <a:p>
            <a:pPr>
              <a:spcAft>
                <a:spcPts val="600"/>
              </a:spcAft>
              <a:defRPr sz="1800">
                <a:solidFill>
                  <a:srgbClr val="F7EED6"/>
                </a:solidFill>
                <a:latin typeface="Aptos"/>
              </a:defRPr>
            </a:pPr>
            <a:r>
              <a:t>Tune: NATIONAL HYMN</a:t>
            </a:r>
          </a:p>
          <a:p>
            <a:pPr>
              <a:spcAft>
                <a:spcPts val="600"/>
              </a:spcAft>
              <a:defRPr sz="1800">
                <a:solidFill>
                  <a:srgbClr val="F7EED6"/>
                </a:solidFill>
                <a:latin typeface="Aptos"/>
              </a:defRPr>
            </a:pPr>
            <a:r>
              <a:t>Composer: George William Warren</a:t>
            </a:r>
          </a:p>
          <a:p>
            <a:pPr>
              <a:spcAft>
                <a:spcPts val="600"/>
              </a:spcAft>
              <a:defRPr sz="1800">
                <a:solidFill>
                  <a:srgbClr val="F7EED6"/>
                </a:solidFill>
                <a:latin typeface="Aptos"/>
              </a:defRPr>
            </a:pPr>
            <a:r>
              <a:t>Meter: 10.10.10.10</a:t>
            </a:r>
          </a:p>
        </p:txBody>
      </p:sp>
      <p:sp>
        <p:nvSpPr>
          <p:cNvPr id="8" name="TextBox 7"/>
          <p:cNvSpPr txBox="1"/>
          <p:nvPr/>
        </p:nvSpPr>
        <p:spPr>
          <a:xfrm>
            <a:off x="5897880" y="1874519"/>
            <a:ext cx="5074920" cy="1554480"/>
          </a:xfrm>
          <a:prstGeom prst="rect">
            <a:avLst/>
          </a:prstGeom>
          <a:noFill/>
        </p:spPr>
        <p:txBody>
          <a:bodyPr wrap="square" lIns="45720" rIns="45720" tIns="36576">
            <a:spAutoFit/>
          </a:bodyPr>
          <a:lstStyle/>
          <a:p>
            <a:pPr>
              <a:spcAft>
                <a:spcPts val="600"/>
              </a:spcAft>
              <a:defRPr sz="2200">
                <a:solidFill>
                  <a:srgbClr val="F7EED6"/>
                </a:solidFill>
                <a:latin typeface="Aptos"/>
              </a:defRPr>
            </a:pPr>
            <a:r>
              <a:t>This form broadens the hymn’s address while retaining its central prayer: God governs the ages, and his people seek guidance, protection, peace, and faithful public life.</a:t>
            </a:r>
          </a:p>
        </p:txBody>
      </p:sp>
      <p:sp>
        <p:nvSpPr>
          <p:cNvPr id="9" name="Oval 8"/>
          <p:cNvSpPr/>
          <p:nvPr/>
        </p:nvSpPr>
        <p:spPr>
          <a:xfrm>
            <a:off x="6400800" y="38862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0" y="4050791"/>
            <a:ext cx="914400" cy="274320"/>
          </a:xfrm>
          <a:prstGeom prst="rect">
            <a:avLst/>
          </a:prstGeom>
          <a:noFill/>
        </p:spPr>
        <p:txBody>
          <a:bodyPr wrap="none">
            <a:spAutoFit/>
          </a:bodyPr>
          <a:lstStyle/>
          <a:p>
            <a:pPr algn="ctr">
              <a:defRPr sz="2500" b="1">
                <a:solidFill>
                  <a:srgbClr val="D39F52"/>
                </a:solidFill>
              </a:defRPr>
            </a:pPr>
            <a:r>
              <a:t>P</a:t>
            </a:r>
          </a:p>
        </p:txBody>
      </p:sp>
      <p:sp>
        <p:nvSpPr>
          <p:cNvPr id="11" name="TextBox 10"/>
          <p:cNvSpPr txBox="1"/>
          <p:nvPr/>
        </p:nvSpPr>
        <p:spPr>
          <a:xfrm>
            <a:off x="6172200" y="4873752"/>
            <a:ext cx="1371600" cy="320040"/>
          </a:xfrm>
          <a:prstGeom prst="rect">
            <a:avLst/>
          </a:prstGeom>
          <a:noFill/>
        </p:spPr>
        <p:txBody>
          <a:bodyPr wrap="none">
            <a:spAutoFit/>
          </a:bodyPr>
          <a:lstStyle/>
          <a:p>
            <a:pPr algn="ctr">
              <a:defRPr sz="1200">
                <a:solidFill>
                  <a:srgbClr val="F7EED6"/>
                </a:solidFill>
              </a:defRPr>
            </a:pPr>
            <a:r>
              <a:t>Providence</a:t>
            </a:r>
          </a:p>
        </p:txBody>
      </p:sp>
      <p:sp>
        <p:nvSpPr>
          <p:cNvPr id="12" name="Oval 11"/>
          <p:cNvSpPr/>
          <p:nvPr/>
        </p:nvSpPr>
        <p:spPr>
          <a:xfrm>
            <a:off x="8092440" y="38862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092440" y="4050791"/>
            <a:ext cx="914400" cy="274320"/>
          </a:xfrm>
          <a:prstGeom prst="rect">
            <a:avLst/>
          </a:prstGeom>
          <a:noFill/>
        </p:spPr>
        <p:txBody>
          <a:bodyPr wrap="none">
            <a:spAutoFit/>
          </a:bodyPr>
          <a:lstStyle/>
          <a:p>
            <a:pPr algn="ctr">
              <a:defRPr sz="2500" b="1">
                <a:solidFill>
                  <a:srgbClr val="D39F52"/>
                </a:solidFill>
              </a:defRPr>
            </a:pPr>
            <a:r>
              <a:t>Pr</a:t>
            </a:r>
          </a:p>
        </p:txBody>
      </p:sp>
      <p:sp>
        <p:nvSpPr>
          <p:cNvPr id="14" name="TextBox 13"/>
          <p:cNvSpPr txBox="1"/>
          <p:nvPr/>
        </p:nvSpPr>
        <p:spPr>
          <a:xfrm>
            <a:off x="7863840" y="4873752"/>
            <a:ext cx="1371600" cy="320040"/>
          </a:xfrm>
          <a:prstGeom prst="rect">
            <a:avLst/>
          </a:prstGeom>
          <a:noFill/>
        </p:spPr>
        <p:txBody>
          <a:bodyPr wrap="none">
            <a:spAutoFit/>
          </a:bodyPr>
          <a:lstStyle/>
          <a:p>
            <a:pPr algn="ctr">
              <a:defRPr sz="1200">
                <a:solidFill>
                  <a:srgbClr val="F7EED6"/>
                </a:solidFill>
              </a:defRPr>
            </a:pPr>
            <a:r>
              <a:t>Prayer</a:t>
            </a:r>
          </a:p>
        </p:txBody>
      </p:sp>
      <p:sp>
        <p:nvSpPr>
          <p:cNvPr id="15" name="Oval 14"/>
          <p:cNvSpPr/>
          <p:nvPr/>
        </p:nvSpPr>
        <p:spPr>
          <a:xfrm>
            <a:off x="9829800" y="38862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829800" y="4050791"/>
            <a:ext cx="914400" cy="274320"/>
          </a:xfrm>
          <a:prstGeom prst="rect">
            <a:avLst/>
          </a:prstGeom>
          <a:noFill/>
        </p:spPr>
        <p:txBody>
          <a:bodyPr wrap="none">
            <a:spAutoFit/>
          </a:bodyPr>
          <a:lstStyle/>
          <a:p>
            <a:pPr algn="ctr">
              <a:defRPr sz="2500" b="1">
                <a:solidFill>
                  <a:srgbClr val="D39F52"/>
                </a:solidFill>
              </a:defRPr>
            </a:pPr>
            <a:r>
              <a:t>Pe</a:t>
            </a:r>
          </a:p>
        </p:txBody>
      </p:sp>
      <p:sp>
        <p:nvSpPr>
          <p:cNvPr id="17" name="TextBox 16"/>
          <p:cNvSpPr txBox="1"/>
          <p:nvPr/>
        </p:nvSpPr>
        <p:spPr>
          <a:xfrm>
            <a:off x="9601200" y="4873752"/>
            <a:ext cx="1371600" cy="320040"/>
          </a:xfrm>
          <a:prstGeom prst="rect">
            <a:avLst/>
          </a:prstGeom>
          <a:noFill/>
        </p:spPr>
        <p:txBody>
          <a:bodyPr wrap="none">
            <a:spAutoFit/>
          </a:bodyPr>
          <a:lstStyle/>
          <a:p>
            <a:pPr algn="ctr">
              <a:defRPr sz="1200">
                <a:solidFill>
                  <a:srgbClr val="F7EED6"/>
                </a:solidFill>
              </a:defRPr>
            </a:pPr>
            <a:r>
              <a:t>Peace</a:t>
            </a:r>
          </a:p>
        </p:txBody>
      </p:sp>
      <p:sp>
        <p:nvSpPr>
          <p:cNvPr id="18" name="TextBox 17"/>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istory.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Historical Background</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From centennial thanksgiving to congregational civic prayer</a:t>
            </a:r>
          </a:p>
        </p:txBody>
      </p:sp>
      <p:sp>
        <p:nvSpPr>
          <p:cNvPr id="5" name="Rounded Rectangle 4"/>
          <p:cNvSpPr/>
          <p:nvPr/>
        </p:nvSpPr>
        <p:spPr>
          <a:xfrm>
            <a:off x="685800" y="1417320"/>
            <a:ext cx="10972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83080"/>
            <a:ext cx="10149840" cy="2834640"/>
          </a:xfrm>
          <a:prstGeom prst="rect">
            <a:avLst/>
          </a:prstGeom>
          <a:noFill/>
        </p:spPr>
        <p:txBody>
          <a:bodyPr wrap="square" lIns="45720" rIns="45720" tIns="36576">
            <a:spAutoFit/>
          </a:bodyPr>
          <a:lstStyle/>
          <a:p>
            <a:pPr>
              <a:spcAft>
                <a:spcPts val="600"/>
              </a:spcAft>
              <a:defRPr sz="2200">
                <a:solidFill>
                  <a:srgbClr val="F7EED6"/>
                </a:solidFill>
                <a:latin typeface="Aptos"/>
              </a:defRPr>
            </a:pPr>
            <a:r>
              <a:t>Daniel Crane Roberts wrote the original text in 1876 for a centennial celebration in Brandon, Vermont.</a:t>
            </a:r>
          </a:p>
          <a:p>
            <a:pPr>
              <a:spcAft>
                <a:spcPts val="600"/>
              </a:spcAft>
              <a:defRPr sz="2200">
                <a:solidFill>
                  <a:srgbClr val="F7EED6"/>
                </a:solidFill>
                <a:latin typeface="Aptos"/>
              </a:defRPr>
            </a:pPr>
            <a:r>
              <a:t>The hymn later became firmly associated with Warren’s tune NATIONAL HYMN in the Episcopal hymnal tradition.</a:t>
            </a:r>
          </a:p>
          <a:p>
            <a:pPr>
              <a:spcAft>
                <a:spcPts val="600"/>
              </a:spcAft>
              <a:defRPr sz="2200">
                <a:solidFill>
                  <a:srgbClr val="F7EED6"/>
                </a:solidFill>
                <a:latin typeface="Aptos"/>
              </a:defRPr>
            </a:pPr>
            <a:r>
              <a:t>Modern hymnals have printed revised forms under titles such as God of the Ages, preserving the prayerful structure of Roberts’s hymn.</a:t>
            </a:r>
          </a:p>
        </p:txBody>
      </p:sp>
      <p:sp>
        <p:nvSpPr>
          <p:cNvPr id="7" name="TextBox 6"/>
          <p:cNvSpPr txBox="1"/>
          <p:nvPr/>
        </p:nvSpPr>
        <p:spPr>
          <a:xfrm>
            <a:off x="1051560" y="4892040"/>
            <a:ext cx="9692640" cy="594360"/>
          </a:xfrm>
          <a:prstGeom prst="rect">
            <a:avLst/>
          </a:prstGeom>
          <a:noFill/>
        </p:spPr>
        <p:txBody>
          <a:bodyPr wrap="square" lIns="45720" rIns="45720" tIns="36576">
            <a:spAutoFit/>
          </a:bodyPr>
          <a:lstStyle/>
          <a:p>
            <a:pPr>
              <a:spcAft>
                <a:spcPts val="600"/>
              </a:spcAft>
              <a:defRPr sz="2000">
                <a:solidFill>
                  <a:srgbClr val="F7EED6"/>
                </a:solidFill>
                <a:latin typeface="Aptos"/>
              </a:defRPr>
            </a:pPr>
            <a:r>
              <a:t>Teaching emphasis: the hymn is best taught as humble intercession, not uncritical national pride.</a:t>
            </a:r>
          </a:p>
        </p:txBody>
      </p:sp>
      <p:sp>
        <p:nvSpPr>
          <p:cNvPr id="8" name="TextBox 7"/>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eac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Why This Hymn Matters Today</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It gives the church words for public prayer without triumphalism</a:t>
            </a:r>
          </a:p>
        </p:txBody>
      </p:sp>
      <p:sp>
        <p:nvSpPr>
          <p:cNvPr id="5" name="Rounded Rectangle 4"/>
          <p:cNvSpPr/>
          <p:nvPr/>
        </p:nvSpPr>
        <p:spPr>
          <a:xfrm>
            <a:off x="685800" y="1417320"/>
            <a:ext cx="1097280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83080"/>
            <a:ext cx="10012680" cy="3429000"/>
          </a:xfrm>
          <a:prstGeom prst="rect">
            <a:avLst/>
          </a:prstGeom>
          <a:noFill/>
        </p:spPr>
        <p:txBody>
          <a:bodyPr wrap="square" lIns="45720" rIns="45720" tIns="36576">
            <a:spAutoFit/>
          </a:bodyPr>
          <a:lstStyle/>
          <a:p>
            <a:pPr>
              <a:spcAft>
                <a:spcPts val="600"/>
              </a:spcAft>
              <a:defRPr sz="2200">
                <a:solidFill>
                  <a:srgbClr val="F7EED6"/>
                </a:solidFill>
                <a:latin typeface="Aptos"/>
              </a:defRPr>
            </a:pPr>
            <a:r>
              <a:t>It teaches gratitude for the past while refusing self-sufficiency.</a:t>
            </a:r>
          </a:p>
          <a:p>
            <a:pPr>
              <a:spcAft>
                <a:spcPts val="600"/>
              </a:spcAft>
              <a:defRPr sz="2200">
                <a:solidFill>
                  <a:srgbClr val="F7EED6"/>
                </a:solidFill>
                <a:latin typeface="Aptos"/>
              </a:defRPr>
            </a:pPr>
            <a:r>
              <a:t>It places civic life under God’s wisdom, justice, and peace.</a:t>
            </a:r>
          </a:p>
          <a:p>
            <a:pPr>
              <a:spcAft>
                <a:spcPts val="600"/>
              </a:spcAft>
              <a:defRPr sz="2200">
                <a:solidFill>
                  <a:srgbClr val="F7EED6"/>
                </a:solidFill>
                <a:latin typeface="Aptos"/>
              </a:defRPr>
            </a:pPr>
            <a:r>
              <a:t>It helps worshipers pray for leaders, neighbors, communities, and nations.</a:t>
            </a:r>
          </a:p>
          <a:p>
            <a:pPr>
              <a:spcAft>
                <a:spcPts val="600"/>
              </a:spcAft>
              <a:defRPr sz="2200">
                <a:solidFill>
                  <a:srgbClr val="F7EED6"/>
                </a:solidFill>
                <a:latin typeface="Aptos"/>
              </a:defRPr>
            </a:pPr>
            <a:r>
              <a:t>It reminds the church that public faith must be humble, moral, and peaceable.</a:t>
            </a:r>
          </a:p>
        </p:txBody>
      </p:sp>
      <p:sp>
        <p:nvSpPr>
          <p:cNvPr id="7" name="TextBox 6"/>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914400" y="1234440"/>
            <a:ext cx="6035040" cy="242316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1417320"/>
            <a:ext cx="10972800" cy="640080"/>
          </a:xfrm>
          <a:prstGeom prst="rect">
            <a:avLst/>
          </a:prstGeom>
          <a:noFill/>
        </p:spPr>
        <p:txBody>
          <a:bodyPr wrap="none">
            <a:spAutoFit/>
          </a:bodyPr>
          <a:lstStyle/>
          <a:p>
            <a:pPr>
              <a:defRPr sz="3400" b="1">
                <a:solidFill>
                  <a:srgbClr val="F7EED6"/>
                </a:solidFill>
                <a:latin typeface="Georgia"/>
              </a:defRPr>
            </a:pPr>
            <a:r>
              <a:t>The God Who Rules the Ages</a:t>
            </a:r>
          </a:p>
        </p:txBody>
      </p:sp>
      <p:sp>
        <p:nvSpPr>
          <p:cNvPr id="5" name="TextBox 4"/>
          <p:cNvSpPr txBox="1"/>
          <p:nvPr/>
        </p:nvSpPr>
        <p:spPr>
          <a:xfrm>
            <a:off x="621792" y="1984248"/>
            <a:ext cx="10515600" cy="411480"/>
          </a:xfrm>
          <a:prstGeom prst="rect">
            <a:avLst/>
          </a:prstGeom>
          <a:noFill/>
        </p:spPr>
        <p:txBody>
          <a:bodyPr wrap="none">
            <a:spAutoFit/>
          </a:bodyPr>
          <a:lstStyle/>
          <a:p>
            <a:pPr>
              <a:defRPr sz="1600">
                <a:solidFill>
                  <a:srgbClr val="E4CB9C"/>
                </a:solidFill>
                <a:latin typeface="Aptos"/>
              </a:defRPr>
            </a:pPr>
            <a:r>
              <a:t>Creation, history, and public life belong under God’s hand</a:t>
            </a:r>
          </a:p>
        </p:txBody>
      </p:sp>
      <p:sp>
        <p:nvSpPr>
          <p:cNvPr id="6" name="TextBox 5"/>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criptur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Biblical Foundation</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Scriptures that support the hymn’s central prayer</a:t>
            </a:r>
          </a:p>
        </p:txBody>
      </p:sp>
      <p:sp>
        <p:nvSpPr>
          <p:cNvPr id="5" name="Rounded Rectangle 4"/>
          <p:cNvSpPr/>
          <p:nvPr/>
        </p:nvSpPr>
        <p:spPr>
          <a:xfrm>
            <a:off x="685800" y="1280160"/>
            <a:ext cx="10972800" cy="466344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691640"/>
            <a:ext cx="2103120" cy="320040"/>
          </a:xfrm>
          <a:prstGeom prst="rect">
            <a:avLst/>
          </a:prstGeom>
          <a:noFill/>
        </p:spPr>
        <p:txBody>
          <a:bodyPr wrap="none">
            <a:spAutoFit/>
          </a:bodyPr>
          <a:lstStyle/>
          <a:p>
            <a:pPr>
              <a:defRPr sz="1800" b="1">
                <a:solidFill>
                  <a:srgbClr val="D39F52"/>
                </a:solidFill>
              </a:defRPr>
            </a:pPr>
            <a:r>
              <a:t>Psalm 19:1</a:t>
            </a:r>
          </a:p>
        </p:txBody>
      </p:sp>
      <p:sp>
        <p:nvSpPr>
          <p:cNvPr id="7" name="TextBox 6"/>
          <p:cNvSpPr txBox="1"/>
          <p:nvPr/>
        </p:nvSpPr>
        <p:spPr>
          <a:xfrm>
            <a:off x="3154680" y="1691640"/>
            <a:ext cx="7680960" cy="411480"/>
          </a:xfrm>
          <a:prstGeom prst="rect">
            <a:avLst/>
          </a:prstGeom>
          <a:noFill/>
        </p:spPr>
        <p:txBody>
          <a:bodyPr wrap="none">
            <a:spAutoFit/>
          </a:bodyPr>
          <a:lstStyle/>
          <a:p>
            <a:pPr>
              <a:defRPr sz="1800">
                <a:solidFill>
                  <a:srgbClr val="F7EED6"/>
                </a:solidFill>
              </a:defRPr>
            </a:pPr>
            <a:r>
              <a:t>Creation declares God’s glory.</a:t>
            </a:r>
          </a:p>
        </p:txBody>
      </p:sp>
      <p:sp>
        <p:nvSpPr>
          <p:cNvPr id="8" name="TextBox 7"/>
          <p:cNvSpPr txBox="1"/>
          <p:nvPr/>
        </p:nvSpPr>
        <p:spPr>
          <a:xfrm>
            <a:off x="1051560" y="2468880"/>
            <a:ext cx="2103120" cy="320040"/>
          </a:xfrm>
          <a:prstGeom prst="rect">
            <a:avLst/>
          </a:prstGeom>
          <a:noFill/>
        </p:spPr>
        <p:txBody>
          <a:bodyPr wrap="none">
            <a:spAutoFit/>
          </a:bodyPr>
          <a:lstStyle/>
          <a:p>
            <a:pPr>
              <a:defRPr sz="1800" b="1">
                <a:solidFill>
                  <a:srgbClr val="D39F52"/>
                </a:solidFill>
              </a:defRPr>
            </a:pPr>
            <a:r>
              <a:t>Daniel 2:20-21</a:t>
            </a:r>
          </a:p>
        </p:txBody>
      </p:sp>
      <p:sp>
        <p:nvSpPr>
          <p:cNvPr id="9" name="TextBox 8"/>
          <p:cNvSpPr txBox="1"/>
          <p:nvPr/>
        </p:nvSpPr>
        <p:spPr>
          <a:xfrm>
            <a:off x="3154680" y="2468880"/>
            <a:ext cx="7680960" cy="411480"/>
          </a:xfrm>
          <a:prstGeom prst="rect">
            <a:avLst/>
          </a:prstGeom>
          <a:noFill/>
        </p:spPr>
        <p:txBody>
          <a:bodyPr wrap="none">
            <a:spAutoFit/>
          </a:bodyPr>
          <a:lstStyle/>
          <a:p>
            <a:pPr>
              <a:defRPr sz="1800">
                <a:solidFill>
                  <a:srgbClr val="F7EED6"/>
                </a:solidFill>
              </a:defRPr>
            </a:pPr>
            <a:r>
              <a:t>God changes times and seasons and rules over kings.</a:t>
            </a:r>
          </a:p>
        </p:txBody>
      </p:sp>
      <p:sp>
        <p:nvSpPr>
          <p:cNvPr id="10" name="TextBox 9"/>
          <p:cNvSpPr txBox="1"/>
          <p:nvPr/>
        </p:nvSpPr>
        <p:spPr>
          <a:xfrm>
            <a:off x="1051560" y="3246120"/>
            <a:ext cx="2103120" cy="320040"/>
          </a:xfrm>
          <a:prstGeom prst="rect">
            <a:avLst/>
          </a:prstGeom>
          <a:noFill/>
        </p:spPr>
        <p:txBody>
          <a:bodyPr wrap="none">
            <a:spAutoFit/>
          </a:bodyPr>
          <a:lstStyle/>
          <a:p>
            <a:pPr>
              <a:defRPr sz="1800" b="1">
                <a:solidFill>
                  <a:srgbClr val="D39F52"/>
                </a:solidFill>
              </a:defRPr>
            </a:pPr>
            <a:r>
              <a:t>1 Timothy 2:1-2</a:t>
            </a:r>
          </a:p>
        </p:txBody>
      </p:sp>
      <p:sp>
        <p:nvSpPr>
          <p:cNvPr id="11" name="TextBox 10"/>
          <p:cNvSpPr txBox="1"/>
          <p:nvPr/>
        </p:nvSpPr>
        <p:spPr>
          <a:xfrm>
            <a:off x="3154680" y="3246120"/>
            <a:ext cx="7680960" cy="411480"/>
          </a:xfrm>
          <a:prstGeom prst="rect">
            <a:avLst/>
          </a:prstGeom>
          <a:noFill/>
        </p:spPr>
        <p:txBody>
          <a:bodyPr wrap="none">
            <a:spAutoFit/>
          </a:bodyPr>
          <a:lstStyle/>
          <a:p>
            <a:pPr>
              <a:defRPr sz="1800">
                <a:solidFill>
                  <a:srgbClr val="F7EED6"/>
                </a:solidFill>
              </a:defRPr>
            </a:pPr>
            <a:r>
              <a:t>The church prays for leaders and public peace.</a:t>
            </a:r>
          </a:p>
        </p:txBody>
      </p:sp>
      <p:sp>
        <p:nvSpPr>
          <p:cNvPr id="12" name="TextBox 11"/>
          <p:cNvSpPr txBox="1"/>
          <p:nvPr/>
        </p:nvSpPr>
        <p:spPr>
          <a:xfrm>
            <a:off x="1051560" y="4023360"/>
            <a:ext cx="2103120" cy="320040"/>
          </a:xfrm>
          <a:prstGeom prst="rect">
            <a:avLst/>
          </a:prstGeom>
          <a:noFill/>
        </p:spPr>
        <p:txBody>
          <a:bodyPr wrap="none">
            <a:spAutoFit/>
          </a:bodyPr>
          <a:lstStyle/>
          <a:p>
            <a:pPr>
              <a:defRPr sz="1800" b="1">
                <a:solidFill>
                  <a:srgbClr val="D39F52"/>
                </a:solidFill>
              </a:defRPr>
            </a:pPr>
            <a:r>
              <a:t>Psalm 46:1-2</a:t>
            </a:r>
          </a:p>
        </p:txBody>
      </p:sp>
      <p:sp>
        <p:nvSpPr>
          <p:cNvPr id="13" name="TextBox 12"/>
          <p:cNvSpPr txBox="1"/>
          <p:nvPr/>
        </p:nvSpPr>
        <p:spPr>
          <a:xfrm>
            <a:off x="3154680" y="4023360"/>
            <a:ext cx="7680960" cy="411480"/>
          </a:xfrm>
          <a:prstGeom prst="rect">
            <a:avLst/>
          </a:prstGeom>
          <a:noFill/>
        </p:spPr>
        <p:txBody>
          <a:bodyPr wrap="none">
            <a:spAutoFit/>
          </a:bodyPr>
          <a:lstStyle/>
          <a:p>
            <a:pPr>
              <a:defRPr sz="1800">
                <a:solidFill>
                  <a:srgbClr val="F7EED6"/>
                </a:solidFill>
              </a:defRPr>
            </a:pPr>
            <a:r>
              <a:t>God is refuge and strength in trouble.</a:t>
            </a:r>
          </a:p>
        </p:txBody>
      </p:sp>
      <p:sp>
        <p:nvSpPr>
          <p:cNvPr id="14" name="TextBox 13"/>
          <p:cNvSpPr txBox="1"/>
          <p:nvPr/>
        </p:nvSpPr>
        <p:spPr>
          <a:xfrm>
            <a:off x="1051560" y="4800600"/>
            <a:ext cx="2103120" cy="320040"/>
          </a:xfrm>
          <a:prstGeom prst="rect">
            <a:avLst/>
          </a:prstGeom>
          <a:noFill/>
        </p:spPr>
        <p:txBody>
          <a:bodyPr wrap="none">
            <a:spAutoFit/>
          </a:bodyPr>
          <a:lstStyle/>
          <a:p>
            <a:pPr>
              <a:defRPr sz="1800" b="1">
                <a:solidFill>
                  <a:srgbClr val="D39F52"/>
                </a:solidFill>
              </a:defRPr>
            </a:pPr>
            <a:r>
              <a:t>Psalm 33:12</a:t>
            </a:r>
          </a:p>
        </p:txBody>
      </p:sp>
      <p:sp>
        <p:nvSpPr>
          <p:cNvPr id="15" name="TextBox 14"/>
          <p:cNvSpPr txBox="1"/>
          <p:nvPr/>
        </p:nvSpPr>
        <p:spPr>
          <a:xfrm>
            <a:off x="3154680" y="4800600"/>
            <a:ext cx="7680960" cy="411480"/>
          </a:xfrm>
          <a:prstGeom prst="rect">
            <a:avLst/>
          </a:prstGeom>
          <a:noFill/>
        </p:spPr>
        <p:txBody>
          <a:bodyPr wrap="none">
            <a:spAutoFit/>
          </a:bodyPr>
          <a:lstStyle/>
          <a:p>
            <a:pPr>
              <a:defRPr sz="1800">
                <a:solidFill>
                  <a:srgbClr val="F7EED6"/>
                </a:solidFill>
              </a:defRPr>
            </a:pPr>
            <a:r>
              <a:t>A people are blessed when their trust is rightly ordered toward God.</a:t>
            </a:r>
          </a:p>
        </p:txBody>
      </p:sp>
      <p:sp>
        <p:nvSpPr>
          <p:cNvPr id="16" name="TextBox 15"/>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Stanza Study 1</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Creator and Lord of History</a:t>
            </a:r>
          </a:p>
        </p:txBody>
      </p:sp>
      <p:sp>
        <p:nvSpPr>
          <p:cNvPr id="5" name="Rounded Rectangle 4"/>
          <p:cNvSpPr/>
          <p:nvPr/>
        </p:nvSpPr>
        <p:spPr>
          <a:xfrm>
            <a:off x="685800" y="1417320"/>
            <a:ext cx="694944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783080"/>
            <a:ext cx="6263640" cy="1828800"/>
          </a:xfrm>
          <a:prstGeom prst="rect">
            <a:avLst/>
          </a:prstGeom>
          <a:noFill/>
        </p:spPr>
        <p:txBody>
          <a:bodyPr wrap="square" lIns="45720" rIns="45720" tIns="36576">
            <a:spAutoFit/>
          </a:bodyPr>
          <a:lstStyle/>
          <a:p>
            <a:pPr>
              <a:spcAft>
                <a:spcPts val="600"/>
              </a:spcAft>
              <a:defRPr sz="2300">
                <a:solidFill>
                  <a:srgbClr val="F7EED6"/>
                </a:solidFill>
                <a:latin typeface="Aptos"/>
              </a:defRPr>
            </a:pPr>
            <a:r>
              <a:t>The opening movement lifts our eyes to God’s almighty hand. Before the hymn speaks of any nation, it speaks of the God whose glory fills creation and whose rule is higher than every age.</a:t>
            </a:r>
          </a:p>
        </p:txBody>
      </p:sp>
      <p:sp>
        <p:nvSpPr>
          <p:cNvPr id="7" name="TextBox 6"/>
          <p:cNvSpPr txBox="1"/>
          <p:nvPr/>
        </p:nvSpPr>
        <p:spPr>
          <a:xfrm>
            <a:off x="1005840" y="3977639"/>
            <a:ext cx="6263640" cy="1097280"/>
          </a:xfrm>
          <a:prstGeom prst="rect">
            <a:avLst/>
          </a:prstGeom>
          <a:noFill/>
        </p:spPr>
        <p:txBody>
          <a:bodyPr wrap="square" lIns="45720" rIns="45720" tIns="36576">
            <a:spAutoFit/>
          </a:bodyPr>
          <a:lstStyle/>
          <a:p>
            <a:pPr>
              <a:spcAft>
                <a:spcPts val="600"/>
              </a:spcAft>
              <a:defRPr sz="1800">
                <a:solidFill>
                  <a:srgbClr val="F7EED6"/>
                </a:solidFill>
                <a:latin typeface="Aptos"/>
              </a:defRPr>
            </a:pPr>
            <a:r>
              <a:t>Scripture connection: Psalm 19:1; Daniel 2:20-21</a:t>
            </a:r>
          </a:p>
          <a:p>
            <a:pPr>
              <a:spcAft>
                <a:spcPts val="600"/>
              </a:spcAft>
              <a:defRPr sz="1800">
                <a:solidFill>
                  <a:srgbClr val="F7EED6"/>
                </a:solidFill>
                <a:latin typeface="Aptos"/>
              </a:defRPr>
            </a:pPr>
            <a:r>
              <a:t>Teaching emphasis: Begin with worship before making petitions.</a:t>
            </a:r>
          </a:p>
        </p:txBody>
      </p:sp>
      <p:sp>
        <p:nvSpPr>
          <p:cNvPr id="8" name="Rounded Rectangle 7"/>
          <p:cNvSpPr/>
          <p:nvPr/>
        </p:nvSpPr>
        <p:spPr>
          <a:xfrm>
            <a:off x="7955279" y="1463040"/>
            <a:ext cx="3429000" cy="4434840"/>
          </a:xfrm>
          <a:prstGeom prst="roundRect">
            <a:avLst/>
          </a:prstGeom>
          <a:solidFill>
            <a:srgbClr val="22334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8641080"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41080" y="2221992"/>
            <a:ext cx="914400" cy="274320"/>
          </a:xfrm>
          <a:prstGeom prst="rect">
            <a:avLst/>
          </a:prstGeom>
          <a:noFill/>
        </p:spPr>
        <p:txBody>
          <a:bodyPr wrap="none">
            <a:spAutoFit/>
          </a:bodyPr>
          <a:lstStyle/>
          <a:p>
            <a:pPr algn="ctr">
              <a:defRPr sz="2500" b="1">
                <a:solidFill>
                  <a:srgbClr val="D39F52"/>
                </a:solidFill>
              </a:defRPr>
            </a:pPr>
            <a:r>
              <a:t>W</a:t>
            </a:r>
          </a:p>
        </p:txBody>
      </p:sp>
      <p:sp>
        <p:nvSpPr>
          <p:cNvPr id="11" name="TextBox 10"/>
          <p:cNvSpPr txBox="1"/>
          <p:nvPr/>
        </p:nvSpPr>
        <p:spPr>
          <a:xfrm>
            <a:off x="8412480" y="3044952"/>
            <a:ext cx="1371600" cy="320040"/>
          </a:xfrm>
          <a:prstGeom prst="rect">
            <a:avLst/>
          </a:prstGeom>
          <a:noFill/>
        </p:spPr>
        <p:txBody>
          <a:bodyPr wrap="none">
            <a:spAutoFit/>
          </a:bodyPr>
          <a:lstStyle/>
          <a:p>
            <a:pPr algn="ctr">
              <a:defRPr sz="1200">
                <a:solidFill>
                  <a:srgbClr val="F7EED6"/>
                </a:solidFill>
              </a:defRPr>
            </a:pPr>
            <a:r>
              <a:t>Worship</a:t>
            </a:r>
          </a:p>
        </p:txBody>
      </p:sp>
      <p:sp>
        <p:nvSpPr>
          <p:cNvPr id="12" name="Oval 11"/>
          <p:cNvSpPr/>
          <p:nvPr/>
        </p:nvSpPr>
        <p:spPr>
          <a:xfrm>
            <a:off x="9646920" y="315468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46920" y="3319272"/>
            <a:ext cx="914400" cy="274320"/>
          </a:xfrm>
          <a:prstGeom prst="rect">
            <a:avLst/>
          </a:prstGeom>
          <a:noFill/>
        </p:spPr>
        <p:txBody>
          <a:bodyPr wrap="none">
            <a:spAutoFit/>
          </a:bodyPr>
          <a:lstStyle/>
          <a:p>
            <a:pPr algn="ctr">
              <a:defRPr sz="2500" b="1">
                <a:solidFill>
                  <a:srgbClr val="D39F52"/>
                </a:solidFill>
              </a:defRPr>
            </a:pPr>
            <a:r>
              <a:t>P</a:t>
            </a:r>
          </a:p>
        </p:txBody>
      </p:sp>
      <p:sp>
        <p:nvSpPr>
          <p:cNvPr id="14" name="TextBox 13"/>
          <p:cNvSpPr txBox="1"/>
          <p:nvPr/>
        </p:nvSpPr>
        <p:spPr>
          <a:xfrm>
            <a:off x="9418320" y="4142232"/>
            <a:ext cx="1371600" cy="320040"/>
          </a:xfrm>
          <a:prstGeom prst="rect">
            <a:avLst/>
          </a:prstGeom>
          <a:noFill/>
        </p:spPr>
        <p:txBody>
          <a:bodyPr wrap="none">
            <a:spAutoFit/>
          </a:bodyPr>
          <a:lstStyle/>
          <a:p>
            <a:pPr algn="ctr">
              <a:defRPr sz="1200">
                <a:solidFill>
                  <a:srgbClr val="F7EED6"/>
                </a:solidFill>
              </a:defRPr>
            </a:pPr>
            <a:r>
              <a:t>Prayer</a:t>
            </a:r>
          </a:p>
        </p:txBody>
      </p:sp>
      <p:sp>
        <p:nvSpPr>
          <p:cNvPr id="15" name="Oval 14"/>
          <p:cNvSpPr/>
          <p:nvPr/>
        </p:nvSpPr>
        <p:spPr>
          <a:xfrm>
            <a:off x="8641080" y="425196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41080" y="4416552"/>
            <a:ext cx="914400" cy="274320"/>
          </a:xfrm>
          <a:prstGeom prst="rect">
            <a:avLst/>
          </a:prstGeom>
          <a:noFill/>
        </p:spPr>
        <p:txBody>
          <a:bodyPr wrap="none">
            <a:spAutoFit/>
          </a:bodyPr>
          <a:lstStyle/>
          <a:p>
            <a:pPr algn="ctr">
              <a:defRPr sz="2500" b="1">
                <a:solidFill>
                  <a:srgbClr val="D39F52"/>
                </a:solidFill>
              </a:defRPr>
            </a:pPr>
            <a:r>
              <a:t>Pe</a:t>
            </a:r>
          </a:p>
        </p:txBody>
      </p:sp>
      <p:sp>
        <p:nvSpPr>
          <p:cNvPr id="17" name="TextBox 16"/>
          <p:cNvSpPr txBox="1"/>
          <p:nvPr/>
        </p:nvSpPr>
        <p:spPr>
          <a:xfrm>
            <a:off x="8412480" y="5239512"/>
            <a:ext cx="1371600" cy="320040"/>
          </a:xfrm>
          <a:prstGeom prst="rect">
            <a:avLst/>
          </a:prstGeom>
          <a:noFill/>
        </p:spPr>
        <p:txBody>
          <a:bodyPr wrap="none">
            <a:spAutoFit/>
          </a:bodyPr>
          <a:lstStyle/>
          <a:p>
            <a:pPr algn="ctr">
              <a:defRPr sz="1200">
                <a:solidFill>
                  <a:srgbClr val="F7EED6"/>
                </a:solidFill>
              </a:defRPr>
            </a:pPr>
            <a:r>
              <a:t>Peace</a:t>
            </a:r>
          </a:p>
        </p:txBody>
      </p:sp>
      <p:sp>
        <p:nvSpPr>
          <p:cNvPr id="18" name="TextBox 17"/>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ap.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640080"/>
          </a:xfrm>
          <a:prstGeom prst="rect">
            <a:avLst/>
          </a:prstGeom>
          <a:noFill/>
        </p:spPr>
        <p:txBody>
          <a:bodyPr wrap="none">
            <a:spAutoFit/>
          </a:bodyPr>
          <a:lstStyle/>
          <a:p>
            <a:pPr>
              <a:defRPr sz="3400" b="1">
                <a:solidFill>
                  <a:srgbClr val="F7EED6"/>
                </a:solidFill>
                <a:latin typeface="Georgia"/>
              </a:defRPr>
            </a:pPr>
            <a:r>
              <a:t>Stanza Study 2</a:t>
            </a:r>
          </a:p>
        </p:txBody>
      </p:sp>
      <p:sp>
        <p:nvSpPr>
          <p:cNvPr id="4" name="TextBox 3"/>
          <p:cNvSpPr txBox="1"/>
          <p:nvPr/>
        </p:nvSpPr>
        <p:spPr>
          <a:xfrm>
            <a:off x="621792" y="978408"/>
            <a:ext cx="10515600" cy="411480"/>
          </a:xfrm>
          <a:prstGeom prst="rect">
            <a:avLst/>
          </a:prstGeom>
          <a:noFill/>
        </p:spPr>
        <p:txBody>
          <a:bodyPr wrap="none">
            <a:spAutoFit/>
          </a:bodyPr>
          <a:lstStyle/>
          <a:p>
            <a:pPr>
              <a:defRPr sz="1600">
                <a:solidFill>
                  <a:srgbClr val="E4CB9C"/>
                </a:solidFill>
                <a:latin typeface="Aptos"/>
              </a:defRPr>
            </a:pPr>
            <a:r>
              <a:t>Guidance for Public Life</a:t>
            </a:r>
          </a:p>
        </p:txBody>
      </p:sp>
      <p:sp>
        <p:nvSpPr>
          <p:cNvPr id="5" name="Rounded Rectangle 4"/>
          <p:cNvSpPr/>
          <p:nvPr/>
        </p:nvSpPr>
        <p:spPr>
          <a:xfrm>
            <a:off x="685800" y="1417320"/>
            <a:ext cx="6949440" cy="4526280"/>
          </a:xfrm>
          <a:prstGeom prst="roundRect">
            <a:avLst/>
          </a:prstGeom>
          <a:solidFill>
            <a:srgbClr val="0A122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783080"/>
            <a:ext cx="6263640" cy="1828800"/>
          </a:xfrm>
          <a:prstGeom prst="rect">
            <a:avLst/>
          </a:prstGeom>
          <a:noFill/>
        </p:spPr>
        <p:txBody>
          <a:bodyPr wrap="square" lIns="45720" rIns="45720" tIns="36576">
            <a:spAutoFit/>
          </a:bodyPr>
          <a:lstStyle/>
          <a:p>
            <a:pPr>
              <a:spcAft>
                <a:spcPts val="600"/>
              </a:spcAft>
              <a:defRPr sz="2300">
                <a:solidFill>
                  <a:srgbClr val="F7EED6"/>
                </a:solidFill>
                <a:latin typeface="Aptos"/>
              </a:defRPr>
            </a:pPr>
            <a:r>
              <a:t>The hymn remembers providential care and asks God to keep guiding communities by truth, wisdom, and righteousness. Its memory of the past becomes prayer for present obedience.</a:t>
            </a:r>
          </a:p>
        </p:txBody>
      </p:sp>
      <p:sp>
        <p:nvSpPr>
          <p:cNvPr id="7" name="TextBox 6"/>
          <p:cNvSpPr txBox="1"/>
          <p:nvPr/>
        </p:nvSpPr>
        <p:spPr>
          <a:xfrm>
            <a:off x="1005840" y="3977639"/>
            <a:ext cx="6263640" cy="1097280"/>
          </a:xfrm>
          <a:prstGeom prst="rect">
            <a:avLst/>
          </a:prstGeom>
          <a:noFill/>
        </p:spPr>
        <p:txBody>
          <a:bodyPr wrap="square" lIns="45720" rIns="45720" tIns="36576">
            <a:spAutoFit/>
          </a:bodyPr>
          <a:lstStyle/>
          <a:p>
            <a:pPr>
              <a:spcAft>
                <a:spcPts val="600"/>
              </a:spcAft>
              <a:defRPr sz="1800">
                <a:solidFill>
                  <a:srgbClr val="F7EED6"/>
                </a:solidFill>
                <a:latin typeface="Aptos"/>
              </a:defRPr>
            </a:pPr>
            <a:r>
              <a:t>Scripture connection: 1 Timothy 2:1-2; Psalm 33:12</a:t>
            </a:r>
          </a:p>
          <a:p>
            <a:pPr>
              <a:spcAft>
                <a:spcPts val="600"/>
              </a:spcAft>
              <a:defRPr sz="1800">
                <a:solidFill>
                  <a:srgbClr val="F7EED6"/>
                </a:solidFill>
                <a:latin typeface="Aptos"/>
              </a:defRPr>
            </a:pPr>
            <a:r>
              <a:t>Teaching emphasis: Teach gratitude as a doorway to responsibility.</a:t>
            </a:r>
          </a:p>
        </p:txBody>
      </p:sp>
      <p:sp>
        <p:nvSpPr>
          <p:cNvPr id="8" name="Rounded Rectangle 7"/>
          <p:cNvSpPr/>
          <p:nvPr/>
        </p:nvSpPr>
        <p:spPr>
          <a:xfrm>
            <a:off x="7955279" y="1463040"/>
            <a:ext cx="3429000" cy="4434840"/>
          </a:xfrm>
          <a:prstGeom prst="roundRect">
            <a:avLst/>
          </a:prstGeom>
          <a:solidFill>
            <a:srgbClr val="223342"/>
          </a:solidFill>
          <a:ln>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8641080" y="205740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41080" y="2221992"/>
            <a:ext cx="914400" cy="274320"/>
          </a:xfrm>
          <a:prstGeom prst="rect">
            <a:avLst/>
          </a:prstGeom>
          <a:noFill/>
        </p:spPr>
        <p:txBody>
          <a:bodyPr wrap="none">
            <a:spAutoFit/>
          </a:bodyPr>
          <a:lstStyle/>
          <a:p>
            <a:pPr algn="ctr">
              <a:defRPr sz="2500" b="1">
                <a:solidFill>
                  <a:srgbClr val="D39F52"/>
                </a:solidFill>
              </a:defRPr>
            </a:pPr>
            <a:r>
              <a:t>W</a:t>
            </a:r>
          </a:p>
        </p:txBody>
      </p:sp>
      <p:sp>
        <p:nvSpPr>
          <p:cNvPr id="11" name="TextBox 10"/>
          <p:cNvSpPr txBox="1"/>
          <p:nvPr/>
        </p:nvSpPr>
        <p:spPr>
          <a:xfrm>
            <a:off x="8412480" y="3044952"/>
            <a:ext cx="1371600" cy="320040"/>
          </a:xfrm>
          <a:prstGeom prst="rect">
            <a:avLst/>
          </a:prstGeom>
          <a:noFill/>
        </p:spPr>
        <p:txBody>
          <a:bodyPr wrap="none">
            <a:spAutoFit/>
          </a:bodyPr>
          <a:lstStyle/>
          <a:p>
            <a:pPr algn="ctr">
              <a:defRPr sz="1200">
                <a:solidFill>
                  <a:srgbClr val="F7EED6"/>
                </a:solidFill>
              </a:defRPr>
            </a:pPr>
            <a:r>
              <a:t>Worship</a:t>
            </a:r>
          </a:p>
        </p:txBody>
      </p:sp>
      <p:sp>
        <p:nvSpPr>
          <p:cNvPr id="12" name="Oval 11"/>
          <p:cNvSpPr/>
          <p:nvPr/>
        </p:nvSpPr>
        <p:spPr>
          <a:xfrm>
            <a:off x="9646920" y="315468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46920" y="3319272"/>
            <a:ext cx="914400" cy="274320"/>
          </a:xfrm>
          <a:prstGeom prst="rect">
            <a:avLst/>
          </a:prstGeom>
          <a:noFill/>
        </p:spPr>
        <p:txBody>
          <a:bodyPr wrap="none">
            <a:spAutoFit/>
          </a:bodyPr>
          <a:lstStyle/>
          <a:p>
            <a:pPr algn="ctr">
              <a:defRPr sz="2500" b="1">
                <a:solidFill>
                  <a:srgbClr val="D39F52"/>
                </a:solidFill>
              </a:defRPr>
            </a:pPr>
            <a:r>
              <a:t>P</a:t>
            </a:r>
          </a:p>
        </p:txBody>
      </p:sp>
      <p:sp>
        <p:nvSpPr>
          <p:cNvPr id="14" name="TextBox 13"/>
          <p:cNvSpPr txBox="1"/>
          <p:nvPr/>
        </p:nvSpPr>
        <p:spPr>
          <a:xfrm>
            <a:off x="9418320" y="4142232"/>
            <a:ext cx="1371600" cy="320040"/>
          </a:xfrm>
          <a:prstGeom prst="rect">
            <a:avLst/>
          </a:prstGeom>
          <a:noFill/>
        </p:spPr>
        <p:txBody>
          <a:bodyPr wrap="none">
            <a:spAutoFit/>
          </a:bodyPr>
          <a:lstStyle/>
          <a:p>
            <a:pPr algn="ctr">
              <a:defRPr sz="1200">
                <a:solidFill>
                  <a:srgbClr val="F7EED6"/>
                </a:solidFill>
              </a:defRPr>
            </a:pPr>
            <a:r>
              <a:t>Prayer</a:t>
            </a:r>
          </a:p>
        </p:txBody>
      </p:sp>
      <p:sp>
        <p:nvSpPr>
          <p:cNvPr id="15" name="Oval 14"/>
          <p:cNvSpPr/>
          <p:nvPr/>
        </p:nvSpPr>
        <p:spPr>
          <a:xfrm>
            <a:off x="8641080" y="4251960"/>
            <a:ext cx="914400" cy="914400"/>
          </a:xfrm>
          <a:prstGeom prst="ellipse">
            <a:avLst/>
          </a:prstGeom>
          <a:solidFill>
            <a:srgbClr val="2D3C4E"/>
          </a:solidFill>
          <a:ln w="19050">
            <a:solidFill>
              <a:srgbClr val="D39F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41080" y="4416552"/>
            <a:ext cx="914400" cy="274320"/>
          </a:xfrm>
          <a:prstGeom prst="rect">
            <a:avLst/>
          </a:prstGeom>
          <a:noFill/>
        </p:spPr>
        <p:txBody>
          <a:bodyPr wrap="none">
            <a:spAutoFit/>
          </a:bodyPr>
          <a:lstStyle/>
          <a:p>
            <a:pPr algn="ctr">
              <a:defRPr sz="2500" b="1">
                <a:solidFill>
                  <a:srgbClr val="D39F52"/>
                </a:solidFill>
              </a:defRPr>
            </a:pPr>
            <a:r>
              <a:t>Pe</a:t>
            </a:r>
          </a:p>
        </p:txBody>
      </p:sp>
      <p:sp>
        <p:nvSpPr>
          <p:cNvPr id="17" name="TextBox 16"/>
          <p:cNvSpPr txBox="1"/>
          <p:nvPr/>
        </p:nvSpPr>
        <p:spPr>
          <a:xfrm>
            <a:off x="8412480" y="5239512"/>
            <a:ext cx="1371600" cy="320040"/>
          </a:xfrm>
          <a:prstGeom prst="rect">
            <a:avLst/>
          </a:prstGeom>
          <a:noFill/>
        </p:spPr>
        <p:txBody>
          <a:bodyPr wrap="none">
            <a:spAutoFit/>
          </a:bodyPr>
          <a:lstStyle/>
          <a:p>
            <a:pPr algn="ctr">
              <a:defRPr sz="1200">
                <a:solidFill>
                  <a:srgbClr val="F7EED6"/>
                </a:solidFill>
              </a:defRPr>
            </a:pPr>
            <a:r>
              <a:t>Peace</a:t>
            </a:r>
          </a:p>
        </p:txBody>
      </p:sp>
      <p:sp>
        <p:nvSpPr>
          <p:cNvPr id="18" name="TextBox 17"/>
          <p:cNvSpPr txBox="1"/>
          <p:nvPr/>
        </p:nvSpPr>
        <p:spPr>
          <a:xfrm>
            <a:off x="411480" y="6537960"/>
            <a:ext cx="11247120" cy="228600"/>
          </a:xfrm>
          <a:prstGeom prst="rect">
            <a:avLst/>
          </a:prstGeom>
          <a:noFill/>
        </p:spPr>
        <p:txBody>
          <a:bodyPr wrap="none">
            <a:spAutoFit/>
          </a:bodyPr>
          <a:lstStyle/>
          <a:p>
            <a:pPr algn="ctr">
              <a:defRPr sz="850">
                <a:solidFill>
                  <a:srgbClr val="DCCEB0"/>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of the Ages Teaching Guide</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Hymn study resource</cp:category>
</cp:coreProperties>
</file>