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777240"/>
            <a:ext cx="74523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Mighty Fortress Is Our God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713232" y="2212848"/>
            <a:ext cx="1508760" cy="0"/>
          </a:xfrm>
          <a:prstGeom prst="line">
            <a:avLst/>
          </a:prstGeom>
          <a:noFill/>
          <a:ln w="30480">
            <a:solidFill>
              <a:srgbClr val="D7A84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49808" y="2514600"/>
            <a:ext cx="52120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A mighty fortress is our God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Martin Luther • translated by Frederic Henry Hedge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EIN FESTE BURG • first known in print by 1529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Psalm 46:1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Study 2: Conflict and Weakness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acknowledges real spiritual opposition and human weakness.</a:t>
            </a:r>
            <a:endParaRPr lang="en-US" sz="1720" dirty="0"/>
          </a:p>
          <a:p>
            <a:pPr indent="0" marL="0">
              <a:buNone/>
            </a:pPr>
            <a:r>
              <a:rPr lang="en-US" sz="17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Its confidence is not self-confidence. It is reliance on the Lord who equips, guards, and sustains.</a:t>
            </a:r>
            <a:endParaRPr lang="en-US" sz="1720" dirty="0"/>
          </a:p>
          <a:p>
            <a:pPr indent="0" marL="0">
              <a:buNone/>
            </a:pPr>
            <a:r>
              <a:rPr lang="en-US" sz="17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weakness is not denied; it is brought beneath the strength of God.</a:t>
            </a:r>
            <a:endParaRPr lang="en-US" sz="1720" dirty="0"/>
          </a:p>
          <a:p>
            <a:pPr indent="0" marL="0">
              <a:buNone/>
            </a:pPr>
            <a:r>
              <a:rPr lang="en-US" sz="17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Scripture connection: Ephesians 6:10-11 and 2 Thessalonians 3:3.</a:t>
            </a:r>
            <a:endParaRPr lang="en-US" sz="172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Study 3: Christ Our Champion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directs worshipers to the one who fights for the people of God.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Christian courage rests in Christ's victory, not in visible strength, numbers, or influence.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the church stands because Christ has overcome the world.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Scripture connection: John 16:33 and Romans 8:31.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Study 4: The Enduring Kingdom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73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final movement does not minimize loss, suffering, or opposition.</a:t>
            </a:r>
            <a:endParaRPr lang="en-US" sz="1730" dirty="0"/>
          </a:p>
          <a:p>
            <a:pPr indent="0" marL="0">
              <a:buNone/>
            </a:pPr>
            <a:r>
              <a:rPr lang="en-US" sz="173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places every earthly threat beneath the lasting reign of God and the reliability of his Word.</a:t>
            </a:r>
            <a:endParaRPr lang="en-US" sz="1730" dirty="0"/>
          </a:p>
          <a:p>
            <a:pPr indent="0" marL="0">
              <a:buNone/>
            </a:pPr>
            <a:r>
              <a:rPr lang="en-US" sz="173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believers may lose much, but the kingdom of God cannot be taken away.</a:t>
            </a:r>
            <a:endParaRPr lang="en-US" sz="1730" dirty="0"/>
          </a:p>
          <a:p>
            <a:pPr indent="0" marL="0">
              <a:buNone/>
            </a:pPr>
            <a:r>
              <a:rPr lang="en-US" sz="173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Scripture connection: Psalm 46:10-11 and Romans 8:31.</a:t>
            </a:r>
            <a:endParaRPr lang="en-US" sz="173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THEOLOGY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777240" y="1234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7A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doctrines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27632"/>
            <a:ext cx="489204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God as refuge and strength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Divine sovereignty amid turmoil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Christ's victory over evil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authority and endurance of God's Word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kingdom that outlasts earthly loss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446520" y="1234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7A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emphases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46520" y="1627632"/>
            <a:ext cx="489204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Courage without denial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Faith during fear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Dependence rather than self-reliance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Hope during upheaval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Corporate singing as mutual encouragement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 FOCUS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Divine Refuge Is Personal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41732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is not merely about a safe idea; it is about the living God who is with his people.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Psalm 46 joins refuge and presence: the Lord of Armies is with us.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biblical comfort is more than escape. It is God himself drawing near in trouble.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 FOCUS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Spiritual Warfare with Confidence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41732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takes evil seriously, but it does not make evil ultimate.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Believers are called to stand in the Lord and in the strength of his might.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This is a needed corrective to both panic and pride: the battle is real, and Christ is greater.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 FOCUS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Word and the Kingdom Endure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41732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9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moves from conflict to confidence because God's truth does not collapse when circumstances shake.</a:t>
            </a:r>
            <a:endParaRPr lang="en-US" sz="1950" dirty="0"/>
          </a:p>
          <a:p>
            <a:pPr indent="0" marL="0">
              <a:buNone/>
            </a:pPr>
            <a:r>
              <a:rPr lang="en-US" sz="19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church can lose earthly security and still belong to the kingdom that cannot be taken away.</a:t>
            </a:r>
            <a:endParaRPr lang="en-US" sz="1950" dirty="0"/>
          </a:p>
          <a:p>
            <a:pPr indent="0" marL="0">
              <a:buNone/>
            </a:pPr>
            <a:r>
              <a:rPr lang="en-US" sz="19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Christian hope is anchored in God's reign, not in favorable conditions.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Observations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uses strong images: fortress, shield, weapon, battle, enemy, and kingdom.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movement of thought is from refuge, to conflict, to Christ's victory, to final confidence.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emotional tone is sober, bold, and corporate rather than sentimental.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functions as proclamation: the church sings what it needs to remember.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EIN FESTE BURG is the chorale associated with Luther's German text.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tune has appeared in vigorous rhythmic forms and later regularized hymnbook forms.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Its strong melodic profile supports corporate singing with clarity and courage.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 worship, sing with strength rather than haste. Let the words proclaim.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 USE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Reformation Sunday and services focused on Scripture, courage, or Christ's victory.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Times of congregational uncertainty, discouragement, opposition, or grief.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on Psalm 46, spiritual warfare, or the endurance of God's kingdom.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Choir or congregational settings where strong text clarity will serve the message.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AIM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50876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Understand how Psalm 46 shapes the hymn's language of refuge, strength, and courage.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Feel the sober confidence of the church standing in God rather than in itself.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Practice answering fear and spiritual conflict with trust in Christ and his enduring Word.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 USE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Choir and Congregational Leadership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 the congregation to sing the hymn as shared confession rather than performance.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a steady tempo that allows weight, clarity, and strength.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Emphasize the corporate voice: this is the church declaring confidence together.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Let the final stanza land as hope, not mere volume.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2588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does Psalm 46 shape the central images of this hymn?</a:t>
            </a:r>
            <a:endParaRPr lang="en-US" sz="1750" dirty="0"/>
          </a:p>
          <a:p>
            <a:pPr indent="0" marL="0">
              <a:buNone/>
            </a:pPr>
            <a:r>
              <a:rPr lang="en-US" sz="17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does the hymn teach about human weakness and divine strength?</a:t>
            </a:r>
            <a:endParaRPr lang="en-US" sz="1750" dirty="0"/>
          </a:p>
          <a:p>
            <a:pPr indent="0" marL="0">
              <a:buNone/>
            </a:pPr>
            <a:r>
              <a:rPr lang="en-US" sz="17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Why is spiritual warfare presented with confidence rather than fear?</a:t>
            </a:r>
            <a:endParaRPr lang="en-US" sz="1750" dirty="0"/>
          </a:p>
          <a:p>
            <a:pPr indent="0" marL="0">
              <a:buNone/>
            </a:pPr>
            <a:r>
              <a:rPr lang="en-US" sz="17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does the hymn reflect the worship concerns of the Reformation?</a:t>
            </a:r>
            <a:endParaRPr lang="en-US" sz="1750" dirty="0"/>
          </a:p>
          <a:p>
            <a:pPr indent="0" marL="0">
              <a:buNone/>
            </a:pPr>
            <a:r>
              <a:rPr lang="en-US" sz="17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can a church sing this hymn faithfully in times of uncertainty or discouragement?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2588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Name the storm honestly, but do not give it final authority.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Pray Psalm 46 when fear makes God seem distant.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Stand in the strength of Christ, not in personal control.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Encourage the church with promises that are stronger than circumstances.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Let worship train the heart to trust the God who reigns.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PLANNING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777240" y="1234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7A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27632"/>
            <a:ext cx="489204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5 min - Read Psalm 46 aloud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7 min - Hymn identity and Reformation context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10 min - Stanza movements and Scripture connections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5 min - Group discussion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3 min - Closing prayer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446520" y="1234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7A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46520" y="1627632"/>
            <a:ext cx="489204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10 min - Psalm 46 and historical setting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20 min - Stanza-by-stanza teaching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10 min - Musical and worship observations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15 min - Discussion and application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5 min - Prayer and singing</a:t>
            </a:r>
            <a:endParaRPr lang="en-US" sz="15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8686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987552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417320"/>
            <a:ext cx="5577840" cy="15544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is our refuge. Christ is our champion. His Word stands. His kingdom endures. Therefore the church may sing with courage even when the world shakes.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822960" y="3246120"/>
            <a:ext cx="5577840" cy="1051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Lord God, our refuge and strength, teach us to stand in Christ. Guard your church from fear, strengthen weak hearts, and keep our hope fixed on your enduring kingdom. Amen.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22960" y="5166360"/>
            <a:ext cx="10241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930" dirty="0"/>
          </a:p>
        </p:txBody>
      </p:sp>
      <p:sp>
        <p:nvSpPr>
          <p:cNvPr id="9" name="Text 6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IDENTITY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777240" y="1234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7A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Essential details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7240" y="1627632"/>
            <a:ext cx="489204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Title: A Mighty Fortress Is Our God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German title: Ein feste Burg ist unser Gott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Author and tune: Martin Luther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English translation: Frederic Henry Hedge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Tune: EIN FESTE BURG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Meter: 8.7.8.7.6.6.6.6.7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446520" y="123444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7A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 setting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46520" y="1627632"/>
            <a:ext cx="489204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Biblical foundation: Psalm 46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First known in print by 1529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Associated with Reformation worship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Used widely across Protestant traditions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Best sung with strength, clarity, and reverent confidence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23444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Martin Luther wrote the German hymn Ein feste Burg ist unser Gott, and the hymn appeared in print by 1529.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is chiefly connected with Psalm 46 and with the turbulent years of the early Reformation.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exact occasion of composition is not firmly documented, so teaching should avoid attaching it to one unverified event.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Luther valued congregational song as a way to teach Scripture, strengthen faith, and give the church a shared voice.</a:t>
            </a:r>
            <a:endParaRPr lang="en-US" sz="162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Reformation Chorale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53312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helped establish congregational singing as a force for biblical teaching and corporate courage.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Its strong melody carries doctrine in a form ordinary worshipers can remember and sing together.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Frederic Henry Hedge's translation became one of the most influential English versions.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still speaks because every age knows fear, conflict, weakness, and the need for a stronger refuge.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VALUE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41732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gives anxious believers a biblical confession: God is present help in trouble.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teaches the church to stand in Christ rather than in personal strength or cultural confidence.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names spiritual conflict honestly without allowing fear to become the final word.</a:t>
            </a:r>
            <a:endParaRPr lang="en-US" sz="1850" dirty="0"/>
          </a:p>
          <a:p>
            <a:pPr indent="0" marL="0">
              <a:buNone/>
            </a:pPr>
            <a:r>
              <a:rPr lang="en-US" sz="18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lifts worshipers from present turmoil toward the enduring kingdom of God.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BIBLICAL FOUNDATION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8412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46: God Our Refuge</a:t>
            </a:r>
            <a:endParaRPr lang="en-US" sz="3100" dirty="0"/>
          </a:p>
        </p:txBody>
      </p:sp>
      <p:sp>
        <p:nvSpPr>
          <p:cNvPr id="5" name="Shape 2"/>
          <p:cNvSpPr/>
          <p:nvPr/>
        </p:nvSpPr>
        <p:spPr>
          <a:xfrm>
            <a:off x="594360" y="987552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645920"/>
            <a:ext cx="6126480" cy="1508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i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 is our refuge and strength, a very present help in trouble.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822960" y="3264408"/>
            <a:ext cx="6126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46:1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452360" y="1664208"/>
            <a:ext cx="3840480" cy="1828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Psalm 46 does not deny shaking earth, roaring waters, nations in turmoil, or human fear.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answers upheaval with the Lord's presence, strength, and reign.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Supporting Scriptures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28016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Psalm 46:7 - The Lord of Armies is with us; the God of Jacob is our refuge.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Ephesians 6:10-11 - Be strong in the Lord and stand against the works of evil.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Romans 8:31 - If God is for us, who can be against us?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John 16:33 - Christ has overcome the world.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2 Thessalonians 3:3 - The Lord is faithful and guards his people.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ortress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04" y="1645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7A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594360" y="566928"/>
            <a:ext cx="80467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8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Study 1: Refuge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097280" cy="0"/>
          </a:xfrm>
          <a:prstGeom prst="line">
            <a:avLst/>
          </a:prstGeom>
          <a:noFill/>
          <a:ln w="25400">
            <a:solidFill>
              <a:srgbClr val="D7A84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371600"/>
            <a:ext cx="10241280" cy="4526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opening movement declares God as the church's secure refuge and defender.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teaching emphasis is not the absence of danger but the presence and strength of God.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 worship, this stanza helps believers begin with God's character before describing the crisis.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8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Scripture connection: Psalm 46:1 and Psalm 46:7.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92840" y="647395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7D0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Mighty Fortress Is Our God</dc:title>
  <dc:subject>Hymn study resource</dc:subject>
  <dc:creator>HymnInfo.com</dc:creator>
  <cp:lastModifiedBy>HymnInfo.com</cp:lastModifiedBy>
  <cp:revision>1</cp:revision>
  <dcterms:created xsi:type="dcterms:W3CDTF">2026-07-04T06:09:32Z</dcterms:created>
  <dcterms:modified xsi:type="dcterms:W3CDTF">2026-07-04T06:09:32Z</dcterms:modified>
</cp:coreProperties>
</file>