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10"/>
  </p:normalViewPr>
  <p:slideViewPr>
    <p:cSldViewPr snapToGrid="0" snapToObjects="1">
      <p:cViewPr>
        <p:scale>
          <a:sx n="71" d="100"/>
          <a:sy n="71" d="100"/>
        </p:scale>
        <p:origin x="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88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9525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Text 1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D62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resources_work/doorway_path.jpg"/>
          <p:cNvPicPr>
            <a:picLocks noChangeAspect="1"/>
          </p:cNvPicPr>
          <p:nvPr/>
        </p:nvPicPr>
        <p:blipFill>
          <a:blip r:embed="rId3"/>
          <a:srcRect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1"/>
          <p:cNvSpPr/>
          <p:nvPr/>
        </p:nvSpPr>
        <p:spPr>
          <a:xfrm>
            <a:off x="1829" y="1829"/>
            <a:ext cx="5294376" cy="6854342"/>
          </a:xfrm>
          <a:prstGeom prst="rect">
            <a:avLst/>
          </a:prstGeom>
          <a:solidFill>
            <a:srgbClr val="132333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Text 2"/>
          <p:cNvSpPr/>
          <p:nvPr/>
        </p:nvSpPr>
        <p:spPr>
          <a:xfrm>
            <a:off x="685800" y="1143000"/>
            <a:ext cx="4572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Happy the Home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God Is There</a:t>
            </a:r>
            <a:endParaRPr lang="en-US" sz="3100" dirty="0"/>
          </a:p>
        </p:txBody>
      </p:sp>
      <p:sp>
        <p:nvSpPr>
          <p:cNvPr id="6" name="Text 3"/>
          <p:cNvSpPr/>
          <p:nvPr/>
        </p:nvSpPr>
        <p:spPr>
          <a:xfrm>
            <a:off x="713232" y="2788920"/>
            <a:ext cx="4160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BDDC8"/>
                </a:solidFill>
              </a:rPr>
              <a:t>A hymn study on household discipleship, prayer, Scripture, love, and peace in Christ.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13232" y="3886200"/>
            <a:ext cx="1572768" cy="329184"/>
          </a:xfrm>
          <a:prstGeom prst="roundRect">
            <a:avLst>
              <a:gd name="adj" fmla="val 25000"/>
            </a:avLst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Text 5"/>
          <p:cNvSpPr/>
          <p:nvPr/>
        </p:nvSpPr>
        <p:spPr>
          <a:xfrm>
            <a:off x="822960" y="3968496"/>
            <a:ext cx="13533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</a:rPr>
              <a:t>Teaching Guide</a:t>
            </a:r>
            <a:endParaRPr lang="en-US" sz="820" dirty="0"/>
          </a:p>
        </p:txBody>
      </p:sp>
      <p:sp>
        <p:nvSpPr>
          <p:cNvPr id="9" name="Shape 6"/>
          <p:cNvSpPr/>
          <p:nvPr/>
        </p:nvSpPr>
        <p:spPr>
          <a:xfrm>
            <a:off x="2450592" y="3886200"/>
            <a:ext cx="1554480" cy="329184"/>
          </a:xfrm>
          <a:prstGeom prst="roundRect">
            <a:avLst>
              <a:gd name="adj" fmla="val 25000"/>
            </a:avLst>
          </a:prstGeom>
          <a:solidFill>
            <a:srgbClr val="6B4B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0" name="Text 7"/>
          <p:cNvSpPr/>
          <p:nvPr/>
        </p:nvSpPr>
        <p:spPr>
          <a:xfrm>
            <a:off x="2560320" y="3968496"/>
            <a:ext cx="13350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</a:rPr>
              <a:t>HymnInfo.com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FE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4: United Hearts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The hymn ends as prayer: Lord, unite our love for you and our love for others.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2960" y="1417320"/>
            <a:ext cx="10561320" cy="4160520"/>
          </a:xfrm>
          <a:prstGeom prst="roundRect">
            <a:avLst>
              <a:gd name="adj" fmla="val 3956"/>
            </a:avLst>
          </a:prstGeom>
          <a:solidFill>
            <a:srgbClr val="13233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2" name="Shape 10"/>
          <p:cNvSpPr/>
          <p:nvPr/>
        </p:nvSpPr>
        <p:spPr>
          <a:xfrm>
            <a:off x="1417320" y="2103120"/>
            <a:ext cx="1463040" cy="1325880"/>
          </a:xfrm>
          <a:prstGeom prst="heart">
            <a:avLst/>
          </a:prstGeom>
          <a:solidFill>
            <a:srgbClr val="8E3F2F"/>
          </a:solidFill>
          <a:ln w="12700">
            <a:solidFill>
              <a:srgbClr val="F4D5A5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3" name="Shape 11"/>
          <p:cNvSpPr/>
          <p:nvPr/>
        </p:nvSpPr>
        <p:spPr>
          <a:xfrm>
            <a:off x="9372600" y="2103120"/>
            <a:ext cx="1463040" cy="1325880"/>
          </a:xfrm>
          <a:prstGeom prst="heart">
            <a:avLst/>
          </a:prstGeom>
          <a:solidFill>
            <a:srgbClr val="8E3F2F"/>
          </a:solidFill>
          <a:ln w="12700">
            <a:solidFill>
              <a:srgbClr val="F4D5A5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2"/>
          <p:cNvSpPr/>
          <p:nvPr/>
        </p:nvSpPr>
        <p:spPr>
          <a:xfrm>
            <a:off x="3108960" y="2788920"/>
            <a:ext cx="6080760" cy="0"/>
          </a:xfrm>
          <a:prstGeom prst="line">
            <a:avLst/>
          </a:prstGeom>
          <a:noFill/>
          <a:ln w="27940">
            <a:solidFill>
              <a:srgbClr val="F4D5A5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3"/>
          <p:cNvSpPr/>
          <p:nvPr/>
        </p:nvSpPr>
        <p:spPr>
          <a:xfrm>
            <a:off x="5623560" y="2057400"/>
            <a:ext cx="960120" cy="960120"/>
          </a:xfrm>
          <a:prstGeom prst="ellipse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4"/>
          <p:cNvSpPr/>
          <p:nvPr/>
        </p:nvSpPr>
        <p:spPr>
          <a:xfrm>
            <a:off x="1097280" y="370332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Love for God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098280" y="37033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Love toward all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429000" y="4251960"/>
            <a:ext cx="5349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EBDDC8"/>
                </a:solidFill>
              </a:rPr>
              <a:t>Christian peace is not merely calm; it is hearts turned together toward God and then toward neighbor.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resources_work/doorway_path.jpg"/>
          <p:cNvPicPr>
            <a:picLocks noChangeAspect="1"/>
          </p:cNvPicPr>
          <p:nvPr/>
        </p:nvPicPr>
        <p:blipFill>
          <a:blip r:embed="rId3"/>
          <a:srcRect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1"/>
          <p:cNvSpPr/>
          <p:nvPr/>
        </p:nvSpPr>
        <p:spPr>
          <a:xfrm>
            <a:off x="594360" y="960120"/>
            <a:ext cx="5577840" cy="4937760"/>
          </a:xfrm>
          <a:prstGeom prst="rect">
            <a:avLst/>
          </a:prstGeom>
          <a:solidFill>
            <a:srgbClr val="1D2832">
              <a:alpha val="85000"/>
            </a:srgbClr>
          </a:solidFill>
          <a:ln w="12700">
            <a:solidFill>
              <a:srgbClr val="C58B39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Text 2"/>
          <p:cNvSpPr/>
          <p:nvPr/>
        </p:nvSpPr>
        <p:spPr>
          <a:xfrm>
            <a:off x="914400" y="1325880"/>
            <a:ext cx="4892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EBDDC8"/>
                </a:solidFill>
              </a:rPr>
              <a:t>SECTION TWO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868680" y="1783080"/>
            <a:ext cx="50292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Household Discipleship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14400" y="3703320"/>
            <a:ext cx="480060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i="1" dirty="0">
                <a:solidFill>
                  <a:srgbClr val="F4D5A5"/>
                </a:solidFill>
              </a:rPr>
              <a:t>Faith is practiced where life is actually lived.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The hymn’s theology is quiet, practical, and deeply pastoral.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77240" y="141732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2" name="Shape 10"/>
          <p:cNvSpPr/>
          <p:nvPr/>
        </p:nvSpPr>
        <p:spPr>
          <a:xfrm>
            <a:off x="777240" y="1417320"/>
            <a:ext cx="64008" cy="141732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3" name="Text 11"/>
          <p:cNvSpPr/>
          <p:nvPr/>
        </p:nvSpPr>
        <p:spPr>
          <a:xfrm>
            <a:off x="1005840" y="158191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Presence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005840" y="1901952"/>
            <a:ext cx="28620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Lord makes the home truly blessed.</a:t>
            </a:r>
            <a:endParaRPr lang="en-US" sz="870" dirty="0"/>
          </a:p>
        </p:txBody>
      </p:sp>
      <p:sp>
        <p:nvSpPr>
          <p:cNvPr id="15" name="Shape 13"/>
          <p:cNvSpPr/>
          <p:nvPr/>
        </p:nvSpPr>
        <p:spPr>
          <a:xfrm>
            <a:off x="4480560" y="141732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Shape 14"/>
          <p:cNvSpPr/>
          <p:nvPr/>
        </p:nvSpPr>
        <p:spPr>
          <a:xfrm>
            <a:off x="4480560" y="1417320"/>
            <a:ext cx="64008" cy="141732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7" name="Text 15"/>
          <p:cNvSpPr/>
          <p:nvPr/>
        </p:nvSpPr>
        <p:spPr>
          <a:xfrm>
            <a:off x="4709160" y="158191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Love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709160" y="1901952"/>
            <a:ext cx="28620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Hearts are joined in love for God and neighbor.</a:t>
            </a:r>
            <a:endParaRPr lang="en-US" sz="870" dirty="0"/>
          </a:p>
        </p:txBody>
      </p:sp>
      <p:sp>
        <p:nvSpPr>
          <p:cNvPr id="19" name="Shape 17"/>
          <p:cNvSpPr/>
          <p:nvPr/>
        </p:nvSpPr>
        <p:spPr>
          <a:xfrm>
            <a:off x="8183880" y="141732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Shape 18"/>
          <p:cNvSpPr/>
          <p:nvPr/>
        </p:nvSpPr>
        <p:spPr>
          <a:xfrm>
            <a:off x="8183880" y="1417320"/>
            <a:ext cx="64008" cy="141732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1" name="Text 19"/>
          <p:cNvSpPr/>
          <p:nvPr/>
        </p:nvSpPr>
        <p:spPr>
          <a:xfrm>
            <a:off x="8412480" y="158191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Formation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412480" y="1901952"/>
            <a:ext cx="28620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Children and adults are shaped through daily faith.</a:t>
            </a:r>
            <a:endParaRPr lang="en-US" sz="870" dirty="0"/>
          </a:p>
        </p:txBody>
      </p:sp>
      <p:sp>
        <p:nvSpPr>
          <p:cNvPr id="23" name="Shape 21"/>
          <p:cNvSpPr/>
          <p:nvPr/>
        </p:nvSpPr>
        <p:spPr>
          <a:xfrm>
            <a:off x="777240" y="338328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Shape 22"/>
          <p:cNvSpPr/>
          <p:nvPr/>
        </p:nvSpPr>
        <p:spPr>
          <a:xfrm>
            <a:off x="777240" y="3383280"/>
            <a:ext cx="64008" cy="1417320"/>
          </a:xfrm>
          <a:prstGeom prst="rect">
            <a:avLst/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5" name="Text 23"/>
          <p:cNvSpPr/>
          <p:nvPr/>
        </p:nvSpPr>
        <p:spPr>
          <a:xfrm>
            <a:off x="1005840" y="354787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Prayer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005840" y="3867912"/>
            <a:ext cx="28620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Ordinary rooms become places of dependence.</a:t>
            </a:r>
            <a:endParaRPr lang="en-US" sz="870" dirty="0"/>
          </a:p>
        </p:txBody>
      </p:sp>
      <p:sp>
        <p:nvSpPr>
          <p:cNvPr id="27" name="Shape 25"/>
          <p:cNvSpPr/>
          <p:nvPr/>
        </p:nvSpPr>
        <p:spPr>
          <a:xfrm>
            <a:off x="4480560" y="338328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8" name="Shape 26"/>
          <p:cNvSpPr/>
          <p:nvPr/>
        </p:nvSpPr>
        <p:spPr>
          <a:xfrm>
            <a:off x="4480560" y="3383280"/>
            <a:ext cx="64008" cy="1417320"/>
          </a:xfrm>
          <a:prstGeom prst="rect">
            <a:avLst/>
          </a:prstGeom>
          <a:solidFill>
            <a:srgbClr val="8E3F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9" name="Text 27"/>
          <p:cNvSpPr/>
          <p:nvPr/>
        </p:nvSpPr>
        <p:spPr>
          <a:xfrm>
            <a:off x="4709160" y="354787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Scripture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4709160" y="3867912"/>
            <a:ext cx="28620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sacred Word trains wisdom and gratitude.</a:t>
            </a:r>
            <a:endParaRPr lang="en-US" sz="870" dirty="0"/>
          </a:p>
        </p:txBody>
      </p:sp>
      <p:sp>
        <p:nvSpPr>
          <p:cNvPr id="31" name="Shape 29"/>
          <p:cNvSpPr/>
          <p:nvPr/>
        </p:nvSpPr>
        <p:spPr>
          <a:xfrm>
            <a:off x="8183880" y="338328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2" name="Shape 30"/>
          <p:cNvSpPr/>
          <p:nvPr/>
        </p:nvSpPr>
        <p:spPr>
          <a:xfrm>
            <a:off x="8183880" y="3383280"/>
            <a:ext cx="64008" cy="1417320"/>
          </a:xfrm>
          <a:prstGeom prst="rect">
            <a:avLst/>
          </a:prstGeom>
          <a:solidFill>
            <a:srgbClr val="6B4B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3" name="Text 31"/>
          <p:cNvSpPr/>
          <p:nvPr/>
        </p:nvSpPr>
        <p:spPr>
          <a:xfrm>
            <a:off x="8412480" y="354787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Church Family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8412480" y="3867912"/>
            <a:ext cx="28620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household of faith welcomes those without family support.</a:t>
            </a:r>
            <a:endParaRPr lang="en-US" sz="87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FE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Literary and Musical Notes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A gentle common-meter hymn suited to prayerful teaching.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77240" y="1417320"/>
            <a:ext cx="5120640" cy="4160520"/>
          </a:xfrm>
          <a:prstGeom prst="roundRect">
            <a:avLst>
              <a:gd name="adj" fmla="val 3956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2" name="Shape 10"/>
          <p:cNvSpPr/>
          <p:nvPr/>
        </p:nvSpPr>
        <p:spPr>
          <a:xfrm>
            <a:off x="1143000" y="2286000"/>
            <a:ext cx="4251960" cy="0"/>
          </a:xfrm>
          <a:prstGeom prst="line">
            <a:avLst/>
          </a:prstGeom>
          <a:noFill/>
          <a:ln w="8890">
            <a:solidFill>
              <a:srgbClr val="C8B99E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3" name="Shape 11"/>
          <p:cNvSpPr/>
          <p:nvPr/>
        </p:nvSpPr>
        <p:spPr>
          <a:xfrm>
            <a:off x="1143000" y="2450592"/>
            <a:ext cx="4251960" cy="0"/>
          </a:xfrm>
          <a:prstGeom prst="line">
            <a:avLst/>
          </a:prstGeom>
          <a:noFill/>
          <a:ln w="8890">
            <a:solidFill>
              <a:srgbClr val="C8B99E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2"/>
          <p:cNvSpPr/>
          <p:nvPr/>
        </p:nvSpPr>
        <p:spPr>
          <a:xfrm>
            <a:off x="1143000" y="2615184"/>
            <a:ext cx="4251960" cy="0"/>
          </a:xfrm>
          <a:prstGeom prst="line">
            <a:avLst/>
          </a:prstGeom>
          <a:noFill/>
          <a:ln w="8890">
            <a:solidFill>
              <a:srgbClr val="C8B99E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3"/>
          <p:cNvSpPr/>
          <p:nvPr/>
        </p:nvSpPr>
        <p:spPr>
          <a:xfrm>
            <a:off x="1143000" y="2779776"/>
            <a:ext cx="4251960" cy="0"/>
          </a:xfrm>
          <a:prstGeom prst="line">
            <a:avLst/>
          </a:prstGeom>
          <a:noFill/>
          <a:ln w="8890">
            <a:solidFill>
              <a:srgbClr val="C8B99E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Shape 14"/>
          <p:cNvSpPr/>
          <p:nvPr/>
        </p:nvSpPr>
        <p:spPr>
          <a:xfrm>
            <a:off x="1143000" y="2944368"/>
            <a:ext cx="4251960" cy="0"/>
          </a:xfrm>
          <a:prstGeom prst="line">
            <a:avLst/>
          </a:prstGeom>
          <a:noFill/>
          <a:ln w="8890">
            <a:solidFill>
              <a:srgbClr val="C8B99E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7" name="Shape 15"/>
          <p:cNvSpPr/>
          <p:nvPr/>
        </p:nvSpPr>
        <p:spPr>
          <a:xfrm>
            <a:off x="1920240" y="2359152"/>
            <a:ext cx="201168" cy="146304"/>
          </a:xfrm>
          <a:prstGeom prst="ellipse">
            <a:avLst/>
          </a:prstGeom>
          <a:solidFill>
            <a:srgbClr val="5A3F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8" name="Shape 16"/>
          <p:cNvSpPr/>
          <p:nvPr/>
        </p:nvSpPr>
        <p:spPr>
          <a:xfrm>
            <a:off x="2926080" y="2688336"/>
            <a:ext cx="201168" cy="146304"/>
          </a:xfrm>
          <a:prstGeom prst="ellipse">
            <a:avLst/>
          </a:prstGeom>
          <a:solidFill>
            <a:srgbClr val="5A3F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7"/>
          <p:cNvSpPr/>
          <p:nvPr/>
        </p:nvSpPr>
        <p:spPr>
          <a:xfrm>
            <a:off x="2112264" y="2414016"/>
            <a:ext cx="0" cy="0"/>
          </a:xfrm>
          <a:prstGeom prst="line">
            <a:avLst/>
          </a:prstGeom>
          <a:noFill/>
          <a:ln w="13970">
            <a:solidFill>
              <a:srgbClr val="5A3F2C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Shape 18"/>
          <p:cNvSpPr/>
          <p:nvPr/>
        </p:nvSpPr>
        <p:spPr>
          <a:xfrm>
            <a:off x="3118104" y="2743200"/>
            <a:ext cx="0" cy="0"/>
          </a:xfrm>
          <a:prstGeom prst="line">
            <a:avLst/>
          </a:prstGeom>
          <a:noFill/>
          <a:ln w="13970">
            <a:solidFill>
              <a:srgbClr val="5A3F2C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1" name="Text 19"/>
          <p:cNvSpPr/>
          <p:nvPr/>
        </p:nvSpPr>
        <p:spPr>
          <a:xfrm>
            <a:off x="1188720" y="3977640"/>
            <a:ext cx="420624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A3F2C"/>
                </a:solidFill>
              </a:rPr>
              <a:t>Do not rush the hymn. Let the tune sound like a household prayer rather than a performance.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00800" y="1417320"/>
            <a:ext cx="4389120" cy="914400"/>
          </a:xfrm>
          <a:prstGeom prst="roundRect">
            <a:avLst>
              <a:gd name="adj" fmla="val 12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1"/>
          <p:cNvSpPr/>
          <p:nvPr/>
        </p:nvSpPr>
        <p:spPr>
          <a:xfrm>
            <a:off x="6400800" y="1417320"/>
            <a:ext cx="64008" cy="91440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2"/>
          <p:cNvSpPr/>
          <p:nvPr/>
        </p:nvSpPr>
        <p:spPr>
          <a:xfrm>
            <a:off x="6629400" y="1581912"/>
            <a:ext cx="4005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Meter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629400" y="1901952"/>
            <a:ext cx="4005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Common Meter, 8.6.8.6</a:t>
            </a:r>
            <a:endParaRPr lang="en-US" sz="870" dirty="0"/>
          </a:p>
        </p:txBody>
      </p:sp>
      <p:sp>
        <p:nvSpPr>
          <p:cNvPr id="26" name="Shape 24"/>
          <p:cNvSpPr/>
          <p:nvPr/>
        </p:nvSpPr>
        <p:spPr>
          <a:xfrm>
            <a:off x="6400800" y="2606040"/>
            <a:ext cx="4389120" cy="914400"/>
          </a:xfrm>
          <a:prstGeom prst="roundRect">
            <a:avLst>
              <a:gd name="adj" fmla="val 12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7" name="Shape 25"/>
          <p:cNvSpPr/>
          <p:nvPr/>
        </p:nvSpPr>
        <p:spPr>
          <a:xfrm>
            <a:off x="6400800" y="2606040"/>
            <a:ext cx="64008" cy="91440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8" name="Text 26"/>
          <p:cNvSpPr/>
          <p:nvPr/>
        </p:nvSpPr>
        <p:spPr>
          <a:xfrm>
            <a:off x="6629400" y="2770632"/>
            <a:ext cx="4005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Tune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629400" y="3090672"/>
            <a:ext cx="4005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ST. AGNES by John Bacchus Dykes is a common setting.</a:t>
            </a:r>
            <a:endParaRPr lang="en-US" sz="870" dirty="0"/>
          </a:p>
        </p:txBody>
      </p:sp>
      <p:sp>
        <p:nvSpPr>
          <p:cNvPr id="30" name="Shape 28"/>
          <p:cNvSpPr/>
          <p:nvPr/>
        </p:nvSpPr>
        <p:spPr>
          <a:xfrm>
            <a:off x="6400800" y="3794760"/>
            <a:ext cx="4389120" cy="914400"/>
          </a:xfrm>
          <a:prstGeom prst="roundRect">
            <a:avLst>
              <a:gd name="adj" fmla="val 12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1" name="Shape 29"/>
          <p:cNvSpPr/>
          <p:nvPr/>
        </p:nvSpPr>
        <p:spPr>
          <a:xfrm>
            <a:off x="6400800" y="3794760"/>
            <a:ext cx="64008" cy="91440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2" name="Text 30"/>
          <p:cNvSpPr/>
          <p:nvPr/>
        </p:nvSpPr>
        <p:spPr>
          <a:xfrm>
            <a:off x="6629400" y="3959352"/>
            <a:ext cx="4005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Musical Character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6629400" y="4279392"/>
            <a:ext cx="4005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Gentle, balanced, devotional, and suitable for congregational singing.</a:t>
            </a:r>
            <a:endParaRPr lang="en-US" sz="87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8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Use the hymn tenderly, especially where family language carries pain.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31520" y="1280160"/>
            <a:ext cx="4343400" cy="4572000"/>
          </a:xfrm>
          <a:prstGeom prst="roundRect">
            <a:avLst>
              <a:gd name="adj" fmla="val 2737"/>
            </a:avLst>
          </a:prstGeom>
          <a:solidFill>
            <a:srgbClr val="EAD9C2"/>
          </a:solidFill>
          <a:ln w="635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pic>
        <p:nvPicPr>
          <p:cNvPr id="12" name="Image 0" descr="/mnt/data/hymn_resources_work/congregation2.jpg"/>
          <p:cNvPicPr>
            <a:picLocks noChangeAspect="1"/>
          </p:cNvPicPr>
          <p:nvPr/>
        </p:nvPicPr>
        <p:blipFill>
          <a:blip r:embed="rId3"/>
          <a:srcRect l="23293" r="23293"/>
          <a:stretch/>
        </p:blipFill>
        <p:spPr>
          <a:xfrm>
            <a:off x="777240" y="1325880"/>
            <a:ext cx="4251960" cy="448056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778154" y="1326794"/>
            <a:ext cx="4250131" cy="4478731"/>
          </a:xfrm>
          <a:prstGeom prst="rect">
            <a:avLst/>
          </a:prstGeom>
          <a:solidFill>
            <a:srgbClr val="000000">
              <a:alpha val="8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5486400" y="1417320"/>
            <a:ext cx="5303520" cy="804672"/>
          </a:xfrm>
          <a:prstGeom prst="roundRect">
            <a:avLst>
              <a:gd name="adj" fmla="val 13636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2"/>
          <p:cNvSpPr/>
          <p:nvPr/>
        </p:nvSpPr>
        <p:spPr>
          <a:xfrm>
            <a:off x="5486400" y="1417320"/>
            <a:ext cx="64008" cy="804672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3"/>
          <p:cNvSpPr/>
          <p:nvPr/>
        </p:nvSpPr>
        <p:spPr>
          <a:xfrm>
            <a:off x="5715000" y="1581912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Good Settings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715000" y="1901952"/>
            <a:ext cx="49194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Marriage and family services, child dedication, Christian education, household prayer, pastoral care.</a:t>
            </a:r>
            <a:endParaRPr lang="en-US" sz="870" dirty="0"/>
          </a:p>
        </p:txBody>
      </p:sp>
      <p:sp>
        <p:nvSpPr>
          <p:cNvPr id="18" name="Shape 15"/>
          <p:cNvSpPr/>
          <p:nvPr/>
        </p:nvSpPr>
        <p:spPr>
          <a:xfrm>
            <a:off x="5486400" y="2468880"/>
            <a:ext cx="5303520" cy="804672"/>
          </a:xfrm>
          <a:prstGeom prst="roundRect">
            <a:avLst>
              <a:gd name="adj" fmla="val 13636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6"/>
          <p:cNvSpPr/>
          <p:nvPr/>
        </p:nvSpPr>
        <p:spPr>
          <a:xfrm>
            <a:off x="5486400" y="2468880"/>
            <a:ext cx="64008" cy="804672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7"/>
          <p:cNvSpPr/>
          <p:nvPr/>
        </p:nvSpPr>
        <p:spPr>
          <a:xfrm>
            <a:off x="5715000" y="2633472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Pastoral Care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5715000" y="2953512"/>
            <a:ext cx="49194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Make room for singles, widows, childless couples, blended families, estranged children, and wounded households.</a:t>
            </a:r>
            <a:endParaRPr lang="en-US" sz="870" dirty="0"/>
          </a:p>
        </p:txBody>
      </p:sp>
      <p:sp>
        <p:nvSpPr>
          <p:cNvPr id="22" name="Shape 19"/>
          <p:cNvSpPr/>
          <p:nvPr/>
        </p:nvSpPr>
        <p:spPr>
          <a:xfrm>
            <a:off x="5486400" y="3520440"/>
            <a:ext cx="5303520" cy="804672"/>
          </a:xfrm>
          <a:prstGeom prst="roundRect">
            <a:avLst>
              <a:gd name="adj" fmla="val 13636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0"/>
          <p:cNvSpPr/>
          <p:nvPr/>
        </p:nvSpPr>
        <p:spPr>
          <a:xfrm>
            <a:off x="5486400" y="3520440"/>
            <a:ext cx="64008" cy="804672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1"/>
          <p:cNvSpPr/>
          <p:nvPr/>
        </p:nvSpPr>
        <p:spPr>
          <a:xfrm>
            <a:off x="5715000" y="3685032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Church Family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5715000" y="4005072"/>
            <a:ext cx="49194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Broaden the application: the church is a household of faith where the lonely are welcomed.</a:t>
            </a:r>
            <a:endParaRPr lang="en-US" sz="870" dirty="0"/>
          </a:p>
        </p:txBody>
      </p:sp>
      <p:sp>
        <p:nvSpPr>
          <p:cNvPr id="26" name="Text 23"/>
          <p:cNvSpPr/>
          <p:nvPr/>
        </p:nvSpPr>
        <p:spPr>
          <a:xfrm>
            <a:off x="5623560" y="4800600"/>
            <a:ext cx="4983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i="1" dirty="0">
                <a:solidFill>
                  <a:srgbClr val="6D6257"/>
                </a:solidFill>
              </a:rPr>
              <a:t>The hymn should become a prayer for grace, healing, and faithful habits—not a sentimental picture that ignores suffering.</a:t>
            </a:r>
            <a:endParaRPr lang="en-US" sz="115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FE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 Flow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A simple teaching path for Sunday school, choir rehearsal, or small group.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31520" y="1938528"/>
            <a:ext cx="658368" cy="658368"/>
          </a:xfrm>
          <a:prstGeom prst="ellipse">
            <a:avLst/>
          </a:prstGeom>
          <a:solidFill>
            <a:srgbClr val="C58B3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2" name="Text 10"/>
          <p:cNvSpPr/>
          <p:nvPr/>
        </p:nvSpPr>
        <p:spPr>
          <a:xfrm>
            <a:off x="731520" y="209397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417320" y="2267712"/>
            <a:ext cx="1536192" cy="0"/>
          </a:xfrm>
          <a:prstGeom prst="line">
            <a:avLst/>
          </a:prstGeom>
          <a:noFill/>
          <a:ln w="25400">
            <a:solidFill>
              <a:srgbClr val="C8B99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H"/>
          </a:p>
        </p:txBody>
      </p:sp>
      <p:sp>
        <p:nvSpPr>
          <p:cNvPr id="14" name="Text 12"/>
          <p:cNvSpPr/>
          <p:nvPr/>
        </p:nvSpPr>
        <p:spPr>
          <a:xfrm>
            <a:off x="502920" y="2880360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5A3F2C"/>
                </a:solidFill>
              </a:rPr>
              <a:t>Name the Vision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11480" y="3401568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D6257"/>
                </a:solidFill>
              </a:rPr>
              <a:t>God-centered household grace</a:t>
            </a:r>
            <a:endParaRPr lang="en-US" sz="870" dirty="0"/>
          </a:p>
        </p:txBody>
      </p:sp>
      <p:sp>
        <p:nvSpPr>
          <p:cNvPr id="16" name="Shape 14"/>
          <p:cNvSpPr/>
          <p:nvPr/>
        </p:nvSpPr>
        <p:spPr>
          <a:xfrm>
            <a:off x="2999232" y="1938528"/>
            <a:ext cx="658368" cy="658368"/>
          </a:xfrm>
          <a:prstGeom prst="ellipse">
            <a:avLst/>
          </a:prstGeom>
          <a:solidFill>
            <a:srgbClr val="8E5F3C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7" name="Text 15"/>
          <p:cNvSpPr/>
          <p:nvPr/>
        </p:nvSpPr>
        <p:spPr>
          <a:xfrm>
            <a:off x="2999232" y="209397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685032" y="2267712"/>
            <a:ext cx="1536192" cy="0"/>
          </a:xfrm>
          <a:prstGeom prst="line">
            <a:avLst/>
          </a:prstGeom>
          <a:noFill/>
          <a:ln w="25400">
            <a:solidFill>
              <a:srgbClr val="C8B99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H"/>
          </a:p>
        </p:txBody>
      </p:sp>
      <p:sp>
        <p:nvSpPr>
          <p:cNvPr id="19" name="Text 17"/>
          <p:cNvSpPr/>
          <p:nvPr/>
        </p:nvSpPr>
        <p:spPr>
          <a:xfrm>
            <a:off x="2770632" y="2880360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5A3F2C"/>
                </a:solidFill>
              </a:rPr>
              <a:t>Read Scripture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2679192" y="3401568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D6257"/>
                </a:solidFill>
              </a:rPr>
              <a:t>Psalm 127 and Deuteronomy 6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5266944" y="1938528"/>
            <a:ext cx="658368" cy="658368"/>
          </a:xfrm>
          <a:prstGeom prst="ellipse">
            <a:avLst/>
          </a:prstGeom>
          <a:solidFill>
            <a:srgbClr val="4E6A5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2" name="Text 20"/>
          <p:cNvSpPr/>
          <p:nvPr/>
        </p:nvSpPr>
        <p:spPr>
          <a:xfrm>
            <a:off x="5266944" y="209397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952744" y="2267712"/>
            <a:ext cx="1536192" cy="0"/>
          </a:xfrm>
          <a:prstGeom prst="line">
            <a:avLst/>
          </a:prstGeom>
          <a:noFill/>
          <a:ln w="25400">
            <a:solidFill>
              <a:srgbClr val="C8B99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2"/>
          <p:cNvSpPr/>
          <p:nvPr/>
        </p:nvSpPr>
        <p:spPr>
          <a:xfrm>
            <a:off x="5038344" y="2880360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5A3F2C"/>
                </a:solidFill>
              </a:rPr>
              <a:t>Study the Hymn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946904" y="3401568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D6257"/>
                </a:solidFill>
              </a:rPr>
              <a:t>Presence, Jesus, prayer, Scripture, love</a:t>
            </a:r>
            <a:endParaRPr lang="en-US" sz="870" dirty="0"/>
          </a:p>
        </p:txBody>
      </p:sp>
      <p:sp>
        <p:nvSpPr>
          <p:cNvPr id="26" name="Shape 24"/>
          <p:cNvSpPr/>
          <p:nvPr/>
        </p:nvSpPr>
        <p:spPr>
          <a:xfrm>
            <a:off x="7534656" y="1938528"/>
            <a:ext cx="658368" cy="658368"/>
          </a:xfrm>
          <a:prstGeom prst="ellipse">
            <a:avLst/>
          </a:prstGeom>
          <a:solidFill>
            <a:srgbClr val="20384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7" name="Text 25"/>
          <p:cNvSpPr/>
          <p:nvPr/>
        </p:nvSpPr>
        <p:spPr>
          <a:xfrm>
            <a:off x="7534656" y="209397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220456" y="2267712"/>
            <a:ext cx="1536192" cy="0"/>
          </a:xfrm>
          <a:prstGeom prst="line">
            <a:avLst/>
          </a:prstGeom>
          <a:noFill/>
          <a:ln w="25400">
            <a:solidFill>
              <a:srgbClr val="C8B99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H"/>
          </a:p>
        </p:txBody>
      </p:sp>
      <p:sp>
        <p:nvSpPr>
          <p:cNvPr id="29" name="Text 27"/>
          <p:cNvSpPr/>
          <p:nvPr/>
        </p:nvSpPr>
        <p:spPr>
          <a:xfrm>
            <a:off x="7306056" y="2880360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5A3F2C"/>
                </a:solidFill>
              </a:rPr>
              <a:t>Apply Pastorally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7214616" y="3401568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D6257"/>
                </a:solidFill>
              </a:rPr>
              <a:t>Homes, wounds, and church family</a:t>
            </a:r>
            <a:endParaRPr lang="en-US" sz="870" dirty="0"/>
          </a:p>
        </p:txBody>
      </p:sp>
      <p:sp>
        <p:nvSpPr>
          <p:cNvPr id="31" name="Shape 29"/>
          <p:cNvSpPr/>
          <p:nvPr/>
        </p:nvSpPr>
        <p:spPr>
          <a:xfrm>
            <a:off x="9802368" y="1938528"/>
            <a:ext cx="658368" cy="658368"/>
          </a:xfrm>
          <a:prstGeom prst="ellipse">
            <a:avLst/>
          </a:prstGeom>
          <a:solidFill>
            <a:srgbClr val="8E3F2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2" name="Text 30"/>
          <p:cNvSpPr/>
          <p:nvPr/>
        </p:nvSpPr>
        <p:spPr>
          <a:xfrm>
            <a:off x="9802368" y="209397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573768" y="2880360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5A3F2C"/>
                </a:solidFill>
              </a:rPr>
              <a:t>Pray and Practice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9482328" y="3401568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D6257"/>
                </a:solidFill>
              </a:rPr>
              <a:t>One faithful rhythm this week</a:t>
            </a:r>
            <a:endParaRPr lang="en-US" sz="870" dirty="0"/>
          </a:p>
        </p:txBody>
      </p:sp>
      <p:sp>
        <p:nvSpPr>
          <p:cNvPr id="35" name="Shape 33"/>
          <p:cNvSpPr/>
          <p:nvPr/>
        </p:nvSpPr>
        <p:spPr>
          <a:xfrm>
            <a:off x="1051560" y="4800600"/>
            <a:ext cx="10104120" cy="621792"/>
          </a:xfrm>
          <a:prstGeom prst="roundRect">
            <a:avLst>
              <a:gd name="adj" fmla="val 17647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6" name="Text 34"/>
          <p:cNvSpPr/>
          <p:nvPr/>
        </p:nvSpPr>
        <p:spPr>
          <a:xfrm>
            <a:off x="1188720" y="4992624"/>
            <a:ext cx="9829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5A3F2C"/>
                </a:solidFill>
              </a:rPr>
              <a:t>Keep the lesson warm, Scripture-rooted, and honest about real family pain.</a:t>
            </a:r>
            <a:endParaRPr lang="en-US" sz="1300" dirty="0"/>
          </a:p>
        </p:txBody>
      </p:sp>
      <p:sp>
        <p:nvSpPr>
          <p:cNvPr id="3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Practice and Application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Small rhythms can carry deep grace.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583680" y="1280160"/>
            <a:ext cx="4617720" cy="4434840"/>
          </a:xfrm>
          <a:prstGeom prst="roundRect">
            <a:avLst>
              <a:gd name="adj" fmla="val 2680"/>
            </a:avLst>
          </a:prstGeom>
          <a:solidFill>
            <a:srgbClr val="EAD9C2"/>
          </a:solidFill>
          <a:ln w="635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pic>
        <p:nvPicPr>
          <p:cNvPr id="12" name="Image 0" descr="/mnt/data/hymn_resources_work/doorway_path.jpg"/>
          <p:cNvPicPr>
            <a:picLocks noChangeAspect="1"/>
          </p:cNvPicPr>
          <p:nvPr/>
        </p:nvPicPr>
        <p:blipFill>
          <a:blip r:embed="rId3"/>
          <a:srcRect l="20672" r="20672"/>
          <a:stretch/>
        </p:blipFill>
        <p:spPr>
          <a:xfrm>
            <a:off x="6629400" y="1325880"/>
            <a:ext cx="4526280" cy="434340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6630314" y="1326794"/>
            <a:ext cx="4524451" cy="4341571"/>
          </a:xfrm>
          <a:prstGeom prst="rect">
            <a:avLst/>
          </a:prstGeom>
          <a:solidFill>
            <a:srgbClr val="000000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731520" y="1417320"/>
            <a:ext cx="5257800" cy="868680"/>
          </a:xfrm>
          <a:prstGeom prst="roundRect">
            <a:avLst>
              <a:gd name="adj" fmla="val 1263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2"/>
          <p:cNvSpPr/>
          <p:nvPr/>
        </p:nvSpPr>
        <p:spPr>
          <a:xfrm>
            <a:off x="731520" y="1417320"/>
            <a:ext cx="64008" cy="86868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3"/>
          <p:cNvSpPr/>
          <p:nvPr/>
        </p:nvSpPr>
        <p:spPr>
          <a:xfrm>
            <a:off x="960120" y="158191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Pray Briefly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960120" y="1901952"/>
            <a:ext cx="4873752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Attach prayer to a daily moment: waking, meals, travel, bedtime.</a:t>
            </a:r>
            <a:endParaRPr lang="en-US" sz="870" dirty="0"/>
          </a:p>
        </p:txBody>
      </p:sp>
      <p:sp>
        <p:nvSpPr>
          <p:cNvPr id="18" name="Shape 15"/>
          <p:cNvSpPr/>
          <p:nvPr/>
        </p:nvSpPr>
        <p:spPr>
          <a:xfrm>
            <a:off x="731520" y="2514600"/>
            <a:ext cx="5257800" cy="868680"/>
          </a:xfrm>
          <a:prstGeom prst="roundRect">
            <a:avLst>
              <a:gd name="adj" fmla="val 1263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6"/>
          <p:cNvSpPr/>
          <p:nvPr/>
        </p:nvSpPr>
        <p:spPr>
          <a:xfrm>
            <a:off x="731520" y="2514600"/>
            <a:ext cx="64008" cy="868680"/>
          </a:xfrm>
          <a:prstGeom prst="rect">
            <a:avLst/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7"/>
          <p:cNvSpPr/>
          <p:nvPr/>
        </p:nvSpPr>
        <p:spPr>
          <a:xfrm>
            <a:off x="960120" y="267919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Read Simply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960120" y="2999232"/>
            <a:ext cx="4873752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Choose one short passage and speak about one concrete response.</a:t>
            </a:r>
            <a:endParaRPr lang="en-US" sz="870" dirty="0"/>
          </a:p>
        </p:txBody>
      </p:sp>
      <p:sp>
        <p:nvSpPr>
          <p:cNvPr id="22" name="Shape 19"/>
          <p:cNvSpPr/>
          <p:nvPr/>
        </p:nvSpPr>
        <p:spPr>
          <a:xfrm>
            <a:off x="731520" y="3611880"/>
            <a:ext cx="5257800" cy="868680"/>
          </a:xfrm>
          <a:prstGeom prst="roundRect">
            <a:avLst>
              <a:gd name="adj" fmla="val 12632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0"/>
          <p:cNvSpPr/>
          <p:nvPr/>
        </p:nvSpPr>
        <p:spPr>
          <a:xfrm>
            <a:off x="731520" y="3611880"/>
            <a:ext cx="64008" cy="86868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1"/>
          <p:cNvSpPr/>
          <p:nvPr/>
        </p:nvSpPr>
        <p:spPr>
          <a:xfrm>
            <a:off x="960120" y="377647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Love First Nearby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960120" y="4096512"/>
            <a:ext cx="4873752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Practice patience and forgiveness with the people closest to you.</a:t>
            </a:r>
            <a:endParaRPr lang="en-US" sz="870" dirty="0"/>
          </a:p>
        </p:txBody>
      </p:sp>
      <p:sp>
        <p:nvSpPr>
          <p:cNvPr id="26" name="Shape 23"/>
          <p:cNvSpPr/>
          <p:nvPr/>
        </p:nvSpPr>
        <p:spPr>
          <a:xfrm>
            <a:off x="731520" y="4709160"/>
            <a:ext cx="5257800" cy="685800"/>
          </a:xfrm>
          <a:prstGeom prst="roundRect">
            <a:avLst>
              <a:gd name="adj" fmla="val 16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7" name="Shape 24"/>
          <p:cNvSpPr/>
          <p:nvPr/>
        </p:nvSpPr>
        <p:spPr>
          <a:xfrm>
            <a:off x="731520" y="4709160"/>
            <a:ext cx="64008" cy="68580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8" name="Text 25"/>
          <p:cNvSpPr/>
          <p:nvPr/>
        </p:nvSpPr>
        <p:spPr>
          <a:xfrm>
            <a:off x="960120" y="487375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Welcome Widely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960120" y="5193792"/>
            <a:ext cx="4873752" cy="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Let the church be family for someone who feels alone.</a:t>
            </a:r>
            <a:endParaRPr lang="en-US" sz="87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resources_work/altar.jpg"/>
          <p:cNvPicPr>
            <a:picLocks noChangeAspect="1"/>
          </p:cNvPicPr>
          <p:nvPr/>
        </p:nvPicPr>
        <p:blipFill>
          <a:blip r:embed="rId3"/>
          <a:srcRect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1"/>
          <p:cNvSpPr/>
          <p:nvPr/>
        </p:nvSpPr>
        <p:spPr>
          <a:xfrm>
            <a:off x="914400" y="868680"/>
            <a:ext cx="10378440" cy="5120640"/>
          </a:xfrm>
          <a:prstGeom prst="rect">
            <a:avLst/>
          </a:prstGeom>
          <a:solidFill>
            <a:srgbClr val="132333">
              <a:alpha val="92000"/>
            </a:srgbClr>
          </a:solidFill>
          <a:ln w="12700">
            <a:solidFill>
              <a:srgbClr val="C58B39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Text 2"/>
          <p:cNvSpPr/>
          <p:nvPr/>
        </p:nvSpPr>
        <p:spPr>
          <a:xfrm>
            <a:off x="1143000" y="123444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Summary and Prayer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1828800" y="2148840"/>
            <a:ext cx="85039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EBDDC8"/>
                </a:solidFill>
              </a:rPr>
              <a:t>The hymn asks God to build homes and church family through his presence, Word, prayer, and love.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828800" y="3063240"/>
            <a:ext cx="850392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50" i="1" dirty="0">
                <a:solidFill>
                  <a:srgbClr val="FFFFFF"/>
                </a:solidFill>
              </a:rPr>
              <a:t>Lord, build what our strength cannot build. Let the name of Jesus be loved among us, let Scripture dwell richly, and let your peace rule our homes and your church. Amen.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60120" y="5989320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8C6AE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FE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Help learners receive the hymn as a prayer for Christ-centered homes and church family.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828800" y="1874520"/>
            <a:ext cx="932688" cy="932688"/>
          </a:xfrm>
          <a:prstGeom prst="ellipse">
            <a:avLst/>
          </a:prstGeom>
          <a:solidFill>
            <a:srgbClr val="C58B39"/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2" name="Text 10"/>
          <p:cNvSpPr/>
          <p:nvPr/>
        </p:nvSpPr>
        <p:spPr>
          <a:xfrm>
            <a:off x="1828800" y="2039112"/>
            <a:ext cx="932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417320" y="2944368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5A3F2C"/>
                </a:solidFill>
              </a:rPr>
              <a:t>Understand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325880" y="3218688"/>
            <a:ext cx="1938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dirty="0">
                <a:solidFill>
                  <a:srgbClr val="6D6257"/>
                </a:solidFill>
              </a:rPr>
              <a:t>God builds the home through his presence and Word.</a:t>
            </a:r>
            <a:endParaRPr lang="en-US" sz="760" dirty="0"/>
          </a:p>
        </p:txBody>
      </p:sp>
      <p:sp>
        <p:nvSpPr>
          <p:cNvPr id="15" name="Shape 13"/>
          <p:cNvSpPr/>
          <p:nvPr/>
        </p:nvSpPr>
        <p:spPr>
          <a:xfrm>
            <a:off x="5303520" y="1874520"/>
            <a:ext cx="932688" cy="932688"/>
          </a:xfrm>
          <a:prstGeom prst="ellipse">
            <a:avLst/>
          </a:prstGeom>
          <a:solidFill>
            <a:srgbClr val="8E5F3C"/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4"/>
          <p:cNvSpPr/>
          <p:nvPr/>
        </p:nvSpPr>
        <p:spPr>
          <a:xfrm>
            <a:off x="5303520" y="2039112"/>
            <a:ext cx="932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892040" y="2944368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5A3F2C"/>
                </a:solidFill>
              </a:rPr>
              <a:t>Feel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00600" y="3218688"/>
            <a:ext cx="1938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dirty="0">
                <a:solidFill>
                  <a:srgbClr val="6D6257"/>
                </a:solidFill>
              </a:rPr>
              <a:t>A pastoral longing for peace, belonging, and healing.</a:t>
            </a:r>
            <a:endParaRPr lang="en-US" sz="760" dirty="0"/>
          </a:p>
        </p:txBody>
      </p:sp>
      <p:sp>
        <p:nvSpPr>
          <p:cNvPr id="19" name="Shape 17"/>
          <p:cNvSpPr/>
          <p:nvPr/>
        </p:nvSpPr>
        <p:spPr>
          <a:xfrm>
            <a:off x="8778240" y="1874520"/>
            <a:ext cx="932688" cy="932688"/>
          </a:xfrm>
          <a:prstGeom prst="ellipse">
            <a:avLst/>
          </a:prstGeom>
          <a:solidFill>
            <a:srgbClr val="4E6A52"/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8"/>
          <p:cNvSpPr/>
          <p:nvPr/>
        </p:nvSpPr>
        <p:spPr>
          <a:xfrm>
            <a:off x="8778240" y="2039112"/>
            <a:ext cx="932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8366760" y="2944368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5A3F2C"/>
                </a:solidFill>
              </a:rPr>
              <a:t>Practice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275320" y="3218688"/>
            <a:ext cx="19385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dirty="0">
                <a:solidFill>
                  <a:srgbClr val="6D6257"/>
                </a:solidFill>
              </a:rPr>
              <a:t>Simple household rhythms of prayer, Scripture, and love.</a:t>
            </a:r>
            <a:endParaRPr lang="en-US" sz="760" dirty="0"/>
          </a:p>
        </p:txBody>
      </p:sp>
      <p:sp>
        <p:nvSpPr>
          <p:cNvPr id="23" name="Text 21"/>
          <p:cNvSpPr/>
          <p:nvPr/>
        </p:nvSpPr>
        <p:spPr>
          <a:xfrm>
            <a:off x="1874520" y="4617720"/>
            <a:ext cx="850392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2E2A26"/>
                </a:solidFill>
              </a:rPr>
              <a:t>By the end, participants should be able to teach the hymn responsibly, connect it to Scripture, and apply it tenderly to many kinds of homes and families.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8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A compact hymn of family worship and household grace.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04088" y="1371600"/>
            <a:ext cx="3840480" cy="4389120"/>
          </a:xfrm>
          <a:prstGeom prst="roundRect">
            <a:avLst>
              <a:gd name="adj" fmla="val 3095"/>
            </a:avLst>
          </a:prstGeom>
          <a:solidFill>
            <a:srgbClr val="EAD9C2"/>
          </a:solidFill>
          <a:ln w="635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pic>
        <p:nvPicPr>
          <p:cNvPr id="12" name="Image 0" descr="/mnt/data/hymn_resources_work/open_bible.jpg"/>
          <p:cNvPicPr>
            <a:picLocks noChangeAspect="1"/>
          </p:cNvPicPr>
          <p:nvPr/>
        </p:nvPicPr>
        <p:blipFill>
          <a:blip r:embed="rId3"/>
          <a:srcRect l="25450" r="25450"/>
          <a:stretch/>
        </p:blipFill>
        <p:spPr>
          <a:xfrm>
            <a:off x="749808" y="1417320"/>
            <a:ext cx="3749040" cy="429768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750722" y="1418234"/>
            <a:ext cx="3747211" cy="4295851"/>
          </a:xfrm>
          <a:prstGeom prst="rect">
            <a:avLst/>
          </a:prstGeom>
          <a:solidFill>
            <a:srgbClr val="000000">
              <a:alpha val="8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4892040" y="1417320"/>
            <a:ext cx="2971800" cy="1097280"/>
          </a:xfrm>
          <a:prstGeom prst="roundRect">
            <a:avLst>
              <a:gd name="adj" fmla="val 10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2"/>
          <p:cNvSpPr/>
          <p:nvPr/>
        </p:nvSpPr>
        <p:spPr>
          <a:xfrm>
            <a:off x="4892040" y="1417320"/>
            <a:ext cx="64008" cy="109728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3"/>
          <p:cNvSpPr/>
          <p:nvPr/>
        </p:nvSpPr>
        <p:spPr>
          <a:xfrm>
            <a:off x="5120640" y="158191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Text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120640" y="1901952"/>
            <a:ext cx="2587752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Widely associated with Henry Ware Jr.</a:t>
            </a:r>
            <a:endParaRPr lang="en-US" sz="870" dirty="0"/>
          </a:p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Earliest secure printing: 1846</a:t>
            </a:r>
            <a:endParaRPr lang="en-US" sz="870" dirty="0"/>
          </a:p>
        </p:txBody>
      </p:sp>
      <p:sp>
        <p:nvSpPr>
          <p:cNvPr id="18" name="Shape 15"/>
          <p:cNvSpPr/>
          <p:nvPr/>
        </p:nvSpPr>
        <p:spPr>
          <a:xfrm>
            <a:off x="8229600" y="1417320"/>
            <a:ext cx="2971800" cy="1097280"/>
          </a:xfrm>
          <a:prstGeom prst="roundRect">
            <a:avLst>
              <a:gd name="adj" fmla="val 10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6"/>
          <p:cNvSpPr/>
          <p:nvPr/>
        </p:nvSpPr>
        <p:spPr>
          <a:xfrm>
            <a:off x="8229600" y="1417320"/>
            <a:ext cx="64008" cy="109728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7"/>
          <p:cNvSpPr/>
          <p:nvPr/>
        </p:nvSpPr>
        <p:spPr>
          <a:xfrm>
            <a:off x="8458200" y="158191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Tune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8458200" y="1901952"/>
            <a:ext cx="2587752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ST. AGNES by John Bacchus Dykes</a:t>
            </a:r>
            <a:endParaRPr lang="en-US" sz="870" dirty="0"/>
          </a:p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Common Meter, 8.6.8.6</a:t>
            </a:r>
            <a:endParaRPr lang="en-US" sz="870" dirty="0"/>
          </a:p>
        </p:txBody>
      </p:sp>
      <p:sp>
        <p:nvSpPr>
          <p:cNvPr id="22" name="Shape 19"/>
          <p:cNvSpPr/>
          <p:nvPr/>
        </p:nvSpPr>
        <p:spPr>
          <a:xfrm>
            <a:off x="4892040" y="2834640"/>
            <a:ext cx="2971800" cy="1143000"/>
          </a:xfrm>
          <a:prstGeom prst="roundRect">
            <a:avLst>
              <a:gd name="adj" fmla="val 96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0"/>
          <p:cNvSpPr/>
          <p:nvPr/>
        </p:nvSpPr>
        <p:spPr>
          <a:xfrm>
            <a:off x="4892040" y="2834640"/>
            <a:ext cx="64008" cy="114300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1"/>
          <p:cNvSpPr/>
          <p:nvPr/>
        </p:nvSpPr>
        <p:spPr>
          <a:xfrm>
            <a:off x="5120640" y="299923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First Line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5120640" y="3319272"/>
            <a:ext cx="258775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“Happy the home when God is there”</a:t>
            </a:r>
            <a:endParaRPr lang="en-US" sz="870" dirty="0"/>
          </a:p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A vision of grace-shaped domestic faith.</a:t>
            </a:r>
            <a:endParaRPr lang="en-US" sz="870" dirty="0"/>
          </a:p>
        </p:txBody>
      </p:sp>
      <p:sp>
        <p:nvSpPr>
          <p:cNvPr id="26" name="Shape 23"/>
          <p:cNvSpPr/>
          <p:nvPr/>
        </p:nvSpPr>
        <p:spPr>
          <a:xfrm>
            <a:off x="8229600" y="2834640"/>
            <a:ext cx="2971800" cy="1143000"/>
          </a:xfrm>
          <a:prstGeom prst="roundRect">
            <a:avLst>
              <a:gd name="adj" fmla="val 96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7" name="Shape 24"/>
          <p:cNvSpPr/>
          <p:nvPr/>
        </p:nvSpPr>
        <p:spPr>
          <a:xfrm>
            <a:off x="8229600" y="2834640"/>
            <a:ext cx="64008" cy="1143000"/>
          </a:xfrm>
          <a:prstGeom prst="rect">
            <a:avLst/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8" name="Text 25"/>
          <p:cNvSpPr/>
          <p:nvPr/>
        </p:nvSpPr>
        <p:spPr>
          <a:xfrm>
            <a:off x="8458200" y="299923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Use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8458200" y="3319272"/>
            <a:ext cx="258775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Christian home, family worship, marriage and family, child dedication, pastoral care.</a:t>
            </a:r>
            <a:endParaRPr lang="en-US" sz="870" dirty="0"/>
          </a:p>
        </p:txBody>
      </p:sp>
      <p:sp>
        <p:nvSpPr>
          <p:cNvPr id="30" name="Text 27"/>
          <p:cNvSpPr/>
          <p:nvPr/>
        </p:nvSpPr>
        <p:spPr>
          <a:xfrm>
            <a:off x="4983480" y="4480560"/>
            <a:ext cx="6080760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Teach the attribution with care: the hymn is widely linked to Ware, while the earliest secure publication appeared after his death.</a:t>
            </a:r>
            <a:endParaRPr lang="en-US" sz="105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resources_work/congregation2.jpg"/>
          <p:cNvPicPr>
            <a:picLocks noChangeAspect="1"/>
          </p:cNvPicPr>
          <p:nvPr/>
        </p:nvPicPr>
        <p:blipFill>
          <a:blip r:embed="rId3"/>
          <a:srcRect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1"/>
          <p:cNvSpPr/>
          <p:nvPr/>
        </p:nvSpPr>
        <p:spPr>
          <a:xfrm>
            <a:off x="594360" y="960120"/>
            <a:ext cx="5577840" cy="4937760"/>
          </a:xfrm>
          <a:prstGeom prst="rect">
            <a:avLst/>
          </a:prstGeom>
          <a:solidFill>
            <a:srgbClr val="1D2832">
              <a:alpha val="85000"/>
            </a:srgbClr>
          </a:solidFill>
          <a:ln w="12700">
            <a:solidFill>
              <a:srgbClr val="C58B39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Text 2"/>
          <p:cNvSpPr/>
          <p:nvPr/>
        </p:nvSpPr>
        <p:spPr>
          <a:xfrm>
            <a:off x="914400" y="1325880"/>
            <a:ext cx="4892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EBDDC8"/>
                </a:solidFill>
              </a:rPr>
              <a:t>SECTION ONE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868680" y="1783080"/>
            <a:ext cx="50292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Christian Home as Prayerful Vision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14400" y="3703320"/>
            <a:ext cx="480060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i="1" dirty="0">
                <a:solidFill>
                  <a:srgbClr val="F4D5A5"/>
                </a:solidFill>
              </a:rPr>
              <a:t>“Unless Yahweh builds the house…” - Psalm 127:1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FE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Handle the hymn’s origin with clarity and modesty.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498080" y="1252728"/>
            <a:ext cx="3886200" cy="4480560"/>
          </a:xfrm>
          <a:prstGeom prst="roundRect">
            <a:avLst>
              <a:gd name="adj" fmla="val 3059"/>
            </a:avLst>
          </a:prstGeom>
          <a:solidFill>
            <a:srgbClr val="EAD9C2"/>
          </a:solidFill>
          <a:ln w="635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pic>
        <p:nvPicPr>
          <p:cNvPr id="12" name="Image 0" descr="/mnt/data/hymn_resources_work/altar.jpg"/>
          <p:cNvPicPr>
            <a:picLocks noChangeAspect="1"/>
          </p:cNvPicPr>
          <p:nvPr/>
        </p:nvPicPr>
        <p:blipFill>
          <a:blip r:embed="rId3"/>
          <a:srcRect l="25668" r="25668"/>
          <a:stretch/>
        </p:blipFill>
        <p:spPr>
          <a:xfrm>
            <a:off x="7543800" y="1298448"/>
            <a:ext cx="3794760" cy="438912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7544714" y="1299362"/>
            <a:ext cx="3792931" cy="4387291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731520" y="1371600"/>
            <a:ext cx="3063240" cy="1234440"/>
          </a:xfrm>
          <a:prstGeom prst="roundRect">
            <a:avLst>
              <a:gd name="adj" fmla="val 8889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2"/>
          <p:cNvSpPr/>
          <p:nvPr/>
        </p:nvSpPr>
        <p:spPr>
          <a:xfrm>
            <a:off x="731520" y="1371600"/>
            <a:ext cx="64008" cy="123444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3"/>
          <p:cNvSpPr/>
          <p:nvPr/>
        </p:nvSpPr>
        <p:spPr>
          <a:xfrm>
            <a:off x="960120" y="1536192"/>
            <a:ext cx="2679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Earliest Secure Printing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960120" y="1856232"/>
            <a:ext cx="267919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hymn appeared in an 1846 collection for infants, juvenile schools, and families, under the title “The Happy Home.”</a:t>
            </a:r>
            <a:endParaRPr lang="en-US" sz="870" dirty="0"/>
          </a:p>
        </p:txBody>
      </p:sp>
      <p:sp>
        <p:nvSpPr>
          <p:cNvPr id="18" name="Shape 15"/>
          <p:cNvSpPr/>
          <p:nvPr/>
        </p:nvSpPr>
        <p:spPr>
          <a:xfrm>
            <a:off x="731520" y="2788920"/>
            <a:ext cx="3063240" cy="1143000"/>
          </a:xfrm>
          <a:prstGeom prst="roundRect">
            <a:avLst>
              <a:gd name="adj" fmla="val 96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6"/>
          <p:cNvSpPr/>
          <p:nvPr/>
        </p:nvSpPr>
        <p:spPr>
          <a:xfrm>
            <a:off x="731520" y="2788920"/>
            <a:ext cx="64008" cy="114300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7"/>
          <p:cNvSpPr/>
          <p:nvPr/>
        </p:nvSpPr>
        <p:spPr>
          <a:xfrm>
            <a:off x="960120" y="2953512"/>
            <a:ext cx="2679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Common Attribution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960120" y="3273552"/>
            <a:ext cx="267919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Many hymnals associate the text with Henry Ware Jr.; the first known signature leaves room for caution.</a:t>
            </a:r>
            <a:endParaRPr lang="en-US" sz="870" dirty="0"/>
          </a:p>
        </p:txBody>
      </p:sp>
      <p:sp>
        <p:nvSpPr>
          <p:cNvPr id="22" name="Shape 19"/>
          <p:cNvSpPr/>
          <p:nvPr/>
        </p:nvSpPr>
        <p:spPr>
          <a:xfrm>
            <a:off x="4069080" y="1371600"/>
            <a:ext cx="3063240" cy="1234440"/>
          </a:xfrm>
          <a:prstGeom prst="roundRect">
            <a:avLst>
              <a:gd name="adj" fmla="val 8889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0"/>
          <p:cNvSpPr/>
          <p:nvPr/>
        </p:nvSpPr>
        <p:spPr>
          <a:xfrm>
            <a:off x="4069080" y="1371600"/>
            <a:ext cx="64008" cy="123444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1"/>
          <p:cNvSpPr/>
          <p:nvPr/>
        </p:nvSpPr>
        <p:spPr>
          <a:xfrm>
            <a:off x="4297680" y="1536192"/>
            <a:ext cx="2679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Family Worship Context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4297680" y="1856232"/>
            <a:ext cx="267919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hymn belongs naturally to home devotion, Christian education, marriage and family, and pastoral teaching.</a:t>
            </a:r>
            <a:endParaRPr lang="en-US" sz="870" dirty="0"/>
          </a:p>
        </p:txBody>
      </p:sp>
      <p:sp>
        <p:nvSpPr>
          <p:cNvPr id="26" name="Shape 23"/>
          <p:cNvSpPr/>
          <p:nvPr/>
        </p:nvSpPr>
        <p:spPr>
          <a:xfrm>
            <a:off x="4069080" y="2788920"/>
            <a:ext cx="3063240" cy="1143000"/>
          </a:xfrm>
          <a:prstGeom prst="roundRect">
            <a:avLst>
              <a:gd name="adj" fmla="val 96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7" name="Shape 24"/>
          <p:cNvSpPr/>
          <p:nvPr/>
        </p:nvSpPr>
        <p:spPr>
          <a:xfrm>
            <a:off x="4069080" y="2788920"/>
            <a:ext cx="64008" cy="1143000"/>
          </a:xfrm>
          <a:prstGeom prst="rect">
            <a:avLst/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8" name="Text 25"/>
          <p:cNvSpPr/>
          <p:nvPr/>
        </p:nvSpPr>
        <p:spPr>
          <a:xfrm>
            <a:off x="4297680" y="2953512"/>
            <a:ext cx="2679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Pastoral Use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4297680" y="3273552"/>
            <a:ext cx="267919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Present it as a vision of grace and healing, not as a test of whether a family measures up.</a:t>
            </a:r>
            <a:endParaRPr lang="en-US" sz="87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resources_work/open_bible.jpg"/>
          <p:cNvPicPr>
            <a:picLocks noChangeAspect="1"/>
          </p:cNvPicPr>
          <p:nvPr/>
        </p:nvPicPr>
        <p:blipFill>
          <a:blip r:embed="rId3"/>
          <a:srcRect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Text 1"/>
          <p:cNvSpPr/>
          <p:nvPr/>
        </p:nvSpPr>
        <p:spPr>
          <a:xfrm>
            <a:off x="685800" y="56692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868680" y="1417320"/>
            <a:ext cx="4709160" cy="822960"/>
          </a:xfrm>
          <a:prstGeom prst="roundRect">
            <a:avLst>
              <a:gd name="adj" fmla="val 13333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3"/>
          <p:cNvSpPr/>
          <p:nvPr/>
        </p:nvSpPr>
        <p:spPr>
          <a:xfrm>
            <a:off x="868680" y="1417320"/>
            <a:ext cx="64008" cy="82296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Text 4"/>
          <p:cNvSpPr/>
          <p:nvPr/>
        </p:nvSpPr>
        <p:spPr>
          <a:xfrm>
            <a:off x="1097280" y="1581912"/>
            <a:ext cx="4325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Psalm 127:1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097280" y="1901952"/>
            <a:ext cx="43251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Lord must build the house; blessing begins in dependence, not control.</a:t>
            </a:r>
            <a:endParaRPr lang="en-US" sz="870" dirty="0"/>
          </a:p>
        </p:txBody>
      </p:sp>
      <p:sp>
        <p:nvSpPr>
          <p:cNvPr id="9" name="Shape 6"/>
          <p:cNvSpPr/>
          <p:nvPr/>
        </p:nvSpPr>
        <p:spPr>
          <a:xfrm>
            <a:off x="868680" y="2514600"/>
            <a:ext cx="4709160" cy="822960"/>
          </a:xfrm>
          <a:prstGeom prst="roundRect">
            <a:avLst>
              <a:gd name="adj" fmla="val 13333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0" name="Shape 7"/>
          <p:cNvSpPr/>
          <p:nvPr/>
        </p:nvSpPr>
        <p:spPr>
          <a:xfrm>
            <a:off x="868680" y="2514600"/>
            <a:ext cx="64008" cy="82296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1" name="Text 8"/>
          <p:cNvSpPr/>
          <p:nvPr/>
        </p:nvSpPr>
        <p:spPr>
          <a:xfrm>
            <a:off x="1097280" y="2679192"/>
            <a:ext cx="4325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Deuteronomy 6:6-7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999232"/>
            <a:ext cx="43251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Faith is spoken and practiced in ordinary household rhythms.</a:t>
            </a:r>
            <a:endParaRPr lang="en-US" sz="870" dirty="0"/>
          </a:p>
        </p:txBody>
      </p:sp>
      <p:sp>
        <p:nvSpPr>
          <p:cNvPr id="13" name="Shape 10"/>
          <p:cNvSpPr/>
          <p:nvPr/>
        </p:nvSpPr>
        <p:spPr>
          <a:xfrm>
            <a:off x="868680" y="3611880"/>
            <a:ext cx="4709160" cy="822960"/>
          </a:xfrm>
          <a:prstGeom prst="roundRect">
            <a:avLst>
              <a:gd name="adj" fmla="val 13333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868680" y="3611880"/>
            <a:ext cx="64008" cy="822960"/>
          </a:xfrm>
          <a:prstGeom prst="rect">
            <a:avLst/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Text 12"/>
          <p:cNvSpPr/>
          <p:nvPr/>
        </p:nvSpPr>
        <p:spPr>
          <a:xfrm>
            <a:off x="1097280" y="3776472"/>
            <a:ext cx="4325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Colossians 3:16-17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097280" y="4096512"/>
            <a:ext cx="43251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Scripture, song, gratitude, and daily action belong under Christ.</a:t>
            </a:r>
            <a:endParaRPr lang="en-US" sz="870" dirty="0"/>
          </a:p>
        </p:txBody>
      </p:sp>
      <p:sp>
        <p:nvSpPr>
          <p:cNvPr id="17" name="Shape 14"/>
          <p:cNvSpPr/>
          <p:nvPr/>
        </p:nvSpPr>
        <p:spPr>
          <a:xfrm>
            <a:off x="5989320" y="1417320"/>
            <a:ext cx="5257800" cy="822960"/>
          </a:xfrm>
          <a:prstGeom prst="roundRect">
            <a:avLst>
              <a:gd name="adj" fmla="val 13333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8" name="Shape 15"/>
          <p:cNvSpPr/>
          <p:nvPr/>
        </p:nvSpPr>
        <p:spPr>
          <a:xfrm>
            <a:off x="5989320" y="1417320"/>
            <a:ext cx="64008" cy="82296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Text 16"/>
          <p:cNvSpPr/>
          <p:nvPr/>
        </p:nvSpPr>
        <p:spPr>
          <a:xfrm>
            <a:off x="6217920" y="158191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Joshua 24:15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217920" y="1901952"/>
            <a:ext cx="487375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A household’s life is shaped by the one it chooses to serve.</a:t>
            </a:r>
            <a:endParaRPr lang="en-US" sz="870" dirty="0"/>
          </a:p>
        </p:txBody>
      </p:sp>
      <p:sp>
        <p:nvSpPr>
          <p:cNvPr id="21" name="Shape 18"/>
          <p:cNvSpPr/>
          <p:nvPr/>
        </p:nvSpPr>
        <p:spPr>
          <a:xfrm>
            <a:off x="5989320" y="2514600"/>
            <a:ext cx="5257800" cy="822960"/>
          </a:xfrm>
          <a:prstGeom prst="roundRect">
            <a:avLst>
              <a:gd name="adj" fmla="val 13333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2" name="Shape 19"/>
          <p:cNvSpPr/>
          <p:nvPr/>
        </p:nvSpPr>
        <p:spPr>
          <a:xfrm>
            <a:off x="5989320" y="2514600"/>
            <a:ext cx="64008" cy="82296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Text 20"/>
          <p:cNvSpPr/>
          <p:nvPr/>
        </p:nvSpPr>
        <p:spPr>
          <a:xfrm>
            <a:off x="6217920" y="267919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Psalm 128:1-4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6217920" y="2999232"/>
            <a:ext cx="487375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Reverence for the Lord orders the home toward blessing and peace.</a:t>
            </a:r>
            <a:endParaRPr lang="en-US" sz="870" dirty="0"/>
          </a:p>
        </p:txBody>
      </p:sp>
      <p:sp>
        <p:nvSpPr>
          <p:cNvPr id="25" name="Shape 22"/>
          <p:cNvSpPr/>
          <p:nvPr/>
        </p:nvSpPr>
        <p:spPr>
          <a:xfrm>
            <a:off x="5989320" y="3611880"/>
            <a:ext cx="5257800" cy="822960"/>
          </a:xfrm>
          <a:prstGeom prst="roundRect">
            <a:avLst>
              <a:gd name="adj" fmla="val 13333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6" name="Shape 23"/>
          <p:cNvSpPr/>
          <p:nvPr/>
        </p:nvSpPr>
        <p:spPr>
          <a:xfrm>
            <a:off x="5989320" y="3611880"/>
            <a:ext cx="64008" cy="82296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7" name="Text 24"/>
          <p:cNvSpPr/>
          <p:nvPr/>
        </p:nvSpPr>
        <p:spPr>
          <a:xfrm>
            <a:off x="6217920" y="377647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1 Corinthians 13:4-7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6217920" y="4096512"/>
            <a:ext cx="487375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Love in the home is patient, truthful, humble, and enduring.</a:t>
            </a:r>
            <a:endParaRPr lang="en-US" sz="87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1: God at the Center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A happy home is not a flawless home; it is a home being built by God.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2960" y="1417320"/>
            <a:ext cx="4663440" cy="3931920"/>
          </a:xfrm>
          <a:prstGeom prst="roundRect">
            <a:avLst>
              <a:gd name="adj" fmla="val 4186"/>
            </a:avLst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2" name="Shape 10"/>
          <p:cNvSpPr/>
          <p:nvPr/>
        </p:nvSpPr>
        <p:spPr>
          <a:xfrm rot="16200000">
            <a:off x="1965960" y="1993392"/>
            <a:ext cx="2331720" cy="2057400"/>
          </a:xfrm>
          <a:prstGeom prst="homePlate">
            <a:avLst/>
          </a:prstGeom>
          <a:solidFill>
            <a:srgbClr val="F6EFE4"/>
          </a:solidFill>
          <a:ln w="13970">
            <a:solidFill>
              <a:srgbClr val="EBDDC8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3" name="Text 11"/>
          <p:cNvSpPr/>
          <p:nvPr/>
        </p:nvSpPr>
        <p:spPr>
          <a:xfrm>
            <a:off x="2423160" y="27432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B4B2C"/>
                </a:solidFill>
              </a:rPr>
              <a:t>GOD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5897880" y="1417320"/>
            <a:ext cx="5257800" cy="960120"/>
          </a:xfrm>
          <a:prstGeom prst="roundRect">
            <a:avLst>
              <a:gd name="adj" fmla="val 11429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3"/>
          <p:cNvSpPr/>
          <p:nvPr/>
        </p:nvSpPr>
        <p:spPr>
          <a:xfrm>
            <a:off x="5897880" y="1417320"/>
            <a:ext cx="64008" cy="96012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4"/>
          <p:cNvSpPr/>
          <p:nvPr/>
        </p:nvSpPr>
        <p:spPr>
          <a:xfrm>
            <a:off x="6126480" y="158191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Key Teaching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126480" y="1901952"/>
            <a:ext cx="4873752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hymn begins by placing God’s presence before every other mark of household blessing.</a:t>
            </a:r>
            <a:endParaRPr lang="en-US" sz="870" dirty="0"/>
          </a:p>
        </p:txBody>
      </p:sp>
      <p:sp>
        <p:nvSpPr>
          <p:cNvPr id="18" name="Shape 16"/>
          <p:cNvSpPr/>
          <p:nvPr/>
        </p:nvSpPr>
        <p:spPr>
          <a:xfrm>
            <a:off x="5897880" y="2697480"/>
            <a:ext cx="5257800" cy="960120"/>
          </a:xfrm>
          <a:prstGeom prst="roundRect">
            <a:avLst>
              <a:gd name="adj" fmla="val 11429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7"/>
          <p:cNvSpPr/>
          <p:nvPr/>
        </p:nvSpPr>
        <p:spPr>
          <a:xfrm>
            <a:off x="5897880" y="2697480"/>
            <a:ext cx="64008" cy="960120"/>
          </a:xfrm>
          <a:prstGeom prst="rect">
            <a:avLst/>
          </a:prstGeom>
          <a:solidFill>
            <a:srgbClr val="20384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8"/>
          <p:cNvSpPr/>
          <p:nvPr/>
        </p:nvSpPr>
        <p:spPr>
          <a:xfrm>
            <a:off x="6126480" y="286207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Scripture Connection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126480" y="3182112"/>
            <a:ext cx="4873752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Psalm 127:1 teaches that human effort is vain unless the Lord builds and guards.</a:t>
            </a:r>
            <a:endParaRPr lang="en-US" sz="870" dirty="0"/>
          </a:p>
        </p:txBody>
      </p:sp>
      <p:sp>
        <p:nvSpPr>
          <p:cNvPr id="22" name="Shape 20"/>
          <p:cNvSpPr/>
          <p:nvPr/>
        </p:nvSpPr>
        <p:spPr>
          <a:xfrm>
            <a:off x="5897880" y="3977640"/>
            <a:ext cx="5257800" cy="960120"/>
          </a:xfrm>
          <a:prstGeom prst="roundRect">
            <a:avLst>
              <a:gd name="adj" fmla="val 11429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1"/>
          <p:cNvSpPr/>
          <p:nvPr/>
        </p:nvSpPr>
        <p:spPr>
          <a:xfrm>
            <a:off x="5897880" y="3977640"/>
            <a:ext cx="64008" cy="96012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2"/>
          <p:cNvSpPr/>
          <p:nvPr/>
        </p:nvSpPr>
        <p:spPr>
          <a:xfrm>
            <a:off x="6126480" y="4142232"/>
            <a:ext cx="4873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Pastoral Question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126480" y="4462272"/>
            <a:ext cx="4873752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What would change if our homes were built first on dependence rather than control?</a:t>
            </a:r>
            <a:endParaRPr lang="en-US" sz="87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FE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2: The Name of Jesus in the Home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Faith is learned through affection, repetition, and example.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85800" y="1371600"/>
            <a:ext cx="4800600" cy="4434840"/>
          </a:xfrm>
          <a:prstGeom prst="roundRect">
            <a:avLst>
              <a:gd name="adj" fmla="val 2680"/>
            </a:avLst>
          </a:prstGeom>
          <a:solidFill>
            <a:srgbClr val="EAD9C2"/>
          </a:solidFill>
          <a:ln w="635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pic>
        <p:nvPicPr>
          <p:cNvPr id="12" name="Image 0" descr="/mnt/data/hymn_resources_work/congregation1.jpg"/>
          <p:cNvPicPr>
            <a:picLocks noChangeAspect="1"/>
          </p:cNvPicPr>
          <p:nvPr/>
        </p:nvPicPr>
        <p:blipFill>
          <a:blip r:embed="rId3"/>
          <a:srcRect l="19488" r="19488"/>
          <a:stretch/>
        </p:blipFill>
        <p:spPr>
          <a:xfrm>
            <a:off x="731520" y="1417320"/>
            <a:ext cx="4709160" cy="434340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732434" y="1418234"/>
            <a:ext cx="4707331" cy="4341571"/>
          </a:xfrm>
          <a:prstGeom prst="rect">
            <a:avLst/>
          </a:prstGeom>
          <a:solidFill>
            <a:srgbClr val="000000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5806440" y="1508760"/>
            <a:ext cx="5303520" cy="4023360"/>
          </a:xfrm>
          <a:prstGeom prst="roundRect">
            <a:avLst>
              <a:gd name="adj" fmla="val 3636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Text 12"/>
          <p:cNvSpPr/>
          <p:nvPr/>
        </p:nvSpPr>
        <p:spPr>
          <a:xfrm>
            <a:off x="6172200" y="1828800"/>
            <a:ext cx="461772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5A3F2C"/>
                </a:solidFill>
              </a:rPr>
              <a:t>The hymn imagines a household where the name of Jesus is honored across generations.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355080" y="2788920"/>
            <a:ext cx="4389120" cy="1371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050" dirty="0">
                <a:solidFill>
                  <a:srgbClr val="2E2A26"/>
                </a:solidFill>
              </a:rPr>
              <a:t>Children are formed by what is loved, not only by what is explained.</a:t>
            </a:r>
            <a:endParaRPr lang="en-US" sz="1050" dirty="0"/>
          </a:p>
          <a:p>
            <a:pPr marL="177800" indent="-177800">
              <a:buSzPct val="100000"/>
              <a:buChar char="•"/>
            </a:pPr>
            <a:r>
              <a:rPr lang="en-US" sz="1050" dirty="0">
                <a:solidFill>
                  <a:srgbClr val="2E2A26"/>
                </a:solidFill>
              </a:rPr>
              <a:t>Parents and elders teach by speech, prayer, repentance, and example.</a:t>
            </a:r>
            <a:endParaRPr lang="en-US" sz="1050" dirty="0"/>
          </a:p>
          <a:p>
            <a:pPr marL="177800" indent="-177800">
              <a:buSzPct val="100000"/>
              <a:buChar char="•"/>
            </a:pPr>
            <a:r>
              <a:rPr lang="en-US" sz="1050" dirty="0">
                <a:solidFill>
                  <a:srgbClr val="2E2A26"/>
                </a:solidFill>
              </a:rPr>
              <a:t>Deuteronomy 6 makes faith part of ordinary daily conversation.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355080" y="461772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D6257"/>
                </a:solidFill>
              </a:rPr>
              <a:t>Teaching caution: avoid pressuring families to perform; point them toward small, honest faithfulness.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8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58B39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4" name="Shape 2"/>
          <p:cNvSpPr/>
          <p:nvPr/>
        </p:nvSpPr>
        <p:spPr>
          <a:xfrm>
            <a:off x="64008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5" name="Shape 3"/>
          <p:cNvSpPr/>
          <p:nvPr/>
        </p:nvSpPr>
        <p:spPr>
          <a:xfrm>
            <a:off x="288036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6" name="Shape 4"/>
          <p:cNvSpPr/>
          <p:nvPr/>
        </p:nvSpPr>
        <p:spPr>
          <a:xfrm>
            <a:off x="512064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7" name="Shape 5"/>
          <p:cNvSpPr/>
          <p:nvPr/>
        </p:nvSpPr>
        <p:spPr>
          <a:xfrm>
            <a:off x="736092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8" name="Shape 6"/>
          <p:cNvSpPr/>
          <p:nvPr/>
        </p:nvSpPr>
        <p:spPr>
          <a:xfrm>
            <a:off x="9601200" y="5897880"/>
            <a:ext cx="123444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E3D5C1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9" name="Text 7"/>
          <p:cNvSpPr/>
          <p:nvPr/>
        </p:nvSpPr>
        <p:spPr>
          <a:xfrm>
            <a:off x="658368" y="402336"/>
            <a:ext cx="10881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5A3F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3: Prayer, Praise, and the Word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85800" y="89611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The home becomes a small school of worship.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949440" y="1280160"/>
            <a:ext cx="4343400" cy="4572000"/>
          </a:xfrm>
          <a:prstGeom prst="roundRect">
            <a:avLst>
              <a:gd name="adj" fmla="val 2737"/>
            </a:avLst>
          </a:prstGeom>
          <a:solidFill>
            <a:srgbClr val="EAD9C2"/>
          </a:solidFill>
          <a:ln w="635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pic>
        <p:nvPicPr>
          <p:cNvPr id="12" name="Image 0" descr="/mnt/data/hymn_resources_work/open_bible.jpg"/>
          <p:cNvPicPr>
            <a:picLocks noChangeAspect="1"/>
          </p:cNvPicPr>
          <p:nvPr/>
        </p:nvPicPr>
        <p:blipFill>
          <a:blip r:embed="rId3"/>
          <a:srcRect l="23293" r="23293"/>
          <a:stretch/>
        </p:blipFill>
        <p:spPr>
          <a:xfrm>
            <a:off x="6995160" y="1325880"/>
            <a:ext cx="4251960" cy="448056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6996074" y="1326794"/>
            <a:ext cx="4250131" cy="4478731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4" name="Shape 11"/>
          <p:cNvSpPr/>
          <p:nvPr/>
        </p:nvSpPr>
        <p:spPr>
          <a:xfrm>
            <a:off x="731520" y="1417320"/>
            <a:ext cx="5577840" cy="914400"/>
          </a:xfrm>
          <a:prstGeom prst="roundRect">
            <a:avLst>
              <a:gd name="adj" fmla="val 12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5" name="Shape 12"/>
          <p:cNvSpPr/>
          <p:nvPr/>
        </p:nvSpPr>
        <p:spPr>
          <a:xfrm>
            <a:off x="731520" y="1417320"/>
            <a:ext cx="64008" cy="914400"/>
          </a:xfrm>
          <a:prstGeom prst="rect">
            <a:avLst/>
          </a:prstGeom>
          <a:solidFill>
            <a:srgbClr val="C58B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6" name="Text 13"/>
          <p:cNvSpPr/>
          <p:nvPr/>
        </p:nvSpPr>
        <p:spPr>
          <a:xfrm>
            <a:off x="960120" y="158191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Prayer Is Heard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960120" y="1901952"/>
            <a:ext cx="5193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Simple prayers give ordinary rooms a sacred rhythm.</a:t>
            </a:r>
            <a:endParaRPr lang="en-US" sz="870" dirty="0"/>
          </a:p>
        </p:txBody>
      </p:sp>
      <p:sp>
        <p:nvSpPr>
          <p:cNvPr id="18" name="Shape 15"/>
          <p:cNvSpPr/>
          <p:nvPr/>
        </p:nvSpPr>
        <p:spPr>
          <a:xfrm>
            <a:off x="731520" y="2606040"/>
            <a:ext cx="5577840" cy="914400"/>
          </a:xfrm>
          <a:prstGeom prst="roundRect">
            <a:avLst>
              <a:gd name="adj" fmla="val 12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19" name="Shape 16"/>
          <p:cNvSpPr/>
          <p:nvPr/>
        </p:nvSpPr>
        <p:spPr>
          <a:xfrm>
            <a:off x="731520" y="2606040"/>
            <a:ext cx="64008" cy="914400"/>
          </a:xfrm>
          <a:prstGeom prst="rect">
            <a:avLst/>
          </a:prstGeom>
          <a:solidFill>
            <a:srgbClr val="8E5F3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0" name="Text 17"/>
          <p:cNvSpPr/>
          <p:nvPr/>
        </p:nvSpPr>
        <p:spPr>
          <a:xfrm>
            <a:off x="960120" y="27706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Praise Rises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960120" y="3090672"/>
            <a:ext cx="5193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Song and thanksgiving train the household to notice God’s mercy.</a:t>
            </a:r>
            <a:endParaRPr lang="en-US" sz="870" dirty="0"/>
          </a:p>
        </p:txBody>
      </p:sp>
      <p:sp>
        <p:nvSpPr>
          <p:cNvPr id="22" name="Shape 19"/>
          <p:cNvSpPr/>
          <p:nvPr/>
        </p:nvSpPr>
        <p:spPr>
          <a:xfrm>
            <a:off x="731520" y="3794760"/>
            <a:ext cx="5577840" cy="914400"/>
          </a:xfrm>
          <a:prstGeom prst="roundRect">
            <a:avLst>
              <a:gd name="adj" fmla="val 12000"/>
            </a:avLst>
          </a:prstGeom>
          <a:solidFill>
            <a:srgbClr val="FFF9EF"/>
          </a:solidFill>
          <a:ln w="7620">
            <a:solidFill>
              <a:srgbClr val="D8C6AE"/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3" name="Shape 20"/>
          <p:cNvSpPr/>
          <p:nvPr/>
        </p:nvSpPr>
        <p:spPr>
          <a:xfrm>
            <a:off x="731520" y="3794760"/>
            <a:ext cx="64008" cy="914400"/>
          </a:xfrm>
          <a:prstGeom prst="rect">
            <a:avLst/>
          </a:prstGeom>
          <a:solidFill>
            <a:srgbClr val="4E6A5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H"/>
          </a:p>
        </p:txBody>
      </p:sp>
      <p:sp>
        <p:nvSpPr>
          <p:cNvPr id="24" name="Text 21"/>
          <p:cNvSpPr/>
          <p:nvPr/>
        </p:nvSpPr>
        <p:spPr>
          <a:xfrm>
            <a:off x="960120" y="39593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5A3F2C"/>
                </a:solidFill>
              </a:rPr>
              <a:t>Scripture Is Prized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960120" y="4279392"/>
            <a:ext cx="5193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E2A26"/>
                </a:solidFill>
              </a:rPr>
              <a:t>The Word of Christ dwells richly when it shapes speech, choices, and forgiveness.</a:t>
            </a:r>
            <a:endParaRPr lang="en-US" sz="870" dirty="0"/>
          </a:p>
        </p:txBody>
      </p:sp>
      <p:sp>
        <p:nvSpPr>
          <p:cNvPr id="26" name="Text 23"/>
          <p:cNvSpPr/>
          <p:nvPr/>
        </p:nvSpPr>
        <p:spPr>
          <a:xfrm>
            <a:off x="868680" y="52120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D6257"/>
                </a:solidFill>
              </a:rPr>
              <a:t>Colossians 3:16-17 joins Scripture, song, gratitude, and everyday action under the name of the Lord Jesus.</a:t>
            </a:r>
            <a:endParaRPr lang="en-US" sz="105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8A7B6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1250</Words>
  <Application>Microsoft Office PowerPoint</Application>
  <PresentationFormat>Widescreen</PresentationFormat>
  <Paragraphs>188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the Home When God Is There</dc:title>
  <dc:subject>Hymn study resource</dc:subject>
  <dc:creator>HymnInfo.com</dc:creator>
  <cp:lastModifiedBy>Onnie Guevarra</cp:lastModifiedBy>
  <cp:revision>2</cp:revision>
  <dcterms:created xsi:type="dcterms:W3CDTF">2026-07-08T01:21:47Z</dcterms:created>
  <dcterms:modified xsi:type="dcterms:W3CDTF">2026-07-08T01:50:12Z</dcterms:modified>
</cp:coreProperties>
</file>