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BF7E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g"/><Relationship Id="rId2" Type="http://schemas.openxmlformats.org/officeDocument/2006/relationships/slideLayout" Target="../slideLayouts/slideLayout2.xml"/><Relationship Id="rId3"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201C"/>
        </a:solidFill>
      </p:bgPr>
    </p:bg>
    <p:spTree>
      <p:nvGrpSpPr>
        <p:cNvPr id="1" name=""/>
        <p:cNvGrpSpPr/>
        <p:nvPr/>
      </p:nvGrpSpPr>
      <p:grpSpPr>
        <a:xfrm>
          <a:off x="0" y="0"/>
          <a:ext cx="0" cy="0"/>
          <a:chOff x="0" y="0"/>
          <a:chExt cx="0" cy="0"/>
        </a:xfrm>
      </p:grpSpPr>
      <p:pic>
        <p:nvPicPr>
          <p:cNvPr id="2" name="Image 0" descr="/mnt/data/hymn_assets/img1_dark.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58368" y="914400"/>
            <a:ext cx="7772400" cy="685800"/>
          </a:xfrm>
          <a:prstGeom prst="rect">
            <a:avLst/>
          </a:prstGeom>
          <a:noFill/>
          <a:ln/>
        </p:spPr>
        <p:txBody>
          <a:bodyPr wrap="square" lIns="0" tIns="0" rIns="0" bIns="0" rtlCol="0" anchor="ctr"/>
          <a:lstStyle/>
          <a:p>
            <a:pPr indent="0" marL="0">
              <a:buNone/>
            </a:pPr>
            <a:r>
              <a:rPr lang="en-US" sz="4400" b="1" dirty="0">
                <a:solidFill>
                  <a:srgbClr val="FFF9EF"/>
                </a:solidFill>
                <a:latin typeface="Georgia" pitchFamily="34" charset="0"/>
                <a:ea typeface="Georgia" pitchFamily="34" charset="-122"/>
                <a:cs typeface="Georgia" pitchFamily="34" charset="-120"/>
              </a:rPr>
              <a:t>How Great Thou Art</a:t>
            </a:r>
            <a:endParaRPr lang="en-US" sz="4400" dirty="0"/>
          </a:p>
        </p:txBody>
      </p:sp>
      <p:sp>
        <p:nvSpPr>
          <p:cNvPr id="4" name="Text 1"/>
          <p:cNvSpPr/>
          <p:nvPr/>
        </p:nvSpPr>
        <p:spPr>
          <a:xfrm>
            <a:off x="713232" y="1700784"/>
            <a:ext cx="7040880" cy="320040"/>
          </a:xfrm>
          <a:prstGeom prst="rect">
            <a:avLst/>
          </a:prstGeom>
          <a:noFill/>
          <a:ln/>
        </p:spPr>
        <p:txBody>
          <a:bodyPr wrap="square" lIns="0" tIns="0" rIns="0" bIns="0" rtlCol="0" anchor="ctr"/>
          <a:lstStyle/>
          <a:p>
            <a:pPr indent="0" marL="0">
              <a:buNone/>
            </a:pPr>
            <a:r>
              <a:rPr lang="en-US" sz="1800" dirty="0">
                <a:solidFill>
                  <a:srgbClr val="F7E0B6"/>
                </a:solidFill>
                <a:latin typeface="Aptos" pitchFamily="34" charset="0"/>
                <a:ea typeface="Aptos" pitchFamily="34" charset="-122"/>
                <a:cs typeface="Aptos" pitchFamily="34" charset="-120"/>
              </a:rPr>
              <a:t>A hymn study in creation, redemption, and hope</a:t>
            </a:r>
            <a:endParaRPr lang="en-US" sz="1800" dirty="0"/>
          </a:p>
        </p:txBody>
      </p:sp>
      <p:sp>
        <p:nvSpPr>
          <p:cNvPr id="5" name="Shape 2"/>
          <p:cNvSpPr/>
          <p:nvPr/>
        </p:nvSpPr>
        <p:spPr>
          <a:xfrm>
            <a:off x="722376" y="2121408"/>
            <a:ext cx="2286000" cy="0"/>
          </a:xfrm>
          <a:prstGeom prst="line">
            <a:avLst/>
          </a:prstGeom>
          <a:noFill/>
          <a:ln w="25400">
            <a:solidFill>
              <a:srgbClr val="E2B566"/>
            </a:solidFill>
            <a:prstDash val="solid"/>
          </a:ln>
        </p:spPr>
      </p:sp>
      <p:sp>
        <p:nvSpPr>
          <p:cNvPr id="6" name="Text 3"/>
          <p:cNvSpPr/>
          <p:nvPr/>
        </p:nvSpPr>
        <p:spPr>
          <a:xfrm>
            <a:off x="749808" y="2359152"/>
            <a:ext cx="6675120" cy="1280160"/>
          </a:xfrm>
          <a:prstGeom prst="rect">
            <a:avLst/>
          </a:prstGeom>
          <a:noFill/>
          <a:ln/>
        </p:spPr>
        <p:txBody>
          <a:bodyPr wrap="square" lIns="635" tIns="635" rIns="635" bIns="635" rtlCol="0" anchor="ctr">
            <a:normAutofit/>
          </a:bodyPr>
          <a:lstStyle/>
          <a:p>
            <a:pPr indent="0" marL="0">
              <a:buNone/>
            </a:pPr>
            <a:r>
              <a:rPr lang="en-US" sz="1600" dirty="0">
                <a:solidFill>
                  <a:srgbClr val="FFF6E6"/>
                </a:solidFill>
                <a:latin typeface="Aptos" pitchFamily="34" charset="0"/>
                <a:ea typeface="Aptos" pitchFamily="34" charset="-122"/>
                <a:cs typeface="Aptos" pitchFamily="34" charset="-120"/>
              </a:rPr>
              <a:t>First line: O Lord my God when I in awesome wonder</a:t>
            </a:r>
            <a:endParaRPr lang="en-US" sz="1600" dirty="0"/>
          </a:p>
          <a:p>
            <a:pPr indent="0" marL="0">
              <a:buNone/>
            </a:pPr>
            <a:r>
              <a:rPr lang="en-US" sz="1600" dirty="0">
                <a:solidFill>
                  <a:srgbClr val="FFF6E6"/>
                </a:solidFill>
                <a:latin typeface="Aptos" pitchFamily="34" charset="0"/>
                <a:ea typeface="Aptos" pitchFamily="34" charset="-122"/>
                <a:cs typeface="Aptos" pitchFamily="34" charset="-120"/>
              </a:rPr>
              <a:t>Author: Carl Boberg | English adapter: Stuart K. Hine</a:t>
            </a:r>
            <a:endParaRPr lang="en-US" sz="1600" dirty="0"/>
          </a:p>
          <a:p>
            <a:pPr indent="0" marL="0">
              <a:buNone/>
            </a:pPr>
            <a:r>
              <a:rPr lang="en-US" sz="1600" dirty="0">
                <a:solidFill>
                  <a:srgbClr val="FFF6E6"/>
                </a:solidFill>
                <a:latin typeface="Aptos" pitchFamily="34" charset="0"/>
                <a:ea typeface="Aptos" pitchFamily="34" charset="-122"/>
                <a:cs typeface="Aptos" pitchFamily="34" charset="-120"/>
              </a:rPr>
              <a:t>Tune: HOW GREAT THOU ART / O STORE GUD</a:t>
            </a:r>
            <a:endParaRPr lang="en-US" sz="1600" dirty="0"/>
          </a:p>
          <a:p>
            <a:pPr indent="0" marL="0">
              <a:buNone/>
            </a:pPr>
            <a:r>
              <a:rPr lang="en-US" sz="1600" dirty="0">
                <a:solidFill>
                  <a:srgbClr val="FFF6E6"/>
                </a:solidFill>
                <a:latin typeface="Aptos" pitchFamily="34" charset="0"/>
                <a:ea typeface="Aptos" pitchFamily="34" charset="-122"/>
                <a:cs typeface="Aptos" pitchFamily="34" charset="-120"/>
              </a:rPr>
              <a:t>Primary Scripture: Psalm 19:1-4</a:t>
            </a:r>
            <a:endParaRPr lang="en-US" sz="1600" dirty="0"/>
          </a:p>
        </p:txBody>
      </p:sp>
      <p:sp>
        <p:nvSpPr>
          <p:cNvPr id="7" name="Text 4"/>
          <p:cNvSpPr/>
          <p:nvPr/>
        </p:nvSpPr>
        <p:spPr>
          <a:xfrm>
            <a:off x="758952" y="5358384"/>
            <a:ext cx="2286000" cy="320040"/>
          </a:xfrm>
          <a:prstGeom prst="rect">
            <a:avLst/>
          </a:prstGeom>
          <a:noFill/>
          <a:ln/>
        </p:spPr>
        <p:txBody>
          <a:bodyPr wrap="square" lIns="0" tIns="0" rIns="0" bIns="0" rtlCol="0" anchor="ctr"/>
          <a:lstStyle/>
          <a:p>
            <a:pPr indent="0" marL="0">
              <a:buNone/>
            </a:pPr>
            <a:r>
              <a:rPr lang="en-US" sz="1500" b="1" dirty="0">
                <a:solidFill>
                  <a:srgbClr val="F7E0B6"/>
                </a:solidFill>
                <a:latin typeface="Aptos" pitchFamily="34" charset="0"/>
                <a:ea typeface="Aptos" pitchFamily="34" charset="-122"/>
                <a:cs typeface="Aptos" pitchFamily="34" charset="-120"/>
              </a:rPr>
              <a:t>Teaching Guide</a:t>
            </a:r>
            <a:endParaRPr lang="en-US" sz="1500" dirty="0"/>
          </a:p>
        </p:txBody>
      </p:sp>
      <p:sp>
        <p:nvSpPr>
          <p:cNvPr id="8" name="Text 5"/>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F7E9CF"/>
                </a:solidFill>
                <a:latin typeface="Aptos" pitchFamily="34" charset="0"/>
                <a:ea typeface="Aptos" pitchFamily="34" charset="-122"/>
                <a:cs typeface="Aptos" pitchFamily="34" charset="-120"/>
              </a:rPr>
              <a:t>Prepared for teaching and small group use - hymninfo.com</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Hope: Christ Will Come</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1 Thessalonians 4:16-17 and Revelation 15:3-4</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5212080" cy="4434840"/>
          </a:xfrm>
          <a:prstGeom prst="roundRect">
            <a:avLst>
              <a:gd name="adj" fmla="val 1649"/>
            </a:avLst>
          </a:prstGeom>
          <a:solidFill>
            <a:srgbClr val="FFF9EF"/>
          </a:solidFill>
          <a:ln w="8890">
            <a:solidFill>
              <a:srgbClr val="E7D9C1">
                <a:alpha val="60000"/>
              </a:srgbClr>
            </a:solidFill>
            <a:prstDash val="solid"/>
          </a:ln>
        </p:spPr>
      </p:sp>
      <p:sp>
        <p:nvSpPr>
          <p:cNvPr id="7" name="Shape 5"/>
          <p:cNvSpPr/>
          <p:nvPr/>
        </p:nvSpPr>
        <p:spPr>
          <a:xfrm>
            <a:off x="6309360" y="1417320"/>
            <a:ext cx="5074920" cy="4434840"/>
          </a:xfrm>
          <a:prstGeom prst="roundRect">
            <a:avLst>
              <a:gd name="adj" fmla="val 1649"/>
            </a:avLst>
          </a:prstGeom>
          <a:solidFill>
            <a:srgbClr val="FFF9EF"/>
          </a:solidFill>
          <a:ln w="8890">
            <a:solidFill>
              <a:srgbClr val="E7D9C1">
                <a:alpha val="60000"/>
              </a:srgbClr>
            </a:solidFill>
            <a:prstDash val="solid"/>
          </a:ln>
        </p:spPr>
      </p:sp>
      <p:sp>
        <p:nvSpPr>
          <p:cNvPr id="8" name="Text 6"/>
          <p:cNvSpPr/>
          <p:nvPr/>
        </p:nvSpPr>
        <p:spPr>
          <a:xfrm>
            <a:off x="1051560" y="1719072"/>
            <a:ext cx="4526280" cy="365760"/>
          </a:xfrm>
          <a:prstGeom prst="rect">
            <a:avLst/>
          </a:prstGeom>
          <a:noFill/>
          <a:ln/>
        </p:spPr>
        <p:txBody>
          <a:bodyPr wrap="square" lIns="1016" tIns="1016" rIns="1016" bIns="1016" rtlCol="0" anchor="t">
            <a:normAutofit/>
          </a:bodyPr>
          <a:lstStyle/>
          <a:p>
            <a:pPr algn="l" indent="0" marL="0">
              <a:buNone/>
            </a:pPr>
            <a:r>
              <a:rPr lang="en-US" sz="2200" b="1" dirty="0">
                <a:solidFill>
                  <a:srgbClr val="B78A39"/>
                </a:solidFill>
                <a:latin typeface="Georgia" pitchFamily="34" charset="0"/>
                <a:ea typeface="Georgia" pitchFamily="34" charset="-122"/>
                <a:cs typeface="Georgia" pitchFamily="34" charset="-120"/>
              </a:rPr>
              <a:t>The hymn ends with expectation.</a:t>
            </a:r>
            <a:endParaRPr lang="en-US" sz="2200" dirty="0"/>
          </a:p>
        </p:txBody>
      </p:sp>
      <p:sp>
        <p:nvSpPr>
          <p:cNvPr id="9" name="Text 7"/>
          <p:cNvSpPr/>
          <p:nvPr/>
        </p:nvSpPr>
        <p:spPr>
          <a:xfrm>
            <a:off x="1051560" y="2331720"/>
            <a:ext cx="4389120" cy="2560320"/>
          </a:xfrm>
          <a:prstGeom prst="rect">
            <a:avLst/>
          </a:prstGeom>
          <a:noFill/>
          <a:ln/>
        </p:spPr>
        <p:txBody>
          <a:bodyPr wrap="square" lIns="1143" tIns="1143" rIns="1143" bIns="1143" rtlCol="0" anchor="t">
            <a:normAutofit/>
          </a:bodyPr>
          <a:lstStyle/>
          <a:p>
            <a:pPr indent="0" marL="0">
              <a:buNone/>
            </a:pPr>
            <a:r>
              <a:rPr lang="en-US" sz="1750" dirty="0">
                <a:solidFill>
                  <a:srgbClr val="20312B"/>
                </a:solidFill>
                <a:latin typeface="Aptos" pitchFamily="34" charset="0"/>
                <a:ea typeface="Aptos" pitchFamily="34" charset="-122"/>
                <a:cs typeface="Aptos" pitchFamily="34" charset="-120"/>
              </a:rPr>
              <a:t>• Christ's return gives worship an eternal horizon.
</a:t>
            </a:r>
            <a:pPr indent="0" marL="0">
              <a:buNone/>
            </a:pPr>
            <a:r>
              <a:rPr lang="en-US" sz="1750" dirty="0">
                <a:solidFill>
                  <a:srgbClr val="20312B"/>
                </a:solidFill>
                <a:latin typeface="Aptos" pitchFamily="34" charset="0"/>
                <a:ea typeface="Aptos" pitchFamily="34" charset="-122"/>
                <a:cs typeface="Aptos" pitchFamily="34" charset="-120"/>
              </a:rPr>
              <a:t>• The believer's future is not escape, but joyful presence with the Lord.
</a:t>
            </a:r>
            <a:pPr indent="0" marL="0">
              <a:buNone/>
            </a:pPr>
            <a:r>
              <a:rPr lang="en-US" sz="1750" dirty="0">
                <a:solidFill>
                  <a:srgbClr val="20312B"/>
                </a:solidFill>
                <a:latin typeface="Aptos" pitchFamily="34" charset="0"/>
                <a:ea typeface="Aptos" pitchFamily="34" charset="-122"/>
                <a:cs typeface="Aptos" pitchFamily="34" charset="-120"/>
              </a:rPr>
              <a:t>• Final adoration completes the hymn's movement.</a:t>
            </a:r>
            <a:endParaRPr lang="en-US" sz="1750" dirty="0"/>
          </a:p>
        </p:txBody>
      </p:sp>
      <p:sp>
        <p:nvSpPr>
          <p:cNvPr id="10" name="Text 8"/>
          <p:cNvSpPr/>
          <p:nvPr/>
        </p:nvSpPr>
        <p:spPr>
          <a:xfrm>
            <a:off x="6583680" y="1920240"/>
            <a:ext cx="4343400" cy="2606040"/>
          </a:xfrm>
          <a:prstGeom prst="rect">
            <a:avLst/>
          </a:prstGeom>
          <a:noFill/>
          <a:ln/>
        </p:spPr>
        <p:txBody>
          <a:bodyPr wrap="square" lIns="1016" tIns="1016" rIns="1016" bIns="1016" rtlCol="0" anchor="ctr">
            <a:normAutofit/>
          </a:bodyPr>
          <a:lstStyle/>
          <a:p>
            <a:pPr algn="ctr" indent="0" marL="0">
              <a:buNone/>
            </a:pPr>
            <a:r>
              <a:rPr lang="en-US" sz="2100" dirty="0">
                <a:solidFill>
                  <a:srgbClr val="20312B"/>
                </a:solidFill>
                <a:latin typeface="Aptos" pitchFamily="34" charset="0"/>
                <a:ea typeface="Aptos" pitchFamily="34" charset="-122"/>
                <a:cs typeface="Aptos" pitchFamily="34" charset="-120"/>
              </a:rPr>
              <a:t>Revelation's worship scene reminds the church that praise on earth anticipates the song of the redeemed before God.</a:t>
            </a:r>
            <a:endParaRPr lang="en-US" sz="2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hymn_assets/img2_dark.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2377440"/>
            <a:ext cx="8961120" cy="777240"/>
          </a:xfrm>
          <a:prstGeom prst="rect">
            <a:avLst/>
          </a:prstGeom>
          <a:noFill/>
          <a:ln/>
        </p:spPr>
        <p:txBody>
          <a:bodyPr wrap="square" lIns="0" tIns="0" rIns="0" bIns="0" rtlCol="0" anchor="ctr">
            <a:normAutofit/>
          </a:bodyPr>
          <a:lstStyle/>
          <a:p>
            <a:pPr indent="0" marL="0">
              <a:buNone/>
            </a:pPr>
            <a:r>
              <a:rPr lang="en-US" sz="4000" b="1" dirty="0">
                <a:solidFill>
                  <a:srgbClr val="FFF9EF"/>
                </a:solidFill>
                <a:latin typeface="Georgia" pitchFamily="34" charset="0"/>
                <a:ea typeface="Georgia" pitchFamily="34" charset="-122"/>
                <a:cs typeface="Georgia" pitchFamily="34" charset="-120"/>
              </a:rPr>
              <a:t>Stanza-by-Stanza Study</a:t>
            </a:r>
            <a:endParaRPr lang="en-US" sz="4000" dirty="0"/>
          </a:p>
        </p:txBody>
      </p:sp>
      <p:sp>
        <p:nvSpPr>
          <p:cNvPr id="4" name="Text 1"/>
          <p:cNvSpPr/>
          <p:nvPr/>
        </p:nvSpPr>
        <p:spPr>
          <a:xfrm>
            <a:off x="731520" y="3182112"/>
            <a:ext cx="7223760" cy="475488"/>
          </a:xfrm>
          <a:prstGeom prst="rect">
            <a:avLst/>
          </a:prstGeom>
          <a:noFill/>
          <a:ln/>
        </p:spPr>
        <p:txBody>
          <a:bodyPr wrap="square" lIns="0" tIns="0" rIns="0" bIns="0" rtlCol="0" anchor="ctr">
            <a:normAutofit/>
          </a:bodyPr>
          <a:lstStyle/>
          <a:p>
            <a:pPr indent="0" marL="0">
              <a:buNone/>
            </a:pPr>
            <a:r>
              <a:rPr lang="en-US" sz="1800" dirty="0">
                <a:solidFill>
                  <a:srgbClr val="F7E0B6"/>
                </a:solidFill>
                <a:latin typeface="Aptos" pitchFamily="34" charset="0"/>
                <a:ea typeface="Aptos" pitchFamily="34" charset="-122"/>
                <a:cs typeface="Aptos" pitchFamily="34" charset="-120"/>
              </a:rPr>
              <a:t>A guided movement from wonder to adoration</a:t>
            </a:r>
            <a:endParaRPr lang="en-US" sz="1800" dirty="0"/>
          </a:p>
        </p:txBody>
      </p:sp>
      <p:sp>
        <p:nvSpPr>
          <p:cNvPr id="5" name="Text 2"/>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F7E9CF"/>
                </a:solidFill>
                <a:latin typeface="Aptos" pitchFamily="34" charset="0"/>
                <a:ea typeface="Aptos" pitchFamily="34" charset="-122"/>
                <a:cs typeface="Aptos" pitchFamily="34" charset="-120"/>
              </a:rPr>
              <a:t>Prepared for teaching and small group use - hymninfo.com</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Stanza 1: Wonder at Creation</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Visible beauty becomes a summons to worship</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pic>
        <p:nvPicPr>
          <p:cNvPr id="6" name="Image 0" descr="/mnt/data/hymn_assets/img1.jpg">    </p:cNvPr>
          <p:cNvPicPr>
            <a:picLocks noChangeAspect="1"/>
          </p:cNvPicPr>
          <p:nvPr/>
        </p:nvPicPr>
        <p:blipFill>
          <a:blip r:embed="rId1"/>
          <a:srcRect l="5000" r="38135" t="0" b="0"/>
          <a:stretch/>
        </p:blipFill>
        <p:spPr>
          <a:xfrm>
            <a:off x="685800" y="1325880"/>
            <a:ext cx="4480560" cy="4434840"/>
          </a:xfrm>
          <a:prstGeom prst="rect">
            <a:avLst/>
          </a:prstGeom>
        </p:spPr>
      </p:pic>
      <p:sp>
        <p:nvSpPr>
          <p:cNvPr id="7" name="Shape 4"/>
          <p:cNvSpPr/>
          <p:nvPr/>
        </p:nvSpPr>
        <p:spPr>
          <a:xfrm>
            <a:off x="5532120" y="1417320"/>
            <a:ext cx="5806440" cy="4434840"/>
          </a:xfrm>
          <a:prstGeom prst="roundRect">
            <a:avLst>
              <a:gd name="adj" fmla="val 1649"/>
            </a:avLst>
          </a:prstGeom>
          <a:solidFill>
            <a:srgbClr val="FFF9EF"/>
          </a:solidFill>
          <a:ln w="8890">
            <a:solidFill>
              <a:srgbClr val="E7D9C1">
                <a:alpha val="60000"/>
              </a:srgbClr>
            </a:solidFill>
            <a:prstDash val="solid"/>
          </a:ln>
        </p:spPr>
      </p:sp>
      <p:sp>
        <p:nvSpPr>
          <p:cNvPr id="8" name="Text 5"/>
          <p:cNvSpPr/>
          <p:nvPr/>
        </p:nvSpPr>
        <p:spPr>
          <a:xfrm>
            <a:off x="5833872" y="1737360"/>
            <a:ext cx="5074920" cy="3520440"/>
          </a:xfrm>
          <a:prstGeom prst="rect">
            <a:avLst/>
          </a:prstGeom>
          <a:noFill/>
          <a:ln/>
        </p:spPr>
        <p:txBody>
          <a:bodyPr wrap="square" lIns="1143" tIns="1143" rIns="1143" bIns="1143" rtlCol="0" anchor="t">
            <a:normAutofit/>
          </a:bodyPr>
          <a:lstStyle/>
          <a:p>
            <a:pPr indent="0" marL="0">
              <a:buNone/>
            </a:pPr>
            <a:r>
              <a:rPr lang="en-US" sz="1620" dirty="0">
                <a:solidFill>
                  <a:srgbClr val="20312B"/>
                </a:solidFill>
                <a:latin typeface="Aptos" pitchFamily="34" charset="0"/>
                <a:ea typeface="Aptos" pitchFamily="34" charset="-122"/>
                <a:cs typeface="Aptos" pitchFamily="34" charset="-120"/>
              </a:rPr>
              <a:t>• The singer stands in “awesome wonder” before the works of God's hand.
</a:t>
            </a:r>
            <a:pPr indent="0" marL="0">
              <a:buNone/>
            </a:pPr>
            <a:r>
              <a:rPr lang="en-US" sz="1620" dirty="0">
                <a:solidFill>
                  <a:srgbClr val="20312B"/>
                </a:solidFill>
                <a:latin typeface="Aptos" pitchFamily="34" charset="0"/>
                <a:ea typeface="Aptos" pitchFamily="34" charset="-122"/>
                <a:cs typeface="Aptos" pitchFamily="34" charset="-120"/>
              </a:rPr>
              <a:t>• The imagery moves from careful consideration to cosmic vastness and thunderous power.
</a:t>
            </a:r>
            <a:pPr indent="0" marL="0">
              <a:buNone/>
            </a:pPr>
            <a:r>
              <a:rPr lang="en-US" sz="1620" dirty="0">
                <a:solidFill>
                  <a:srgbClr val="20312B"/>
                </a:solidFill>
                <a:latin typeface="Aptos" pitchFamily="34" charset="0"/>
                <a:ea typeface="Aptos" pitchFamily="34" charset="-122"/>
                <a:cs typeface="Aptos" pitchFamily="34" charset="-120"/>
              </a:rPr>
              <a:t>• Scripture connection: Psalm 19 and Psalm 8 teach that creation declares God's majesty.
</a:t>
            </a:r>
            <a:pPr indent="0" marL="0">
              <a:buNone/>
            </a:pPr>
            <a:r>
              <a:rPr lang="en-US" sz="1620" dirty="0">
                <a:solidFill>
                  <a:srgbClr val="20312B"/>
                </a:solidFill>
                <a:latin typeface="Aptos" pitchFamily="34" charset="0"/>
                <a:ea typeface="Aptos" pitchFamily="34" charset="-122"/>
                <a:cs typeface="Aptos" pitchFamily="34" charset="-120"/>
              </a:rPr>
              <a:t>• Teaching emphasis: awe should become attention, gratitude, and praise.</a:t>
            </a:r>
            <a:endParaRPr lang="en-US" sz="162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Additional Creation Imagery</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Forest, birdsong, and ordinary beauty</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10607040" cy="4434840"/>
          </a:xfrm>
          <a:prstGeom prst="roundRect">
            <a:avLst>
              <a:gd name="adj" fmla="val 1649"/>
            </a:avLst>
          </a:prstGeom>
          <a:solidFill>
            <a:srgbClr val="FFF9EF"/>
          </a:solidFill>
          <a:ln w="8890">
            <a:solidFill>
              <a:srgbClr val="E7D9C1">
                <a:alpha val="60000"/>
              </a:srgbClr>
            </a:solidFill>
            <a:prstDash val="solid"/>
          </a:ln>
        </p:spPr>
      </p:sp>
      <p:sp>
        <p:nvSpPr>
          <p:cNvPr id="7" name="Text 5"/>
          <p:cNvSpPr/>
          <p:nvPr/>
        </p:nvSpPr>
        <p:spPr>
          <a:xfrm>
            <a:off x="1069848" y="1783080"/>
            <a:ext cx="10012680" cy="1417320"/>
          </a:xfrm>
          <a:prstGeom prst="rect">
            <a:avLst/>
          </a:prstGeom>
          <a:noFill/>
          <a:ln/>
        </p:spPr>
        <p:txBody>
          <a:bodyPr wrap="square" lIns="1016" tIns="1016" rIns="1016" bIns="1016" rtlCol="0" anchor="ctr">
            <a:normAutofit/>
          </a:bodyPr>
          <a:lstStyle/>
          <a:p>
            <a:pPr algn="ctr" indent="0" marL="0">
              <a:buNone/>
            </a:pPr>
            <a:r>
              <a:rPr lang="en-US" sz="2000" dirty="0">
                <a:solidFill>
                  <a:srgbClr val="20312B"/>
                </a:solidFill>
                <a:latin typeface="Aptos" pitchFamily="34" charset="0"/>
                <a:ea typeface="Aptos" pitchFamily="34" charset="-122"/>
                <a:cs typeface="Aptos" pitchFamily="34" charset="-120"/>
              </a:rPr>
              <a:t>Some hymnals preserve additional stanza material that expands the creation imagery through woods, forest glades, and birdsong. This deepens the hymn's invitation: God's greatness is not only seen in the vast sky and storm, but also heard in quiet, living details.</a:t>
            </a:r>
            <a:endParaRPr lang="en-US" sz="2000" dirty="0"/>
          </a:p>
        </p:txBody>
      </p:sp>
      <p:sp>
        <p:nvSpPr>
          <p:cNvPr id="8" name="Text 6"/>
          <p:cNvSpPr/>
          <p:nvPr/>
        </p:nvSpPr>
        <p:spPr>
          <a:xfrm>
            <a:off x="1280160" y="3520440"/>
            <a:ext cx="9326880" cy="1508760"/>
          </a:xfrm>
          <a:prstGeom prst="rect">
            <a:avLst/>
          </a:prstGeom>
          <a:noFill/>
          <a:ln/>
        </p:spPr>
        <p:txBody>
          <a:bodyPr wrap="square" lIns="1143" tIns="1143" rIns="1143" bIns="1143" rtlCol="0" anchor="t">
            <a:normAutofit/>
          </a:bodyPr>
          <a:lstStyle/>
          <a:p>
            <a:pPr indent="0" marL="0">
              <a:buNone/>
            </a:pPr>
            <a:r>
              <a:rPr lang="en-US" sz="1650" dirty="0">
                <a:solidFill>
                  <a:srgbClr val="20312B"/>
                </a:solidFill>
                <a:latin typeface="Aptos" pitchFamily="34" charset="0"/>
                <a:ea typeface="Aptos" pitchFamily="34" charset="-122"/>
                <a:cs typeface="Aptos" pitchFamily="34" charset="-120"/>
              </a:rPr>
              <a:t>• Teaching emphasis: notice God's glory in both grandeur and quietness.
</a:t>
            </a:r>
            <a:pPr indent="0" marL="0">
              <a:buNone/>
            </a:pPr>
            <a:r>
              <a:rPr lang="en-US" sz="1650" dirty="0">
                <a:solidFill>
                  <a:srgbClr val="20312B"/>
                </a:solidFill>
                <a:latin typeface="Aptos" pitchFamily="34" charset="0"/>
                <a:ea typeface="Aptos" pitchFamily="34" charset="-122"/>
                <a:cs typeface="Aptos" pitchFamily="34" charset="-120"/>
              </a:rPr>
              <a:t>• Pastoral connection: people often meet awe in ordinary moments, not only dramatic ones.
</a:t>
            </a:r>
            <a:pPr indent="0" marL="0">
              <a:buNone/>
            </a:pPr>
            <a:r>
              <a:rPr lang="en-US" sz="1650" dirty="0">
                <a:solidFill>
                  <a:srgbClr val="20312B"/>
                </a:solidFill>
                <a:latin typeface="Aptos" pitchFamily="34" charset="0"/>
                <a:ea typeface="Aptos" pitchFamily="34" charset="-122"/>
                <a:cs typeface="Aptos" pitchFamily="34" charset="-120"/>
              </a:rPr>
              <a:t>• Scripture connection: creation continually “pours forth speech” without needing human words.</a:t>
            </a:r>
            <a:endParaRPr lang="en-US" sz="1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Stanza 2: Wonder at the Cross</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Divine greatness revealed as redeeming love</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pic>
        <p:nvPicPr>
          <p:cNvPr id="6" name="Image 0" descr="/mnt/data/hymn_assets/img4.jpg">    </p:cNvPr>
          <p:cNvPicPr>
            <a:picLocks noChangeAspect="1"/>
          </p:cNvPicPr>
          <p:nvPr/>
        </p:nvPicPr>
        <p:blipFill>
          <a:blip r:embed="rId1"/>
          <a:srcRect l="43000" r="1841" t="0" b="0"/>
          <a:stretch/>
        </p:blipFill>
        <p:spPr>
          <a:xfrm>
            <a:off x="640080" y="1234440"/>
            <a:ext cx="4480560" cy="4572000"/>
          </a:xfrm>
          <a:prstGeom prst="rect">
            <a:avLst/>
          </a:prstGeom>
        </p:spPr>
      </p:pic>
      <p:sp>
        <p:nvSpPr>
          <p:cNvPr id="7" name="Shape 4"/>
          <p:cNvSpPr/>
          <p:nvPr/>
        </p:nvSpPr>
        <p:spPr>
          <a:xfrm>
            <a:off x="5486400" y="1417320"/>
            <a:ext cx="5897880" cy="4434840"/>
          </a:xfrm>
          <a:prstGeom prst="roundRect">
            <a:avLst>
              <a:gd name="adj" fmla="val 1649"/>
            </a:avLst>
          </a:prstGeom>
          <a:solidFill>
            <a:srgbClr val="FFF9EF"/>
          </a:solidFill>
          <a:ln w="8890">
            <a:solidFill>
              <a:srgbClr val="E7D9C1">
                <a:alpha val="60000"/>
              </a:srgbClr>
            </a:solidFill>
            <a:prstDash val="solid"/>
          </a:ln>
        </p:spPr>
      </p:sp>
      <p:sp>
        <p:nvSpPr>
          <p:cNvPr id="8" name="Text 5"/>
          <p:cNvSpPr/>
          <p:nvPr/>
        </p:nvSpPr>
        <p:spPr>
          <a:xfrm>
            <a:off x="5797296" y="1719072"/>
            <a:ext cx="5166360" cy="3474720"/>
          </a:xfrm>
          <a:prstGeom prst="rect">
            <a:avLst/>
          </a:prstGeom>
          <a:noFill/>
          <a:ln/>
        </p:spPr>
        <p:txBody>
          <a:bodyPr wrap="square" lIns="1143" tIns="1143" rIns="1143" bIns="1143" rtlCol="0" anchor="t">
            <a:normAutofit/>
          </a:bodyPr>
          <a:lstStyle/>
          <a:p>
            <a:pPr indent="0" marL="0">
              <a:buNone/>
            </a:pPr>
            <a:r>
              <a:rPr lang="en-US" sz="1630" dirty="0">
                <a:solidFill>
                  <a:srgbClr val="20312B"/>
                </a:solidFill>
                <a:latin typeface="Aptos" pitchFamily="34" charset="0"/>
                <a:ea typeface="Aptos" pitchFamily="34" charset="-122"/>
                <a:cs typeface="Aptos" pitchFamily="34" charset="-120"/>
              </a:rPr>
              <a:t>• The hymn turns from what God has made to what God has given.
</a:t>
            </a:r>
            <a:pPr indent="0" marL="0">
              <a:buNone/>
            </a:pPr>
            <a:r>
              <a:rPr lang="en-US" sz="1630" dirty="0">
                <a:solidFill>
                  <a:srgbClr val="20312B"/>
                </a:solidFill>
                <a:latin typeface="Aptos" pitchFamily="34" charset="0"/>
                <a:ea typeface="Aptos" pitchFamily="34" charset="-122"/>
                <a:cs typeface="Aptos" pitchFamily="34" charset="-120"/>
              </a:rPr>
              <a:t>• The cross evokes holy astonishment: the mind struggles to measure such mercy.
</a:t>
            </a:r>
            <a:pPr indent="0" marL="0">
              <a:buNone/>
            </a:pPr>
            <a:r>
              <a:rPr lang="en-US" sz="1630" dirty="0">
                <a:solidFill>
                  <a:srgbClr val="20312B"/>
                </a:solidFill>
                <a:latin typeface="Aptos" pitchFamily="34" charset="0"/>
                <a:ea typeface="Aptos" pitchFamily="34" charset="-122"/>
                <a:cs typeface="Aptos" pitchFamily="34" charset="-120"/>
              </a:rPr>
              <a:t>• Scripture connection: Romans 5:8; Romans 8:32; Colossians 1:15-20.
</a:t>
            </a:r>
            <a:pPr indent="0" marL="0">
              <a:buNone/>
            </a:pPr>
            <a:r>
              <a:rPr lang="en-US" sz="1630" dirty="0">
                <a:solidFill>
                  <a:srgbClr val="20312B"/>
                </a:solidFill>
                <a:latin typeface="Aptos" pitchFamily="34" charset="0"/>
                <a:ea typeface="Aptos" pitchFamily="34" charset="-122"/>
                <a:cs typeface="Aptos" pitchFamily="34" charset="-120"/>
              </a:rPr>
              <a:t>• Teaching emphasis: Christian praise is deepest when creation wonder is joined to gospel wonder.</a:t>
            </a:r>
            <a:endParaRPr lang="en-US" sz="163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Stanza 3: Hope and Final Adoration</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The return of Christ turns praise toward eternity</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5623560" cy="4434840"/>
          </a:xfrm>
          <a:prstGeom prst="roundRect">
            <a:avLst>
              <a:gd name="adj" fmla="val 1649"/>
            </a:avLst>
          </a:prstGeom>
          <a:solidFill>
            <a:srgbClr val="FFF9EF"/>
          </a:solidFill>
          <a:ln w="8890">
            <a:solidFill>
              <a:srgbClr val="E7D9C1">
                <a:alpha val="60000"/>
              </a:srgbClr>
            </a:solidFill>
            <a:prstDash val="solid"/>
          </a:ln>
        </p:spPr>
      </p:sp>
      <p:pic>
        <p:nvPicPr>
          <p:cNvPr id="7" name="Image 0" descr="/mnt/data/hymn_assets/img3.jpg">    </p:cNvPr>
          <p:cNvPicPr>
            <a:picLocks noChangeAspect="1"/>
          </p:cNvPicPr>
          <p:nvPr/>
        </p:nvPicPr>
        <p:blipFill>
          <a:blip r:embed="rId1"/>
          <a:srcRect l="18000" r="27403" t="0" b="0"/>
          <a:stretch/>
        </p:blipFill>
        <p:spPr>
          <a:xfrm>
            <a:off x="6812280" y="1261872"/>
            <a:ext cx="4434840" cy="4572000"/>
          </a:xfrm>
          <a:prstGeom prst="rect">
            <a:avLst/>
          </a:prstGeom>
        </p:spPr>
      </p:pic>
      <p:sp>
        <p:nvSpPr>
          <p:cNvPr id="8" name="Text 5"/>
          <p:cNvSpPr/>
          <p:nvPr/>
        </p:nvSpPr>
        <p:spPr>
          <a:xfrm>
            <a:off x="1097280" y="1737360"/>
            <a:ext cx="4892040" cy="3337560"/>
          </a:xfrm>
          <a:prstGeom prst="rect">
            <a:avLst/>
          </a:prstGeom>
          <a:noFill/>
          <a:ln/>
        </p:spPr>
        <p:txBody>
          <a:bodyPr wrap="square" lIns="1143" tIns="1143" rIns="1143" bIns="1143" rtlCol="0" anchor="t">
            <a:normAutofit/>
          </a:bodyPr>
          <a:lstStyle/>
          <a:p>
            <a:pPr indent="0" marL="0">
              <a:buNone/>
            </a:pPr>
            <a:r>
              <a:rPr lang="en-US" sz="1690" dirty="0">
                <a:solidFill>
                  <a:srgbClr val="20312B"/>
                </a:solidFill>
                <a:latin typeface="Aptos" pitchFamily="34" charset="0"/>
                <a:ea typeface="Aptos" pitchFamily="34" charset="-122"/>
                <a:cs typeface="Aptos" pitchFamily="34" charset="-120"/>
              </a:rPr>
              <a:t>• The believer looks toward Christ's coming with joyful expectation.
</a:t>
            </a:r>
            <a:pPr indent="0" marL="0">
              <a:buNone/>
            </a:pPr>
            <a:r>
              <a:rPr lang="en-US" sz="1690" dirty="0">
                <a:solidFill>
                  <a:srgbClr val="20312B"/>
                </a:solidFill>
                <a:latin typeface="Aptos" pitchFamily="34" charset="0"/>
                <a:ea typeface="Aptos" pitchFamily="34" charset="-122"/>
                <a:cs typeface="Aptos" pitchFamily="34" charset="-120"/>
              </a:rPr>
              <a:t>• The promised future does not diminish present worship; it strengthens it.
</a:t>
            </a:r>
            <a:pPr indent="0" marL="0">
              <a:buNone/>
            </a:pPr>
            <a:r>
              <a:rPr lang="en-US" sz="1690" dirty="0">
                <a:solidFill>
                  <a:srgbClr val="20312B"/>
                </a:solidFill>
                <a:latin typeface="Aptos" pitchFamily="34" charset="0"/>
                <a:ea typeface="Aptos" pitchFamily="34" charset="-122"/>
                <a:cs typeface="Aptos" pitchFamily="34" charset="-120"/>
              </a:rPr>
              <a:t>• The final posture is humble adoration before God.
</a:t>
            </a:r>
            <a:pPr indent="0" marL="0">
              <a:buNone/>
            </a:pPr>
            <a:r>
              <a:rPr lang="en-US" sz="1690" dirty="0">
                <a:solidFill>
                  <a:srgbClr val="20312B"/>
                </a:solidFill>
                <a:latin typeface="Aptos" pitchFamily="34" charset="0"/>
                <a:ea typeface="Aptos" pitchFamily="34" charset="-122"/>
                <a:cs typeface="Aptos" pitchFamily="34" charset="-120"/>
              </a:rPr>
              <a:t>• Teaching emphasis: Christian hope is personal, embodied, and worshipful.</a:t>
            </a:r>
            <a:endParaRPr lang="en-US" sz="169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Refrain Study</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The congregation answers every theme with praise</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10607040" cy="4434840"/>
          </a:xfrm>
          <a:prstGeom prst="roundRect">
            <a:avLst>
              <a:gd name="adj" fmla="val 1649"/>
            </a:avLst>
          </a:prstGeom>
          <a:solidFill>
            <a:srgbClr val="FFF9EF"/>
          </a:solidFill>
          <a:ln w="8890">
            <a:solidFill>
              <a:srgbClr val="E7D9C1">
                <a:alpha val="60000"/>
              </a:srgbClr>
            </a:solidFill>
            <a:prstDash val="solid"/>
          </a:ln>
        </p:spPr>
      </p:sp>
      <p:sp>
        <p:nvSpPr>
          <p:cNvPr id="7" name="Text 5"/>
          <p:cNvSpPr/>
          <p:nvPr/>
        </p:nvSpPr>
        <p:spPr>
          <a:xfrm>
            <a:off x="1005840" y="1783080"/>
            <a:ext cx="10104120" cy="960120"/>
          </a:xfrm>
          <a:prstGeom prst="rect">
            <a:avLst/>
          </a:prstGeom>
          <a:noFill/>
          <a:ln/>
        </p:spPr>
        <p:txBody>
          <a:bodyPr wrap="square" lIns="1016" tIns="1016" rIns="1016" bIns="1016" rtlCol="0" anchor="ctr">
            <a:normAutofit/>
          </a:bodyPr>
          <a:lstStyle/>
          <a:p>
            <a:pPr algn="ctr" indent="0" marL="0">
              <a:buNone/>
            </a:pPr>
            <a:r>
              <a:rPr lang="en-US" sz="2300" dirty="0">
                <a:solidFill>
                  <a:srgbClr val="20312B"/>
                </a:solidFill>
                <a:latin typeface="Aptos" pitchFamily="34" charset="0"/>
                <a:ea typeface="Aptos" pitchFamily="34" charset="-122"/>
                <a:cs typeface="Aptos" pitchFamily="34" charset="-120"/>
              </a:rPr>
              <a:t>The refrain functions like a repeated confession. After creation, cross, and future hope, the soul answers: God is great, and worship is the fitting response.</a:t>
            </a:r>
            <a:endParaRPr lang="en-US" sz="2300" dirty="0"/>
          </a:p>
        </p:txBody>
      </p:sp>
      <p:sp>
        <p:nvSpPr>
          <p:cNvPr id="8" name="Text 6"/>
          <p:cNvSpPr/>
          <p:nvPr/>
        </p:nvSpPr>
        <p:spPr>
          <a:xfrm>
            <a:off x="1280160" y="3063240"/>
            <a:ext cx="9372600" cy="2011680"/>
          </a:xfrm>
          <a:prstGeom prst="rect">
            <a:avLst/>
          </a:prstGeom>
          <a:noFill/>
          <a:ln/>
        </p:spPr>
        <p:txBody>
          <a:bodyPr wrap="square" lIns="1143" tIns="1143" rIns="1143" bIns="1143" rtlCol="0" anchor="t">
            <a:normAutofit/>
          </a:bodyPr>
          <a:lstStyle/>
          <a:p>
            <a:pPr indent="0" marL="0">
              <a:buNone/>
            </a:pPr>
            <a:r>
              <a:rPr lang="en-US" sz="1650" dirty="0">
                <a:solidFill>
                  <a:srgbClr val="20312B"/>
                </a:solidFill>
                <a:latin typeface="Aptos" pitchFamily="34" charset="0"/>
                <a:ea typeface="Aptos" pitchFamily="34" charset="-122"/>
                <a:cs typeface="Aptos" pitchFamily="34" charset="-120"/>
              </a:rPr>
              <a:t>• Personal: praise rises from “my soul,” not only from the lips.
</a:t>
            </a:r>
            <a:pPr indent="0" marL="0">
              <a:buNone/>
            </a:pPr>
            <a:r>
              <a:rPr lang="en-US" sz="1650" dirty="0">
                <a:solidFill>
                  <a:srgbClr val="20312B"/>
                </a:solidFill>
                <a:latin typeface="Aptos" pitchFamily="34" charset="0"/>
                <a:ea typeface="Aptos" pitchFamily="34" charset="-122"/>
                <a:cs typeface="Aptos" pitchFamily="34" charset="-120"/>
              </a:rPr>
              <a:t>• Christ-centered: the address to the Savior keeps the hymn anchored in redemption.
</a:t>
            </a:r>
            <a:pPr indent="0" marL="0">
              <a:buNone/>
            </a:pPr>
            <a:r>
              <a:rPr lang="en-US" sz="1650" dirty="0">
                <a:solidFill>
                  <a:srgbClr val="20312B"/>
                </a:solidFill>
                <a:latin typeface="Aptos" pitchFamily="34" charset="0"/>
                <a:ea typeface="Aptos" pitchFamily="34" charset="-122"/>
                <a:cs typeface="Aptos" pitchFamily="34" charset="-120"/>
              </a:rPr>
              <a:t>• Congregational: repetition helps the whole church participate with confidence.
</a:t>
            </a:r>
            <a:pPr indent="0" marL="0">
              <a:buNone/>
            </a:pPr>
            <a:r>
              <a:rPr lang="en-US" sz="1650" dirty="0">
                <a:solidFill>
                  <a:srgbClr val="20312B"/>
                </a:solidFill>
                <a:latin typeface="Aptos" pitchFamily="34" charset="0"/>
                <a:ea typeface="Aptos" pitchFamily="34" charset="-122"/>
                <a:cs typeface="Aptos" pitchFamily="34" charset="-120"/>
              </a:rPr>
              <a:t>• Musical: the refrain expands emotionally, matching the breadth of the theology.</a:t>
            </a:r>
            <a:endParaRPr lang="en-US" sz="1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Theological Themes</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What the hymn teaches the church to confess</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49808" y="1325880"/>
            <a:ext cx="3429000" cy="4434840"/>
          </a:xfrm>
          <a:prstGeom prst="roundRect">
            <a:avLst>
              <a:gd name="adj" fmla="val 2133"/>
            </a:avLst>
          </a:prstGeom>
          <a:solidFill>
            <a:srgbClr val="FFF9EF"/>
          </a:solidFill>
          <a:ln w="8890">
            <a:solidFill>
              <a:srgbClr val="E7D9C1">
                <a:alpha val="60000"/>
              </a:srgbClr>
            </a:solidFill>
            <a:prstDash val="solid"/>
          </a:ln>
        </p:spPr>
      </p:sp>
      <p:sp>
        <p:nvSpPr>
          <p:cNvPr id="7" name="Shape 5"/>
          <p:cNvSpPr/>
          <p:nvPr/>
        </p:nvSpPr>
        <p:spPr>
          <a:xfrm>
            <a:off x="4462272" y="1325880"/>
            <a:ext cx="3429000" cy="4434840"/>
          </a:xfrm>
          <a:prstGeom prst="roundRect">
            <a:avLst>
              <a:gd name="adj" fmla="val 2133"/>
            </a:avLst>
          </a:prstGeom>
          <a:solidFill>
            <a:srgbClr val="FFF9EF"/>
          </a:solidFill>
          <a:ln w="8890">
            <a:solidFill>
              <a:srgbClr val="E7D9C1">
                <a:alpha val="60000"/>
              </a:srgbClr>
            </a:solidFill>
            <a:prstDash val="solid"/>
          </a:ln>
        </p:spPr>
      </p:sp>
      <p:sp>
        <p:nvSpPr>
          <p:cNvPr id="8" name="Shape 6"/>
          <p:cNvSpPr/>
          <p:nvPr/>
        </p:nvSpPr>
        <p:spPr>
          <a:xfrm>
            <a:off x="8183880" y="1325880"/>
            <a:ext cx="3200400" cy="4434840"/>
          </a:xfrm>
          <a:prstGeom prst="roundRect">
            <a:avLst>
              <a:gd name="adj" fmla="val 2286"/>
            </a:avLst>
          </a:prstGeom>
          <a:solidFill>
            <a:srgbClr val="FFF9EF"/>
          </a:solidFill>
          <a:ln w="8890">
            <a:solidFill>
              <a:srgbClr val="E7D9C1">
                <a:alpha val="60000"/>
              </a:srgbClr>
            </a:solidFill>
            <a:prstDash val="solid"/>
          </a:ln>
        </p:spPr>
      </p:sp>
      <p:sp>
        <p:nvSpPr>
          <p:cNvPr id="9" name="Text 7"/>
          <p:cNvSpPr/>
          <p:nvPr/>
        </p:nvSpPr>
        <p:spPr>
          <a:xfrm>
            <a:off x="987552" y="1627632"/>
            <a:ext cx="2926080" cy="292608"/>
          </a:xfrm>
          <a:prstGeom prst="rect">
            <a:avLst/>
          </a:prstGeom>
          <a:noFill/>
          <a:ln/>
        </p:spPr>
        <p:txBody>
          <a:bodyPr wrap="square" lIns="1016" tIns="1016" rIns="1016" bIns="1016" rtlCol="0" anchor="t">
            <a:normAutofit/>
          </a:bodyPr>
          <a:lstStyle/>
          <a:p>
            <a:pPr algn="ctr" indent="0" marL="0">
              <a:buNone/>
            </a:pPr>
            <a:r>
              <a:rPr lang="en-US" sz="2200" b="1" dirty="0">
                <a:solidFill>
                  <a:srgbClr val="B78A39"/>
                </a:solidFill>
                <a:latin typeface="Georgia" pitchFamily="34" charset="0"/>
                <a:ea typeface="Georgia" pitchFamily="34" charset="-122"/>
                <a:cs typeface="Georgia" pitchFamily="34" charset="-120"/>
              </a:rPr>
              <a:t>Creation</a:t>
            </a:r>
            <a:endParaRPr lang="en-US" sz="2200" dirty="0"/>
          </a:p>
        </p:txBody>
      </p:sp>
      <p:sp>
        <p:nvSpPr>
          <p:cNvPr id="10" name="Text 8"/>
          <p:cNvSpPr/>
          <p:nvPr/>
        </p:nvSpPr>
        <p:spPr>
          <a:xfrm>
            <a:off x="1005840" y="2212848"/>
            <a:ext cx="2743200" cy="2331720"/>
          </a:xfrm>
          <a:prstGeom prst="rect">
            <a:avLst/>
          </a:prstGeom>
          <a:noFill/>
          <a:ln/>
        </p:spPr>
        <p:txBody>
          <a:bodyPr wrap="square" lIns="1143" tIns="1143" rIns="1143" bIns="1143" rtlCol="0" anchor="t">
            <a:normAutofit/>
          </a:bodyPr>
          <a:lstStyle/>
          <a:p>
            <a:pPr indent="0" marL="0">
              <a:buNone/>
            </a:pPr>
            <a:r>
              <a:rPr lang="en-US" sz="1530" dirty="0">
                <a:solidFill>
                  <a:srgbClr val="20312B"/>
                </a:solidFill>
                <a:latin typeface="Aptos" pitchFamily="34" charset="0"/>
                <a:ea typeface="Aptos" pitchFamily="34" charset="-122"/>
                <a:cs typeface="Aptos" pitchFamily="34" charset="-120"/>
              </a:rPr>
              <a:t>• God is Creator
</a:t>
            </a:r>
            <a:pPr indent="0" marL="0">
              <a:buNone/>
            </a:pPr>
            <a:r>
              <a:rPr lang="en-US" sz="1530" dirty="0">
                <a:solidFill>
                  <a:srgbClr val="20312B"/>
                </a:solidFill>
                <a:latin typeface="Aptos" pitchFamily="34" charset="0"/>
                <a:ea typeface="Aptos" pitchFamily="34" charset="-122"/>
                <a:cs typeface="Aptos" pitchFamily="34" charset="-120"/>
              </a:rPr>
              <a:t>• Nature witnesses to divine majesty
</a:t>
            </a:r>
            <a:pPr indent="0" marL="0">
              <a:buNone/>
            </a:pPr>
            <a:r>
              <a:rPr lang="en-US" sz="1530" dirty="0">
                <a:solidFill>
                  <a:srgbClr val="20312B"/>
                </a:solidFill>
                <a:latin typeface="Aptos" pitchFamily="34" charset="0"/>
                <a:ea typeface="Aptos" pitchFamily="34" charset="-122"/>
                <a:cs typeface="Aptos" pitchFamily="34" charset="-120"/>
              </a:rPr>
              <a:t>• Awe begins with attention</a:t>
            </a:r>
            <a:endParaRPr lang="en-US" sz="1530" dirty="0"/>
          </a:p>
        </p:txBody>
      </p:sp>
      <p:sp>
        <p:nvSpPr>
          <p:cNvPr id="11" name="Text 9"/>
          <p:cNvSpPr/>
          <p:nvPr/>
        </p:nvSpPr>
        <p:spPr>
          <a:xfrm>
            <a:off x="4709160" y="1627632"/>
            <a:ext cx="2926080" cy="292608"/>
          </a:xfrm>
          <a:prstGeom prst="rect">
            <a:avLst/>
          </a:prstGeom>
          <a:noFill/>
          <a:ln/>
        </p:spPr>
        <p:txBody>
          <a:bodyPr wrap="square" lIns="1016" tIns="1016" rIns="1016" bIns="1016" rtlCol="0" anchor="t">
            <a:normAutofit/>
          </a:bodyPr>
          <a:lstStyle/>
          <a:p>
            <a:pPr algn="ctr" indent="0" marL="0">
              <a:buNone/>
            </a:pPr>
            <a:r>
              <a:rPr lang="en-US" sz="2200" b="1" dirty="0">
                <a:solidFill>
                  <a:srgbClr val="B78A39"/>
                </a:solidFill>
                <a:latin typeface="Georgia" pitchFamily="34" charset="0"/>
                <a:ea typeface="Georgia" pitchFamily="34" charset="-122"/>
                <a:cs typeface="Georgia" pitchFamily="34" charset="-120"/>
              </a:rPr>
              <a:t>Redemption</a:t>
            </a:r>
            <a:endParaRPr lang="en-US" sz="2200" dirty="0"/>
          </a:p>
        </p:txBody>
      </p:sp>
      <p:sp>
        <p:nvSpPr>
          <p:cNvPr id="12" name="Text 10"/>
          <p:cNvSpPr/>
          <p:nvPr/>
        </p:nvSpPr>
        <p:spPr>
          <a:xfrm>
            <a:off x="4709160" y="2212848"/>
            <a:ext cx="2788920" cy="2331720"/>
          </a:xfrm>
          <a:prstGeom prst="rect">
            <a:avLst/>
          </a:prstGeom>
          <a:noFill/>
          <a:ln/>
        </p:spPr>
        <p:txBody>
          <a:bodyPr wrap="square" lIns="1143" tIns="1143" rIns="1143" bIns="1143" rtlCol="0" anchor="t">
            <a:normAutofit/>
          </a:bodyPr>
          <a:lstStyle/>
          <a:p>
            <a:pPr indent="0" marL="0">
              <a:buNone/>
            </a:pPr>
            <a:r>
              <a:rPr lang="en-US" sz="1530" dirty="0">
                <a:solidFill>
                  <a:srgbClr val="20312B"/>
                </a:solidFill>
                <a:latin typeface="Aptos" pitchFamily="34" charset="0"/>
                <a:ea typeface="Aptos" pitchFamily="34" charset="-122"/>
                <a:cs typeface="Aptos" pitchFamily="34" charset="-120"/>
              </a:rPr>
              <a:t>• The cross reveals divine love
</a:t>
            </a:r>
            <a:pPr indent="0" marL="0">
              <a:buNone/>
            </a:pPr>
            <a:r>
              <a:rPr lang="en-US" sz="1530" dirty="0">
                <a:solidFill>
                  <a:srgbClr val="20312B"/>
                </a:solidFill>
                <a:latin typeface="Aptos" pitchFamily="34" charset="0"/>
                <a:ea typeface="Aptos" pitchFamily="34" charset="-122"/>
                <a:cs typeface="Aptos" pitchFamily="34" charset="-120"/>
              </a:rPr>
              <a:t>• Christ bears sin
</a:t>
            </a:r>
            <a:pPr indent="0" marL="0">
              <a:buNone/>
            </a:pPr>
            <a:r>
              <a:rPr lang="en-US" sz="1530" dirty="0">
                <a:solidFill>
                  <a:srgbClr val="20312B"/>
                </a:solidFill>
                <a:latin typeface="Aptos" pitchFamily="34" charset="0"/>
                <a:ea typeface="Aptos" pitchFamily="34" charset="-122"/>
                <a:cs typeface="Aptos" pitchFamily="34" charset="-120"/>
              </a:rPr>
              <a:t>• Grace turns wonder into gratitude</a:t>
            </a:r>
            <a:endParaRPr lang="en-US" sz="1530" dirty="0"/>
          </a:p>
        </p:txBody>
      </p:sp>
      <p:sp>
        <p:nvSpPr>
          <p:cNvPr id="13" name="Text 11"/>
          <p:cNvSpPr/>
          <p:nvPr/>
        </p:nvSpPr>
        <p:spPr>
          <a:xfrm>
            <a:off x="8394192" y="1627632"/>
            <a:ext cx="2651760" cy="292608"/>
          </a:xfrm>
          <a:prstGeom prst="rect">
            <a:avLst/>
          </a:prstGeom>
          <a:noFill/>
          <a:ln/>
        </p:spPr>
        <p:txBody>
          <a:bodyPr wrap="square" lIns="1016" tIns="1016" rIns="1016" bIns="1016" rtlCol="0" anchor="t">
            <a:normAutofit/>
          </a:bodyPr>
          <a:lstStyle/>
          <a:p>
            <a:pPr algn="ctr" indent="0" marL="0">
              <a:buNone/>
            </a:pPr>
            <a:r>
              <a:rPr lang="en-US" sz="2200" b="1" dirty="0">
                <a:solidFill>
                  <a:srgbClr val="B78A39"/>
                </a:solidFill>
                <a:latin typeface="Georgia" pitchFamily="34" charset="0"/>
                <a:ea typeface="Georgia" pitchFamily="34" charset="-122"/>
                <a:cs typeface="Georgia" pitchFamily="34" charset="-120"/>
              </a:rPr>
              <a:t>Hope</a:t>
            </a:r>
            <a:endParaRPr lang="en-US" sz="2200" dirty="0"/>
          </a:p>
        </p:txBody>
      </p:sp>
      <p:sp>
        <p:nvSpPr>
          <p:cNvPr id="14" name="Text 12"/>
          <p:cNvSpPr/>
          <p:nvPr/>
        </p:nvSpPr>
        <p:spPr>
          <a:xfrm>
            <a:off x="8430768" y="2212848"/>
            <a:ext cx="2423160" cy="2331720"/>
          </a:xfrm>
          <a:prstGeom prst="rect">
            <a:avLst/>
          </a:prstGeom>
          <a:noFill/>
          <a:ln/>
        </p:spPr>
        <p:txBody>
          <a:bodyPr wrap="square" lIns="1143" tIns="1143" rIns="1143" bIns="1143" rtlCol="0" anchor="t">
            <a:normAutofit/>
          </a:bodyPr>
          <a:lstStyle/>
          <a:p>
            <a:pPr indent="0" marL="0">
              <a:buNone/>
            </a:pPr>
            <a:r>
              <a:rPr lang="en-US" sz="1530" dirty="0">
                <a:solidFill>
                  <a:srgbClr val="20312B"/>
                </a:solidFill>
                <a:latin typeface="Aptos" pitchFamily="34" charset="0"/>
                <a:ea typeface="Aptos" pitchFamily="34" charset="-122"/>
                <a:cs typeface="Aptos" pitchFamily="34" charset="-120"/>
              </a:rPr>
              <a:t>• Christ will return
</a:t>
            </a:r>
            <a:pPr indent="0" marL="0">
              <a:buNone/>
            </a:pPr>
            <a:r>
              <a:rPr lang="en-US" sz="1530" dirty="0">
                <a:solidFill>
                  <a:srgbClr val="20312B"/>
                </a:solidFill>
                <a:latin typeface="Aptos" pitchFamily="34" charset="0"/>
                <a:ea typeface="Aptos" pitchFamily="34" charset="-122"/>
                <a:cs typeface="Aptos" pitchFamily="34" charset="-120"/>
              </a:rPr>
              <a:t>• Joy will be complete
</a:t>
            </a:r>
            <a:pPr indent="0" marL="0">
              <a:buNone/>
            </a:pPr>
            <a:r>
              <a:rPr lang="en-US" sz="1530" dirty="0">
                <a:solidFill>
                  <a:srgbClr val="20312B"/>
                </a:solidFill>
                <a:latin typeface="Aptos" pitchFamily="34" charset="0"/>
                <a:ea typeface="Aptos" pitchFamily="34" charset="-122"/>
                <a:cs typeface="Aptos" pitchFamily="34" charset="-120"/>
              </a:rPr>
              <a:t>• Worship anticipates eternity</a:t>
            </a:r>
            <a:endParaRPr lang="en-US" sz="153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Literary Observations</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Movement, imagery, and tone</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10607040" cy="4434840"/>
          </a:xfrm>
          <a:prstGeom prst="roundRect">
            <a:avLst>
              <a:gd name="adj" fmla="val 1649"/>
            </a:avLst>
          </a:prstGeom>
          <a:solidFill>
            <a:srgbClr val="FFF9EF"/>
          </a:solidFill>
          <a:ln w="8890">
            <a:solidFill>
              <a:srgbClr val="E7D9C1">
                <a:alpha val="60000"/>
              </a:srgbClr>
            </a:solidFill>
            <a:prstDash val="solid"/>
          </a:ln>
        </p:spPr>
      </p:sp>
      <p:sp>
        <p:nvSpPr>
          <p:cNvPr id="7" name="Text 5"/>
          <p:cNvSpPr/>
          <p:nvPr/>
        </p:nvSpPr>
        <p:spPr>
          <a:xfrm>
            <a:off x="1051560" y="1737360"/>
            <a:ext cx="10012680" cy="3520440"/>
          </a:xfrm>
          <a:prstGeom prst="rect">
            <a:avLst/>
          </a:prstGeom>
          <a:noFill/>
          <a:ln/>
        </p:spPr>
        <p:txBody>
          <a:bodyPr wrap="square" lIns="1143" tIns="1143" rIns="1143" bIns="1143" rtlCol="0" anchor="t">
            <a:normAutofit/>
          </a:bodyPr>
          <a:lstStyle/>
          <a:p>
            <a:pPr indent="0" marL="0">
              <a:buNone/>
            </a:pPr>
            <a:r>
              <a:rPr lang="en-US" sz="1720" dirty="0">
                <a:solidFill>
                  <a:srgbClr val="20312B"/>
                </a:solidFill>
                <a:latin typeface="Aptos" pitchFamily="34" charset="0"/>
                <a:ea typeface="Aptos" pitchFamily="34" charset="-122"/>
                <a:cs typeface="Aptos" pitchFamily="34" charset="-120"/>
              </a:rPr>
              <a:t>• Flow of thought: creation → cross → Christ's return → adoration.
</a:t>
            </a:r>
            <a:pPr indent="0" marL="0">
              <a:buNone/>
            </a:pPr>
            <a:r>
              <a:rPr lang="en-US" sz="1720" dirty="0">
                <a:solidFill>
                  <a:srgbClr val="20312B"/>
                </a:solidFill>
                <a:latin typeface="Aptos" pitchFamily="34" charset="0"/>
                <a:ea typeface="Aptos" pitchFamily="34" charset="-122"/>
                <a:cs typeface="Aptos" pitchFamily="34" charset="-120"/>
              </a:rPr>
              <a:t>• Imagery: stars, thunder, woods, birdsong, burden, cross, homecoming, humble worship.
</a:t>
            </a:r>
            <a:pPr indent="0" marL="0">
              <a:buNone/>
            </a:pPr>
            <a:r>
              <a:rPr lang="en-US" sz="1720" dirty="0">
                <a:solidFill>
                  <a:srgbClr val="20312B"/>
                </a:solidFill>
                <a:latin typeface="Aptos" pitchFamily="34" charset="0"/>
                <a:ea typeface="Aptos" pitchFamily="34" charset="-122"/>
                <a:cs typeface="Aptos" pitchFamily="34" charset="-120"/>
              </a:rPr>
              <a:t>• Tone: awe-struck, personal, reverent, confident, and doxological.
</a:t>
            </a:r>
            <a:pPr indent="0" marL="0">
              <a:buNone/>
            </a:pPr>
            <a:r>
              <a:rPr lang="en-US" sz="1720" dirty="0">
                <a:solidFill>
                  <a:srgbClr val="20312B"/>
                </a:solidFill>
                <a:latin typeface="Aptos" pitchFamily="34" charset="0"/>
                <a:ea typeface="Aptos" pitchFamily="34" charset="-122"/>
                <a:cs typeface="Aptos" pitchFamily="34" charset="-120"/>
              </a:rPr>
              <a:t>• Repeated refrain: gathers every stanza into a single act of praise.
</a:t>
            </a:r>
            <a:pPr indent="0" marL="0">
              <a:buNone/>
            </a:pPr>
            <a:r>
              <a:rPr lang="en-US" sz="1720" dirty="0">
                <a:solidFill>
                  <a:srgbClr val="20312B"/>
                </a:solidFill>
                <a:latin typeface="Aptos" pitchFamily="34" charset="0"/>
                <a:ea typeface="Aptos" pitchFamily="34" charset="-122"/>
                <a:cs typeface="Aptos" pitchFamily="34" charset="-120"/>
              </a:rPr>
              <a:t>• Pastoral insight: the hymn teaches believers how to move from experience to theology to worship.</a:t>
            </a:r>
            <a:endParaRPr lang="en-US" sz="172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Musical Observations</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Why the tune serves the text well</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5120640" cy="4434840"/>
          </a:xfrm>
          <a:prstGeom prst="roundRect">
            <a:avLst>
              <a:gd name="adj" fmla="val 1649"/>
            </a:avLst>
          </a:prstGeom>
          <a:solidFill>
            <a:srgbClr val="FFF9EF"/>
          </a:solidFill>
          <a:ln w="8890">
            <a:solidFill>
              <a:srgbClr val="E7D9C1">
                <a:alpha val="60000"/>
              </a:srgbClr>
            </a:solidFill>
            <a:prstDash val="solid"/>
          </a:ln>
        </p:spPr>
      </p:sp>
      <p:sp>
        <p:nvSpPr>
          <p:cNvPr id="7" name="Shape 5"/>
          <p:cNvSpPr/>
          <p:nvPr/>
        </p:nvSpPr>
        <p:spPr>
          <a:xfrm>
            <a:off x="6263640" y="1417320"/>
            <a:ext cx="5120640" cy="4434840"/>
          </a:xfrm>
          <a:prstGeom prst="roundRect">
            <a:avLst>
              <a:gd name="adj" fmla="val 1649"/>
            </a:avLst>
          </a:prstGeom>
          <a:solidFill>
            <a:srgbClr val="FFF9EF"/>
          </a:solidFill>
          <a:ln w="8890">
            <a:solidFill>
              <a:srgbClr val="E7D9C1">
                <a:alpha val="60000"/>
              </a:srgbClr>
            </a:solidFill>
            <a:prstDash val="solid"/>
          </a:ln>
        </p:spPr>
      </p:sp>
      <p:sp>
        <p:nvSpPr>
          <p:cNvPr id="8" name="Text 6"/>
          <p:cNvSpPr/>
          <p:nvPr/>
        </p:nvSpPr>
        <p:spPr>
          <a:xfrm>
            <a:off x="1051560" y="1737360"/>
            <a:ext cx="4480560" cy="3429000"/>
          </a:xfrm>
          <a:prstGeom prst="rect">
            <a:avLst/>
          </a:prstGeom>
          <a:noFill/>
          <a:ln/>
        </p:spPr>
        <p:txBody>
          <a:bodyPr wrap="square" lIns="1143" tIns="1143" rIns="1143" bIns="1143" rtlCol="0" anchor="t">
            <a:normAutofit/>
          </a:bodyPr>
          <a:lstStyle/>
          <a:p>
            <a:pPr indent="0" marL="0">
              <a:buNone/>
            </a:pPr>
            <a:r>
              <a:rPr lang="en-US" sz="1640" dirty="0">
                <a:solidFill>
                  <a:srgbClr val="20312B"/>
                </a:solidFill>
                <a:latin typeface="Aptos" pitchFamily="34" charset="0"/>
                <a:ea typeface="Aptos" pitchFamily="34" charset="-122"/>
                <a:cs typeface="Aptos" pitchFamily="34" charset="-120"/>
              </a:rPr>
              <a:t>• The broad melodic shape supports expansive praise.
</a:t>
            </a:r>
            <a:pPr indent="0" marL="0">
              <a:buNone/>
            </a:pPr>
            <a:r>
              <a:rPr lang="en-US" sz="1640" dirty="0">
                <a:solidFill>
                  <a:srgbClr val="20312B"/>
                </a:solidFill>
                <a:latin typeface="Aptos" pitchFamily="34" charset="0"/>
                <a:ea typeface="Aptos" pitchFamily="34" charset="-122"/>
                <a:cs typeface="Aptos" pitchFamily="34" charset="-120"/>
              </a:rPr>
              <a:t>• The refrain provides a memorable emotional and theological climax.
</a:t>
            </a:r>
            <a:pPr indent="0" marL="0">
              <a:buNone/>
            </a:pPr>
            <a:r>
              <a:rPr lang="en-US" sz="1640" dirty="0">
                <a:solidFill>
                  <a:srgbClr val="20312B"/>
                </a:solidFill>
                <a:latin typeface="Aptos" pitchFamily="34" charset="0"/>
                <a:ea typeface="Aptos" pitchFamily="34" charset="-122"/>
                <a:cs typeface="Aptos" pitchFamily="34" charset="-120"/>
              </a:rPr>
              <a:t>• The meter is commonly given as 11.10.11.10 with refrain.
</a:t>
            </a:r>
            <a:pPr indent="0" marL="0">
              <a:buNone/>
            </a:pPr>
            <a:r>
              <a:rPr lang="en-US" sz="1640" dirty="0">
                <a:solidFill>
                  <a:srgbClr val="20312B"/>
                </a:solidFill>
                <a:latin typeface="Aptos" pitchFamily="34" charset="0"/>
                <a:ea typeface="Aptos" pitchFamily="34" charset="-122"/>
                <a:cs typeface="Aptos" pitchFamily="34" charset="-120"/>
              </a:rPr>
              <a:t>• The tune is accessible for congregational singing when led with steady tempo and clear phrasing.</a:t>
            </a:r>
            <a:endParaRPr lang="en-US" sz="1640" dirty="0"/>
          </a:p>
        </p:txBody>
      </p:sp>
      <p:sp>
        <p:nvSpPr>
          <p:cNvPr id="9" name="Text 7"/>
          <p:cNvSpPr/>
          <p:nvPr/>
        </p:nvSpPr>
        <p:spPr>
          <a:xfrm>
            <a:off x="6537960" y="1737360"/>
            <a:ext cx="4480560" cy="3429000"/>
          </a:xfrm>
          <a:prstGeom prst="rect">
            <a:avLst/>
          </a:prstGeom>
          <a:noFill/>
          <a:ln/>
        </p:spPr>
        <p:txBody>
          <a:bodyPr wrap="square" lIns="1143" tIns="1143" rIns="1143" bIns="1143" rtlCol="0" anchor="t">
            <a:normAutofit/>
          </a:bodyPr>
          <a:lstStyle/>
          <a:p>
            <a:pPr indent="0" marL="0">
              <a:buNone/>
            </a:pPr>
            <a:r>
              <a:rPr lang="en-US" sz="1640" dirty="0">
                <a:solidFill>
                  <a:srgbClr val="20312B"/>
                </a:solidFill>
                <a:latin typeface="Aptos" pitchFamily="34" charset="0"/>
                <a:ea typeface="Aptos" pitchFamily="34" charset="-122"/>
                <a:cs typeface="Aptos" pitchFamily="34" charset="-120"/>
              </a:rPr>
              <a:t>• For choir: shape the verses gently and reserve full strength for the refrain.
</a:t>
            </a:r>
            <a:pPr indent="0" marL="0">
              <a:buNone/>
            </a:pPr>
            <a:r>
              <a:rPr lang="en-US" sz="1640" dirty="0">
                <a:solidFill>
                  <a:srgbClr val="20312B"/>
                </a:solidFill>
                <a:latin typeface="Aptos" pitchFamily="34" charset="0"/>
                <a:ea typeface="Aptos" pitchFamily="34" charset="-122"/>
                <a:cs typeface="Aptos" pitchFamily="34" charset="-120"/>
              </a:rPr>
              <a:t>• For congregation: allow a brief breath before the refrain so the response feels deliberate.
</a:t>
            </a:r>
            <a:pPr indent="0" marL="0">
              <a:buNone/>
            </a:pPr>
            <a:r>
              <a:rPr lang="en-US" sz="1640" dirty="0">
                <a:solidFill>
                  <a:srgbClr val="20312B"/>
                </a:solidFill>
                <a:latin typeface="Aptos" pitchFamily="34" charset="0"/>
                <a:ea typeface="Aptos" pitchFamily="34" charset="-122"/>
                <a:cs typeface="Aptos" pitchFamily="34" charset="-120"/>
              </a:rPr>
              <a:t>• For teaching: sing one stanza, study it, then sing it again with renewed understanding.</a:t>
            </a:r>
            <a:endParaRPr lang="en-US" sz="164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Teaching Aim</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What this lesson should form in the learner</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685800" y="1417320"/>
            <a:ext cx="3246120" cy="4297680"/>
          </a:xfrm>
          <a:prstGeom prst="roundRect">
            <a:avLst>
              <a:gd name="adj" fmla="val 2254"/>
            </a:avLst>
          </a:prstGeom>
          <a:solidFill>
            <a:srgbClr val="FFF9EF"/>
          </a:solidFill>
          <a:ln w="8890">
            <a:solidFill>
              <a:srgbClr val="E7D9C1">
                <a:alpha val="60000"/>
              </a:srgbClr>
            </a:solidFill>
            <a:prstDash val="solid"/>
          </a:ln>
        </p:spPr>
      </p:sp>
      <p:sp>
        <p:nvSpPr>
          <p:cNvPr id="7" name="Shape 5"/>
          <p:cNvSpPr/>
          <p:nvPr/>
        </p:nvSpPr>
        <p:spPr>
          <a:xfrm>
            <a:off x="4434840" y="1417320"/>
            <a:ext cx="3246120" cy="4297680"/>
          </a:xfrm>
          <a:prstGeom prst="roundRect">
            <a:avLst>
              <a:gd name="adj" fmla="val 2254"/>
            </a:avLst>
          </a:prstGeom>
          <a:solidFill>
            <a:srgbClr val="FFF9EF"/>
          </a:solidFill>
          <a:ln w="8890">
            <a:solidFill>
              <a:srgbClr val="E7D9C1">
                <a:alpha val="60000"/>
              </a:srgbClr>
            </a:solidFill>
            <a:prstDash val="solid"/>
          </a:ln>
        </p:spPr>
      </p:sp>
      <p:sp>
        <p:nvSpPr>
          <p:cNvPr id="8" name="Shape 6"/>
          <p:cNvSpPr/>
          <p:nvPr/>
        </p:nvSpPr>
        <p:spPr>
          <a:xfrm>
            <a:off x="8183880" y="1417320"/>
            <a:ext cx="3246120" cy="4297680"/>
          </a:xfrm>
          <a:prstGeom prst="roundRect">
            <a:avLst>
              <a:gd name="adj" fmla="val 2254"/>
            </a:avLst>
          </a:prstGeom>
          <a:solidFill>
            <a:srgbClr val="FFF9EF"/>
          </a:solidFill>
          <a:ln w="8890">
            <a:solidFill>
              <a:srgbClr val="E7D9C1">
                <a:alpha val="60000"/>
              </a:srgbClr>
            </a:solidFill>
            <a:prstDash val="solid"/>
          </a:ln>
        </p:spPr>
      </p:sp>
      <p:sp>
        <p:nvSpPr>
          <p:cNvPr id="9" name="Text 7"/>
          <p:cNvSpPr/>
          <p:nvPr/>
        </p:nvSpPr>
        <p:spPr>
          <a:xfrm>
            <a:off x="896112" y="1691640"/>
            <a:ext cx="2743200" cy="320040"/>
          </a:xfrm>
          <a:prstGeom prst="rect">
            <a:avLst/>
          </a:prstGeom>
          <a:noFill/>
          <a:ln/>
        </p:spPr>
        <p:txBody>
          <a:bodyPr wrap="square" lIns="1016" tIns="1016" rIns="1016" bIns="1016" rtlCol="0" anchor="t">
            <a:normAutofit/>
          </a:bodyPr>
          <a:lstStyle/>
          <a:p>
            <a:pPr algn="ctr" indent="0" marL="0">
              <a:buNone/>
            </a:pPr>
            <a:r>
              <a:rPr lang="en-US" sz="2500" b="1" dirty="0">
                <a:solidFill>
                  <a:srgbClr val="B78A39"/>
                </a:solidFill>
                <a:latin typeface="Georgia" pitchFamily="34" charset="0"/>
                <a:ea typeface="Georgia" pitchFamily="34" charset="-122"/>
                <a:cs typeface="Georgia" pitchFamily="34" charset="-120"/>
              </a:rPr>
              <a:t>Understand</a:t>
            </a:r>
            <a:endParaRPr lang="en-US" sz="2500" dirty="0"/>
          </a:p>
        </p:txBody>
      </p:sp>
      <p:sp>
        <p:nvSpPr>
          <p:cNvPr id="10" name="Text 8"/>
          <p:cNvSpPr/>
          <p:nvPr/>
        </p:nvSpPr>
        <p:spPr>
          <a:xfrm>
            <a:off x="896112" y="2331720"/>
            <a:ext cx="2724912" cy="1920240"/>
          </a:xfrm>
          <a:prstGeom prst="rect">
            <a:avLst/>
          </a:prstGeom>
          <a:noFill/>
          <a:ln/>
        </p:spPr>
        <p:txBody>
          <a:bodyPr wrap="square" lIns="1016" tIns="1016" rIns="1016" bIns="1016" rtlCol="0" anchor="ctr">
            <a:normAutofit/>
          </a:bodyPr>
          <a:lstStyle/>
          <a:p>
            <a:pPr algn="ctr" indent="0" marL="0">
              <a:buNone/>
            </a:pPr>
            <a:r>
              <a:rPr lang="en-US" sz="2000" dirty="0">
                <a:solidFill>
                  <a:srgbClr val="20312B"/>
                </a:solidFill>
                <a:latin typeface="Aptos" pitchFamily="34" charset="0"/>
                <a:ea typeface="Aptos" pitchFamily="34" charset="-122"/>
                <a:cs typeface="Aptos" pitchFamily="34" charset="-120"/>
              </a:rPr>
              <a:t>The hymn moves from wonder at creation to worship at the cross and hope in Christ's return.</a:t>
            </a:r>
            <a:endParaRPr lang="en-US" sz="2000" dirty="0"/>
          </a:p>
        </p:txBody>
      </p:sp>
      <p:sp>
        <p:nvSpPr>
          <p:cNvPr id="11" name="Text 9"/>
          <p:cNvSpPr/>
          <p:nvPr/>
        </p:nvSpPr>
        <p:spPr>
          <a:xfrm>
            <a:off x="4645152" y="1691640"/>
            <a:ext cx="2743200" cy="320040"/>
          </a:xfrm>
          <a:prstGeom prst="rect">
            <a:avLst/>
          </a:prstGeom>
          <a:noFill/>
          <a:ln/>
        </p:spPr>
        <p:txBody>
          <a:bodyPr wrap="square" lIns="1016" tIns="1016" rIns="1016" bIns="1016" rtlCol="0" anchor="t">
            <a:normAutofit/>
          </a:bodyPr>
          <a:lstStyle/>
          <a:p>
            <a:pPr algn="ctr" indent="0" marL="0">
              <a:buNone/>
            </a:pPr>
            <a:r>
              <a:rPr lang="en-US" sz="2500" b="1" dirty="0">
                <a:solidFill>
                  <a:srgbClr val="B78A39"/>
                </a:solidFill>
                <a:latin typeface="Georgia" pitchFamily="34" charset="0"/>
                <a:ea typeface="Georgia" pitchFamily="34" charset="-122"/>
                <a:cs typeface="Georgia" pitchFamily="34" charset="-120"/>
              </a:rPr>
              <a:t>Feel</a:t>
            </a:r>
            <a:endParaRPr lang="en-US" sz="2500" dirty="0"/>
          </a:p>
        </p:txBody>
      </p:sp>
      <p:sp>
        <p:nvSpPr>
          <p:cNvPr id="12" name="Text 10"/>
          <p:cNvSpPr/>
          <p:nvPr/>
        </p:nvSpPr>
        <p:spPr>
          <a:xfrm>
            <a:off x="4645152" y="2331720"/>
            <a:ext cx="2724912" cy="1920240"/>
          </a:xfrm>
          <a:prstGeom prst="rect">
            <a:avLst/>
          </a:prstGeom>
          <a:noFill/>
          <a:ln/>
        </p:spPr>
        <p:txBody>
          <a:bodyPr wrap="square" lIns="1016" tIns="1016" rIns="1016" bIns="1016" rtlCol="0" anchor="ctr">
            <a:normAutofit/>
          </a:bodyPr>
          <a:lstStyle/>
          <a:p>
            <a:pPr algn="ctr" indent="0" marL="0">
              <a:buNone/>
            </a:pPr>
            <a:r>
              <a:rPr lang="en-US" sz="2000" dirty="0">
                <a:solidFill>
                  <a:srgbClr val="20312B"/>
                </a:solidFill>
                <a:latin typeface="Aptos" pitchFamily="34" charset="0"/>
                <a:ea typeface="Aptos" pitchFamily="34" charset="-122"/>
                <a:cs typeface="Aptos" pitchFamily="34" charset="-120"/>
              </a:rPr>
              <a:t>Reverent awe: God is great not only in power, but in mercy and covenant love.</a:t>
            </a:r>
            <a:endParaRPr lang="en-US" sz="2000" dirty="0"/>
          </a:p>
        </p:txBody>
      </p:sp>
      <p:sp>
        <p:nvSpPr>
          <p:cNvPr id="13" name="Text 11"/>
          <p:cNvSpPr/>
          <p:nvPr/>
        </p:nvSpPr>
        <p:spPr>
          <a:xfrm>
            <a:off x="8394192" y="1691640"/>
            <a:ext cx="2743200" cy="320040"/>
          </a:xfrm>
          <a:prstGeom prst="rect">
            <a:avLst/>
          </a:prstGeom>
          <a:noFill/>
          <a:ln/>
        </p:spPr>
        <p:txBody>
          <a:bodyPr wrap="square" lIns="1016" tIns="1016" rIns="1016" bIns="1016" rtlCol="0" anchor="t">
            <a:normAutofit/>
          </a:bodyPr>
          <a:lstStyle/>
          <a:p>
            <a:pPr algn="ctr" indent="0" marL="0">
              <a:buNone/>
            </a:pPr>
            <a:r>
              <a:rPr lang="en-US" sz="2500" b="1" dirty="0">
                <a:solidFill>
                  <a:srgbClr val="B78A39"/>
                </a:solidFill>
                <a:latin typeface="Georgia" pitchFamily="34" charset="0"/>
                <a:ea typeface="Georgia" pitchFamily="34" charset="-122"/>
                <a:cs typeface="Georgia" pitchFamily="34" charset="-120"/>
              </a:rPr>
              <a:t>Practice</a:t>
            </a:r>
            <a:endParaRPr lang="en-US" sz="2500" dirty="0"/>
          </a:p>
        </p:txBody>
      </p:sp>
      <p:sp>
        <p:nvSpPr>
          <p:cNvPr id="14" name="Text 12"/>
          <p:cNvSpPr/>
          <p:nvPr/>
        </p:nvSpPr>
        <p:spPr>
          <a:xfrm>
            <a:off x="8394192" y="2331720"/>
            <a:ext cx="2724912" cy="1920240"/>
          </a:xfrm>
          <a:prstGeom prst="rect">
            <a:avLst/>
          </a:prstGeom>
          <a:noFill/>
          <a:ln/>
        </p:spPr>
        <p:txBody>
          <a:bodyPr wrap="square" lIns="1016" tIns="1016" rIns="1016" bIns="1016" rtlCol="0" anchor="ctr">
            <a:normAutofit/>
          </a:bodyPr>
          <a:lstStyle/>
          <a:p>
            <a:pPr algn="ctr" indent="0" marL="0">
              <a:buNone/>
            </a:pPr>
            <a:r>
              <a:rPr lang="en-US" sz="2000" dirty="0">
                <a:solidFill>
                  <a:srgbClr val="20312B"/>
                </a:solidFill>
                <a:latin typeface="Aptos" pitchFamily="34" charset="0"/>
                <a:ea typeface="Aptos" pitchFamily="34" charset="-122"/>
                <a:cs typeface="Aptos" pitchFamily="34" charset="-120"/>
              </a:rPr>
              <a:t>Turn observation, memory, and expectation into personal and congregational praise.</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Pastoral and Worship Use</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Where the hymn fits in church life</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10607040" cy="4434840"/>
          </a:xfrm>
          <a:prstGeom prst="roundRect">
            <a:avLst>
              <a:gd name="adj" fmla="val 1649"/>
            </a:avLst>
          </a:prstGeom>
          <a:solidFill>
            <a:srgbClr val="FFF9EF"/>
          </a:solidFill>
          <a:ln w="8890">
            <a:solidFill>
              <a:srgbClr val="E7D9C1">
                <a:alpha val="60000"/>
              </a:srgbClr>
            </a:solidFill>
            <a:prstDash val="solid"/>
          </a:ln>
        </p:spPr>
      </p:sp>
      <p:sp>
        <p:nvSpPr>
          <p:cNvPr id="7" name="Text 5"/>
          <p:cNvSpPr/>
          <p:nvPr/>
        </p:nvSpPr>
        <p:spPr>
          <a:xfrm>
            <a:off x="1078992" y="1691640"/>
            <a:ext cx="9966960" cy="3657600"/>
          </a:xfrm>
          <a:prstGeom prst="rect">
            <a:avLst/>
          </a:prstGeom>
          <a:noFill/>
          <a:ln/>
        </p:spPr>
        <p:txBody>
          <a:bodyPr wrap="square" lIns="1143" tIns="1143" rIns="1143" bIns="1143" rtlCol="0" anchor="t">
            <a:normAutofit/>
          </a:bodyPr>
          <a:lstStyle/>
          <a:p>
            <a:pPr indent="0" marL="0">
              <a:buNone/>
            </a:pPr>
            <a:r>
              <a:rPr lang="en-US" sz="1620" dirty="0">
                <a:solidFill>
                  <a:srgbClr val="20312B"/>
                </a:solidFill>
                <a:latin typeface="Aptos" pitchFamily="34" charset="0"/>
                <a:ea typeface="Aptos" pitchFamily="34" charset="-122"/>
                <a:cs typeface="Aptos" pitchFamily="34" charset="-120"/>
              </a:rPr>
              <a:t>• Opening praise when the service emphasizes God's majesty.
</a:t>
            </a:r>
            <a:pPr indent="0" marL="0">
              <a:buNone/>
            </a:pPr>
            <a:r>
              <a:rPr lang="en-US" sz="1620" dirty="0">
                <a:solidFill>
                  <a:srgbClr val="20312B"/>
                </a:solidFill>
                <a:latin typeface="Aptos" pitchFamily="34" charset="0"/>
                <a:ea typeface="Aptos" pitchFamily="34" charset="-122"/>
                <a:cs typeface="Aptos" pitchFamily="34" charset="-120"/>
              </a:rPr>
              <a:t>• After a Scripture reading from Psalm 19, Psalm 8, Romans 8, or Revelation 15.
</a:t>
            </a:r>
            <a:pPr indent="0" marL="0">
              <a:buNone/>
            </a:pPr>
            <a:r>
              <a:rPr lang="en-US" sz="1620" dirty="0">
                <a:solidFill>
                  <a:srgbClr val="20312B"/>
                </a:solidFill>
                <a:latin typeface="Aptos" pitchFamily="34" charset="0"/>
                <a:ea typeface="Aptos" pitchFamily="34" charset="-122"/>
                <a:cs typeface="Aptos" pitchFamily="34" charset="-120"/>
              </a:rPr>
              <a:t>• Before or after a sermon on creation, the cross, assurance, or Christ's return.
</a:t>
            </a:r>
            <a:pPr indent="0" marL="0">
              <a:buNone/>
            </a:pPr>
            <a:r>
              <a:rPr lang="en-US" sz="1620" dirty="0">
                <a:solidFill>
                  <a:srgbClr val="20312B"/>
                </a:solidFill>
                <a:latin typeface="Aptos" pitchFamily="34" charset="0"/>
                <a:ea typeface="Aptos" pitchFamily="34" charset="-122"/>
                <a:cs typeface="Aptos" pitchFamily="34" charset="-120"/>
              </a:rPr>
              <a:t>• In funerals and memorial services where Christian hope needs a clear voice.
</a:t>
            </a:r>
            <a:pPr indent="0" marL="0">
              <a:buNone/>
            </a:pPr>
            <a:r>
              <a:rPr lang="en-US" sz="1620" dirty="0">
                <a:solidFill>
                  <a:srgbClr val="20312B"/>
                </a:solidFill>
                <a:latin typeface="Aptos" pitchFamily="34" charset="0"/>
                <a:ea typeface="Aptos" pitchFamily="34" charset="-122"/>
                <a:cs typeface="Aptos" pitchFamily="34" charset="-120"/>
              </a:rPr>
              <a:t>• In choir rehearsal as a lesson in restrained verses and full congregational refrain.
</a:t>
            </a:r>
            <a:pPr indent="0" marL="0">
              <a:buNone/>
            </a:pPr>
            <a:r>
              <a:rPr lang="en-US" sz="1620" dirty="0">
                <a:solidFill>
                  <a:srgbClr val="20312B"/>
                </a:solidFill>
                <a:latin typeface="Aptos" pitchFamily="34" charset="0"/>
                <a:ea typeface="Aptos" pitchFamily="34" charset="-122"/>
                <a:cs typeface="Aptos" pitchFamily="34" charset="-120"/>
              </a:rPr>
              <a:t>• In small groups when connecting daily experience to worship.</a:t>
            </a:r>
            <a:endParaRPr lang="en-US" sz="162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Teaching Questions</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Discussion prompts for class or choir rehearsal</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10607040" cy="4434840"/>
          </a:xfrm>
          <a:prstGeom prst="roundRect">
            <a:avLst>
              <a:gd name="adj" fmla="val 1649"/>
            </a:avLst>
          </a:prstGeom>
          <a:solidFill>
            <a:srgbClr val="FFF9EF"/>
          </a:solidFill>
          <a:ln w="8890">
            <a:solidFill>
              <a:srgbClr val="E7D9C1">
                <a:alpha val="60000"/>
              </a:srgbClr>
            </a:solidFill>
            <a:prstDash val="solid"/>
          </a:ln>
        </p:spPr>
      </p:sp>
      <p:sp>
        <p:nvSpPr>
          <p:cNvPr id="7" name="Text 5"/>
          <p:cNvSpPr/>
          <p:nvPr/>
        </p:nvSpPr>
        <p:spPr>
          <a:xfrm>
            <a:off x="1078992" y="1691640"/>
            <a:ext cx="9966960" cy="3657600"/>
          </a:xfrm>
          <a:prstGeom prst="rect">
            <a:avLst/>
          </a:prstGeom>
          <a:noFill/>
          <a:ln/>
        </p:spPr>
        <p:txBody>
          <a:bodyPr wrap="square" lIns="1143" tIns="1143" rIns="1143" bIns="1143" rtlCol="0" anchor="t">
            <a:normAutofit/>
          </a:bodyPr>
          <a:lstStyle/>
          <a:p>
            <a:pPr indent="0" marL="0">
              <a:buNone/>
            </a:pPr>
            <a:r>
              <a:rPr lang="en-US" sz="1620" dirty="0">
                <a:solidFill>
                  <a:srgbClr val="20312B"/>
                </a:solidFill>
                <a:latin typeface="Aptos" pitchFamily="34" charset="0"/>
                <a:ea typeface="Aptos" pitchFamily="34" charset="-122"/>
                <a:cs typeface="Aptos" pitchFamily="34" charset="-120"/>
              </a:rPr>
              <a:t>• What parts of creation most often stir awe in you, and why?
</a:t>
            </a:r>
            <a:pPr indent="0" marL="0">
              <a:buNone/>
            </a:pPr>
            <a:r>
              <a:rPr lang="en-US" sz="1620" dirty="0">
                <a:solidFill>
                  <a:srgbClr val="20312B"/>
                </a:solidFill>
                <a:latin typeface="Aptos" pitchFamily="34" charset="0"/>
                <a:ea typeface="Aptos" pitchFamily="34" charset="-122"/>
                <a:cs typeface="Aptos" pitchFamily="34" charset="-120"/>
              </a:rPr>
              <a:t>• How does the hymn move from natural wonder to gospel worship?
</a:t>
            </a:r>
            <a:pPr indent="0" marL="0">
              <a:buNone/>
            </a:pPr>
            <a:r>
              <a:rPr lang="en-US" sz="1620" dirty="0">
                <a:solidFill>
                  <a:srgbClr val="20312B"/>
                </a:solidFill>
                <a:latin typeface="Aptos" pitchFamily="34" charset="0"/>
                <a:ea typeface="Aptos" pitchFamily="34" charset="-122"/>
                <a:cs typeface="Aptos" pitchFamily="34" charset="-120"/>
              </a:rPr>
              <a:t>• Why does the cross deepen our understanding of God's greatness?
</a:t>
            </a:r>
            <a:pPr indent="0" marL="0">
              <a:buNone/>
            </a:pPr>
            <a:r>
              <a:rPr lang="en-US" sz="1620" dirty="0">
                <a:solidFill>
                  <a:srgbClr val="20312B"/>
                </a:solidFill>
                <a:latin typeface="Aptos" pitchFamily="34" charset="0"/>
                <a:ea typeface="Aptos" pitchFamily="34" charset="-122"/>
                <a:cs typeface="Aptos" pitchFamily="34" charset="-120"/>
              </a:rPr>
              <a:t>• How does hope in Christ's return reshape suffering, grief, or anxiety?
</a:t>
            </a:r>
            <a:pPr indent="0" marL="0">
              <a:buNone/>
            </a:pPr>
            <a:r>
              <a:rPr lang="en-US" sz="1620" dirty="0">
                <a:solidFill>
                  <a:srgbClr val="20312B"/>
                </a:solidFill>
                <a:latin typeface="Aptos" pitchFamily="34" charset="0"/>
                <a:ea typeface="Aptos" pitchFamily="34" charset="-122"/>
                <a:cs typeface="Aptos" pitchFamily="34" charset="-120"/>
              </a:rPr>
              <a:t>• What happens when a congregation sings the refrain with understanding?
</a:t>
            </a:r>
            <a:pPr indent="0" marL="0">
              <a:buNone/>
            </a:pPr>
            <a:r>
              <a:rPr lang="en-US" sz="1620" dirty="0">
                <a:solidFill>
                  <a:srgbClr val="20312B"/>
                </a:solidFill>
                <a:latin typeface="Aptos" pitchFamily="34" charset="0"/>
                <a:ea typeface="Aptos" pitchFamily="34" charset="-122"/>
                <a:cs typeface="Aptos" pitchFamily="34" charset="-120"/>
              </a:rPr>
              <a:t>• How might this hymn help someone whose faith feels dry or distracted?</a:t>
            </a:r>
            <a:endParaRPr lang="en-US" sz="162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Application: Practice Awe This Week</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From singing to spiritual formation</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pic>
        <p:nvPicPr>
          <p:cNvPr id="6" name="Image 0" descr="/mnt/data/hymn_assets/img1.jpg">    </p:cNvPr>
          <p:cNvPicPr>
            <a:picLocks noChangeAspect="1"/>
          </p:cNvPicPr>
          <p:nvPr/>
        </p:nvPicPr>
        <p:blipFill>
          <a:blip r:embed="rId1"/>
          <a:srcRect l="0" r="48786" t="0" b="0"/>
          <a:stretch/>
        </p:blipFill>
        <p:spPr>
          <a:xfrm>
            <a:off x="0" y="1115568"/>
            <a:ext cx="4617720" cy="5074920"/>
          </a:xfrm>
          <a:prstGeom prst="rect">
            <a:avLst/>
          </a:prstGeom>
        </p:spPr>
      </p:pic>
      <p:sp>
        <p:nvSpPr>
          <p:cNvPr id="7" name="Shape 4"/>
          <p:cNvSpPr/>
          <p:nvPr/>
        </p:nvSpPr>
        <p:spPr>
          <a:xfrm>
            <a:off x="5074920" y="1417320"/>
            <a:ext cx="6355080" cy="4434840"/>
          </a:xfrm>
          <a:prstGeom prst="roundRect">
            <a:avLst>
              <a:gd name="adj" fmla="val 1649"/>
            </a:avLst>
          </a:prstGeom>
          <a:solidFill>
            <a:srgbClr val="FFF9EF"/>
          </a:solidFill>
          <a:ln w="8890">
            <a:solidFill>
              <a:srgbClr val="E7D9C1">
                <a:alpha val="60000"/>
              </a:srgbClr>
            </a:solidFill>
            <a:prstDash val="solid"/>
          </a:ln>
        </p:spPr>
      </p:sp>
      <p:sp>
        <p:nvSpPr>
          <p:cNvPr id="8" name="Text 5"/>
          <p:cNvSpPr/>
          <p:nvPr/>
        </p:nvSpPr>
        <p:spPr>
          <a:xfrm>
            <a:off x="5394960" y="1737360"/>
            <a:ext cx="5577840" cy="3474720"/>
          </a:xfrm>
          <a:prstGeom prst="rect">
            <a:avLst/>
          </a:prstGeom>
          <a:noFill/>
          <a:ln/>
        </p:spPr>
        <p:txBody>
          <a:bodyPr wrap="square" lIns="1143" tIns="1143" rIns="1143" bIns="1143" rtlCol="0" anchor="t">
            <a:normAutofit/>
          </a:bodyPr>
          <a:lstStyle/>
          <a:p>
            <a:pPr indent="0" marL="0">
              <a:buNone/>
            </a:pPr>
            <a:r>
              <a:rPr lang="en-US" sz="1640" dirty="0">
                <a:solidFill>
                  <a:srgbClr val="20312B"/>
                </a:solidFill>
                <a:latin typeface="Aptos" pitchFamily="34" charset="0"/>
                <a:ea typeface="Aptos" pitchFamily="34" charset="-122"/>
                <a:cs typeface="Aptos" pitchFamily="34" charset="-120"/>
              </a:rPr>
              <a:t>• Take a quiet walk and name three gifts in creation that point you to God.
</a:t>
            </a:r>
            <a:pPr indent="0" marL="0">
              <a:buNone/>
            </a:pPr>
            <a:r>
              <a:rPr lang="en-US" sz="1640" dirty="0">
                <a:solidFill>
                  <a:srgbClr val="20312B"/>
                </a:solidFill>
                <a:latin typeface="Aptos" pitchFamily="34" charset="0"/>
                <a:ea typeface="Aptos" pitchFamily="34" charset="-122"/>
                <a:cs typeface="Aptos" pitchFamily="34" charset="-120"/>
              </a:rPr>
              <a:t>• Read Psalm 19 aloud and turn each line into prayer.
</a:t>
            </a:r>
            <a:pPr indent="0" marL="0">
              <a:buNone/>
            </a:pPr>
            <a:r>
              <a:rPr lang="en-US" sz="1640" dirty="0">
                <a:solidFill>
                  <a:srgbClr val="20312B"/>
                </a:solidFill>
                <a:latin typeface="Aptos" pitchFamily="34" charset="0"/>
                <a:ea typeface="Aptos" pitchFamily="34" charset="-122"/>
                <a:cs typeface="Aptos" pitchFamily="34" charset="-120"/>
              </a:rPr>
              <a:t>• Thank Christ specifically for bearing sin and giving hope.
</a:t>
            </a:r>
            <a:pPr indent="0" marL="0">
              <a:buNone/>
            </a:pPr>
            <a:r>
              <a:rPr lang="en-US" sz="1640" dirty="0">
                <a:solidFill>
                  <a:srgbClr val="20312B"/>
                </a:solidFill>
                <a:latin typeface="Aptos" pitchFamily="34" charset="0"/>
                <a:ea typeface="Aptos" pitchFamily="34" charset="-122"/>
                <a:cs typeface="Aptos" pitchFamily="34" charset="-120"/>
              </a:rPr>
              <a:t>• Encourage one weary believer with a reminder of God's greatness and nearness.
</a:t>
            </a:r>
            <a:pPr indent="0" marL="0">
              <a:buNone/>
            </a:pPr>
            <a:r>
              <a:rPr lang="en-US" sz="1640" dirty="0">
                <a:solidFill>
                  <a:srgbClr val="20312B"/>
                </a:solidFill>
                <a:latin typeface="Aptos" pitchFamily="34" charset="0"/>
                <a:ea typeface="Aptos" pitchFamily="34" charset="-122"/>
                <a:cs typeface="Aptos" pitchFamily="34" charset="-120"/>
              </a:rPr>
              <a:t>• Sing the refrain slowly as a personal act of worship.</a:t>
            </a:r>
            <a:endParaRPr lang="en-US" sz="164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Suggested Lesson Flow</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Flexible plans for 30 or 60 minutes</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5120640" cy="4434840"/>
          </a:xfrm>
          <a:prstGeom prst="roundRect">
            <a:avLst>
              <a:gd name="adj" fmla="val 1649"/>
            </a:avLst>
          </a:prstGeom>
          <a:solidFill>
            <a:srgbClr val="FFF9EF"/>
          </a:solidFill>
          <a:ln w="8890">
            <a:solidFill>
              <a:srgbClr val="E7D9C1">
                <a:alpha val="60000"/>
              </a:srgbClr>
            </a:solidFill>
            <a:prstDash val="solid"/>
          </a:ln>
        </p:spPr>
      </p:sp>
      <p:sp>
        <p:nvSpPr>
          <p:cNvPr id="7" name="Shape 5"/>
          <p:cNvSpPr/>
          <p:nvPr/>
        </p:nvSpPr>
        <p:spPr>
          <a:xfrm>
            <a:off x="6263640" y="1417320"/>
            <a:ext cx="5120640" cy="4434840"/>
          </a:xfrm>
          <a:prstGeom prst="roundRect">
            <a:avLst>
              <a:gd name="adj" fmla="val 1649"/>
            </a:avLst>
          </a:prstGeom>
          <a:solidFill>
            <a:srgbClr val="FFF9EF"/>
          </a:solidFill>
          <a:ln w="8890">
            <a:solidFill>
              <a:srgbClr val="E7D9C1">
                <a:alpha val="60000"/>
              </a:srgbClr>
            </a:solidFill>
            <a:prstDash val="solid"/>
          </a:ln>
        </p:spPr>
      </p:sp>
      <p:sp>
        <p:nvSpPr>
          <p:cNvPr id="8" name="Text 6"/>
          <p:cNvSpPr/>
          <p:nvPr/>
        </p:nvSpPr>
        <p:spPr>
          <a:xfrm>
            <a:off x="1051560" y="1691640"/>
            <a:ext cx="4297680" cy="347472"/>
          </a:xfrm>
          <a:prstGeom prst="rect">
            <a:avLst/>
          </a:prstGeom>
          <a:noFill/>
          <a:ln/>
        </p:spPr>
        <p:txBody>
          <a:bodyPr wrap="square" lIns="1016" tIns="1016" rIns="1016" bIns="1016" rtlCol="0" anchor="t">
            <a:normAutofit/>
          </a:bodyPr>
          <a:lstStyle/>
          <a:p>
            <a:pPr algn="ctr" indent="0" marL="0">
              <a:buNone/>
            </a:pPr>
            <a:r>
              <a:rPr lang="en-US" sz="2200" b="1" dirty="0">
                <a:solidFill>
                  <a:srgbClr val="B78A39"/>
                </a:solidFill>
                <a:latin typeface="Georgia" pitchFamily="34" charset="0"/>
                <a:ea typeface="Georgia" pitchFamily="34" charset="-122"/>
                <a:cs typeface="Georgia" pitchFamily="34" charset="-120"/>
              </a:rPr>
              <a:t>30-Minute Plan</a:t>
            </a:r>
            <a:endParaRPr lang="en-US" sz="2200" dirty="0"/>
          </a:p>
        </p:txBody>
      </p:sp>
      <p:sp>
        <p:nvSpPr>
          <p:cNvPr id="9" name="Text 7"/>
          <p:cNvSpPr/>
          <p:nvPr/>
        </p:nvSpPr>
        <p:spPr>
          <a:xfrm>
            <a:off x="1051560" y="2240280"/>
            <a:ext cx="4389120" cy="2834640"/>
          </a:xfrm>
          <a:prstGeom prst="rect">
            <a:avLst/>
          </a:prstGeom>
          <a:noFill/>
          <a:ln/>
        </p:spPr>
        <p:txBody>
          <a:bodyPr wrap="square" lIns="1143" tIns="1143" rIns="1143" bIns="1143" rtlCol="0" anchor="t">
            <a:normAutofit/>
          </a:bodyPr>
          <a:lstStyle/>
          <a:p>
            <a:pPr indent="0" marL="0">
              <a:buNone/>
            </a:pPr>
            <a:r>
              <a:rPr lang="en-US" sz="1480" dirty="0">
                <a:solidFill>
                  <a:srgbClr val="20312B"/>
                </a:solidFill>
                <a:latin typeface="Aptos" pitchFamily="34" charset="0"/>
                <a:ea typeface="Aptos" pitchFamily="34" charset="-122"/>
                <a:cs typeface="Aptos" pitchFamily="34" charset="-120"/>
              </a:rPr>
              <a:t>• 5 min - read Psalm 19:1-4 and introduce the hymn
</a:t>
            </a:r>
            <a:pPr indent="0" marL="0">
              <a:buNone/>
            </a:pPr>
            <a:r>
              <a:rPr lang="en-US" sz="1480" dirty="0">
                <a:solidFill>
                  <a:srgbClr val="20312B"/>
                </a:solidFill>
                <a:latin typeface="Aptos" pitchFamily="34" charset="0"/>
                <a:ea typeface="Aptos" pitchFamily="34" charset="-122"/>
                <a:cs typeface="Aptos" pitchFamily="34" charset="-120"/>
              </a:rPr>
              <a:t>• 8 min - historical background and hymn identity
</a:t>
            </a:r>
            <a:pPr indent="0" marL="0">
              <a:buNone/>
            </a:pPr>
            <a:r>
              <a:rPr lang="en-US" sz="1480" dirty="0">
                <a:solidFill>
                  <a:srgbClr val="20312B"/>
                </a:solidFill>
                <a:latin typeface="Aptos" pitchFamily="34" charset="0"/>
                <a:ea typeface="Aptos" pitchFamily="34" charset="-122"/>
                <a:cs typeface="Aptos" pitchFamily="34" charset="-120"/>
              </a:rPr>
              <a:t>• 10 min - creation, cross, and hope movement
</a:t>
            </a:r>
            <a:pPr indent="0" marL="0">
              <a:buNone/>
            </a:pPr>
            <a:r>
              <a:rPr lang="en-US" sz="1480" dirty="0">
                <a:solidFill>
                  <a:srgbClr val="20312B"/>
                </a:solidFill>
                <a:latin typeface="Aptos" pitchFamily="34" charset="0"/>
                <a:ea typeface="Aptos" pitchFamily="34" charset="-122"/>
                <a:cs typeface="Aptos" pitchFamily="34" charset="-120"/>
              </a:rPr>
              <a:t>• 5 min - discussion and application
</a:t>
            </a:r>
            <a:pPr indent="0" marL="0">
              <a:buNone/>
            </a:pPr>
            <a:r>
              <a:rPr lang="en-US" sz="1480" dirty="0">
                <a:solidFill>
                  <a:srgbClr val="20312B"/>
                </a:solidFill>
                <a:latin typeface="Aptos" pitchFamily="34" charset="0"/>
                <a:ea typeface="Aptos" pitchFamily="34" charset="-122"/>
                <a:cs typeface="Aptos" pitchFamily="34" charset="-120"/>
              </a:rPr>
              <a:t>• 2 min - closing prayer</a:t>
            </a:r>
            <a:endParaRPr lang="en-US" sz="1480" dirty="0"/>
          </a:p>
        </p:txBody>
      </p:sp>
      <p:sp>
        <p:nvSpPr>
          <p:cNvPr id="10" name="Text 8"/>
          <p:cNvSpPr/>
          <p:nvPr/>
        </p:nvSpPr>
        <p:spPr>
          <a:xfrm>
            <a:off x="6537960" y="1691640"/>
            <a:ext cx="4297680" cy="347472"/>
          </a:xfrm>
          <a:prstGeom prst="rect">
            <a:avLst/>
          </a:prstGeom>
          <a:noFill/>
          <a:ln/>
        </p:spPr>
        <p:txBody>
          <a:bodyPr wrap="square" lIns="1016" tIns="1016" rIns="1016" bIns="1016" rtlCol="0" anchor="t">
            <a:normAutofit/>
          </a:bodyPr>
          <a:lstStyle/>
          <a:p>
            <a:pPr algn="ctr" indent="0" marL="0">
              <a:buNone/>
            </a:pPr>
            <a:r>
              <a:rPr lang="en-US" sz="2200" b="1" dirty="0">
                <a:solidFill>
                  <a:srgbClr val="B78A39"/>
                </a:solidFill>
                <a:latin typeface="Georgia" pitchFamily="34" charset="0"/>
                <a:ea typeface="Georgia" pitchFamily="34" charset="-122"/>
                <a:cs typeface="Georgia" pitchFamily="34" charset="-120"/>
              </a:rPr>
              <a:t>60-Minute Plan</a:t>
            </a:r>
            <a:endParaRPr lang="en-US" sz="2200" dirty="0"/>
          </a:p>
        </p:txBody>
      </p:sp>
      <p:sp>
        <p:nvSpPr>
          <p:cNvPr id="11" name="Text 9"/>
          <p:cNvSpPr/>
          <p:nvPr/>
        </p:nvSpPr>
        <p:spPr>
          <a:xfrm>
            <a:off x="6537960" y="2240280"/>
            <a:ext cx="4389120" cy="2834640"/>
          </a:xfrm>
          <a:prstGeom prst="rect">
            <a:avLst/>
          </a:prstGeom>
          <a:noFill/>
          <a:ln/>
        </p:spPr>
        <p:txBody>
          <a:bodyPr wrap="square" lIns="1143" tIns="1143" rIns="1143" bIns="1143" rtlCol="0" anchor="t">
            <a:normAutofit/>
          </a:bodyPr>
          <a:lstStyle/>
          <a:p>
            <a:pPr indent="0" marL="0">
              <a:buNone/>
            </a:pPr>
            <a:r>
              <a:rPr lang="en-US" sz="1480" dirty="0">
                <a:solidFill>
                  <a:srgbClr val="20312B"/>
                </a:solidFill>
                <a:latin typeface="Aptos" pitchFamily="34" charset="0"/>
                <a:ea typeface="Aptos" pitchFamily="34" charset="-122"/>
                <a:cs typeface="Aptos" pitchFamily="34" charset="-120"/>
              </a:rPr>
              <a:t>• 10 min - opening reflection and Scripture
</a:t>
            </a:r>
            <a:pPr indent="0" marL="0">
              <a:buNone/>
            </a:pPr>
            <a:r>
              <a:rPr lang="en-US" sz="1480" dirty="0">
                <a:solidFill>
                  <a:srgbClr val="20312B"/>
                </a:solidFill>
                <a:latin typeface="Aptos" pitchFamily="34" charset="0"/>
                <a:ea typeface="Aptos" pitchFamily="34" charset="-122"/>
                <a:cs typeface="Aptos" pitchFamily="34" charset="-120"/>
              </a:rPr>
              <a:t>• 10 min - background and musical notes
</a:t>
            </a:r>
            <a:pPr indent="0" marL="0">
              <a:buNone/>
            </a:pPr>
            <a:r>
              <a:rPr lang="en-US" sz="1480" dirty="0">
                <a:solidFill>
                  <a:srgbClr val="20312B"/>
                </a:solidFill>
                <a:latin typeface="Aptos" pitchFamily="34" charset="0"/>
                <a:ea typeface="Aptos" pitchFamily="34" charset="-122"/>
                <a:cs typeface="Aptos" pitchFamily="34" charset="-120"/>
              </a:rPr>
              <a:t>• 20 min - stanza-by-stanza study
</a:t>
            </a:r>
            <a:pPr indent="0" marL="0">
              <a:buNone/>
            </a:pPr>
            <a:r>
              <a:rPr lang="en-US" sz="1480" dirty="0">
                <a:solidFill>
                  <a:srgbClr val="20312B"/>
                </a:solidFill>
                <a:latin typeface="Aptos" pitchFamily="34" charset="0"/>
                <a:ea typeface="Aptos" pitchFamily="34" charset="-122"/>
                <a:cs typeface="Aptos" pitchFamily="34" charset="-120"/>
              </a:rPr>
              <a:t>• 10 min - discussion questions
</a:t>
            </a:r>
            <a:pPr indent="0" marL="0">
              <a:buNone/>
            </a:pPr>
            <a:r>
              <a:rPr lang="en-US" sz="1480" dirty="0">
                <a:solidFill>
                  <a:srgbClr val="20312B"/>
                </a:solidFill>
                <a:latin typeface="Aptos" pitchFamily="34" charset="0"/>
                <a:ea typeface="Aptos" pitchFamily="34" charset="-122"/>
                <a:cs typeface="Aptos" pitchFamily="34" charset="-120"/>
              </a:rPr>
              <a:t>• 7 min - worship-use planning
</a:t>
            </a:r>
            <a:pPr indent="0" marL="0">
              <a:buNone/>
            </a:pPr>
            <a:r>
              <a:rPr lang="en-US" sz="1480" dirty="0">
                <a:solidFill>
                  <a:srgbClr val="20312B"/>
                </a:solidFill>
                <a:latin typeface="Aptos" pitchFamily="34" charset="0"/>
                <a:ea typeface="Aptos" pitchFamily="34" charset="-122"/>
                <a:cs typeface="Aptos" pitchFamily="34" charset="-120"/>
              </a:rPr>
              <a:t>• 3 min - closing prayer</a:t>
            </a:r>
            <a:endParaRPr lang="en-US" sz="148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mnt/data/hymn_assets/img3_dark.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2377440"/>
            <a:ext cx="8961120" cy="777240"/>
          </a:xfrm>
          <a:prstGeom prst="rect">
            <a:avLst/>
          </a:prstGeom>
          <a:noFill/>
          <a:ln/>
        </p:spPr>
        <p:txBody>
          <a:bodyPr wrap="square" lIns="0" tIns="0" rIns="0" bIns="0" rtlCol="0" anchor="ctr">
            <a:normAutofit/>
          </a:bodyPr>
          <a:lstStyle/>
          <a:p>
            <a:pPr indent="0" marL="0">
              <a:buNone/>
            </a:pPr>
            <a:r>
              <a:rPr lang="en-US" sz="4000" b="1" dirty="0">
                <a:solidFill>
                  <a:srgbClr val="FFF9EF"/>
                </a:solidFill>
                <a:latin typeface="Georgia" pitchFamily="34" charset="0"/>
                <a:ea typeface="Georgia" pitchFamily="34" charset="-122"/>
                <a:cs typeface="Georgia" pitchFamily="34" charset="-120"/>
              </a:rPr>
              <a:t>Closing Summary and Prayer</a:t>
            </a:r>
            <a:endParaRPr lang="en-US" sz="4000" dirty="0"/>
          </a:p>
        </p:txBody>
      </p:sp>
      <p:sp>
        <p:nvSpPr>
          <p:cNvPr id="4" name="Text 1"/>
          <p:cNvSpPr/>
          <p:nvPr/>
        </p:nvSpPr>
        <p:spPr>
          <a:xfrm>
            <a:off x="731520" y="3182112"/>
            <a:ext cx="7223760" cy="475488"/>
          </a:xfrm>
          <a:prstGeom prst="rect">
            <a:avLst/>
          </a:prstGeom>
          <a:noFill/>
          <a:ln/>
        </p:spPr>
        <p:txBody>
          <a:bodyPr wrap="square" lIns="0" tIns="0" rIns="0" bIns="0" rtlCol="0" anchor="ctr">
            <a:normAutofit/>
          </a:bodyPr>
          <a:lstStyle/>
          <a:p>
            <a:pPr indent="0" marL="0">
              <a:buNone/>
            </a:pPr>
            <a:r>
              <a:rPr lang="en-US" sz="1800" dirty="0">
                <a:solidFill>
                  <a:srgbClr val="F7E0B6"/>
                </a:solidFill>
                <a:latin typeface="Aptos" pitchFamily="34" charset="0"/>
                <a:ea typeface="Aptos" pitchFamily="34" charset="-122"/>
                <a:cs typeface="Aptos" pitchFamily="34" charset="-120"/>
              </a:rPr>
              <a:t>Behold the Creator. Remember the cross. Await the King. Sing with the soul.</a:t>
            </a:r>
            <a:endParaRPr lang="en-US" sz="1800" dirty="0"/>
          </a:p>
        </p:txBody>
      </p:sp>
      <p:sp>
        <p:nvSpPr>
          <p:cNvPr id="5" name="Text 2"/>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F7E9CF"/>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Text 3"/>
          <p:cNvSpPr/>
          <p:nvPr/>
        </p:nvSpPr>
        <p:spPr>
          <a:xfrm>
            <a:off x="777240" y="3950208"/>
            <a:ext cx="8092440" cy="960120"/>
          </a:xfrm>
          <a:prstGeom prst="rect">
            <a:avLst/>
          </a:prstGeom>
          <a:noFill/>
          <a:ln/>
        </p:spPr>
        <p:txBody>
          <a:bodyPr wrap="square" lIns="1016" tIns="1016" rIns="1016" bIns="1016" rtlCol="0" anchor="ctr">
            <a:normAutofit/>
          </a:bodyPr>
          <a:lstStyle/>
          <a:p>
            <a:pPr algn="ctr" indent="0" marL="0">
              <a:buNone/>
            </a:pPr>
            <a:r>
              <a:rPr lang="en-US" sz="1800" dirty="0">
                <a:solidFill>
                  <a:srgbClr val="FFF6E6"/>
                </a:solidFill>
                <a:latin typeface="Aptos" pitchFamily="34" charset="0"/>
                <a:ea typeface="Aptos" pitchFamily="34" charset="-122"/>
                <a:cs typeface="Aptos" pitchFamily="34" charset="-120"/>
              </a:rPr>
              <a:t>Suggested prayer: Lord God, open our eyes to your glory in creation, our hearts to your mercy in Christ, and our lives to faithful hope until the day we worship before you with unclouded joy. Amen.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Hymn Identity</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Key hymnological information for teachers and leaders</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13232" y="1417320"/>
            <a:ext cx="5349240" cy="4434840"/>
          </a:xfrm>
          <a:prstGeom prst="roundRect">
            <a:avLst>
              <a:gd name="adj" fmla="val 1649"/>
            </a:avLst>
          </a:prstGeom>
          <a:solidFill>
            <a:srgbClr val="FFF9EF"/>
          </a:solidFill>
          <a:ln w="8890">
            <a:solidFill>
              <a:srgbClr val="E7D9C1">
                <a:alpha val="60000"/>
              </a:srgbClr>
            </a:solidFill>
            <a:prstDash val="solid"/>
          </a:ln>
        </p:spPr>
      </p:sp>
      <p:sp>
        <p:nvSpPr>
          <p:cNvPr id="7" name="Shape 5"/>
          <p:cNvSpPr/>
          <p:nvPr/>
        </p:nvSpPr>
        <p:spPr>
          <a:xfrm>
            <a:off x="6400800" y="1417320"/>
            <a:ext cx="5074920" cy="4434840"/>
          </a:xfrm>
          <a:prstGeom prst="roundRect">
            <a:avLst>
              <a:gd name="adj" fmla="val 1649"/>
            </a:avLst>
          </a:prstGeom>
          <a:solidFill>
            <a:srgbClr val="FFF9EF"/>
          </a:solidFill>
          <a:ln w="8890">
            <a:solidFill>
              <a:srgbClr val="E7D9C1">
                <a:alpha val="60000"/>
              </a:srgbClr>
            </a:solidFill>
            <a:prstDash val="solid"/>
          </a:ln>
        </p:spPr>
      </p:sp>
      <p:sp>
        <p:nvSpPr>
          <p:cNvPr id="8" name="Text 6"/>
          <p:cNvSpPr/>
          <p:nvPr/>
        </p:nvSpPr>
        <p:spPr>
          <a:xfrm>
            <a:off x="960120" y="1673352"/>
            <a:ext cx="4828032" cy="3749040"/>
          </a:xfrm>
          <a:prstGeom prst="rect">
            <a:avLst/>
          </a:prstGeom>
          <a:noFill/>
          <a:ln/>
        </p:spPr>
        <p:txBody>
          <a:bodyPr wrap="square" lIns="1143" tIns="1143" rIns="1143" bIns="1143" rtlCol="0" anchor="t">
            <a:normAutofit/>
          </a:bodyPr>
          <a:lstStyle/>
          <a:p>
            <a:pPr indent="0" marL="0">
              <a:buNone/>
            </a:pPr>
            <a:r>
              <a:rPr lang="en-US" sz="1640" dirty="0">
                <a:solidFill>
                  <a:srgbClr val="20312B"/>
                </a:solidFill>
                <a:latin typeface="Aptos" pitchFamily="34" charset="0"/>
                <a:ea typeface="Aptos" pitchFamily="34" charset="-122"/>
                <a:cs typeface="Aptos" pitchFamily="34" charset="-120"/>
              </a:rPr>
              <a:t>• Title: How Great Thou Art
</a:t>
            </a:r>
            <a:pPr indent="0" marL="0">
              <a:buNone/>
            </a:pPr>
            <a:r>
              <a:rPr lang="en-US" sz="1640" dirty="0">
                <a:solidFill>
                  <a:srgbClr val="20312B"/>
                </a:solidFill>
                <a:latin typeface="Aptos" pitchFamily="34" charset="0"/>
                <a:ea typeface="Aptos" pitchFamily="34" charset="-122"/>
                <a:cs typeface="Aptos" pitchFamily="34" charset="-120"/>
              </a:rPr>
              <a:t>• Alternative title: O Store Gud
</a:t>
            </a:r>
            <a:pPr indent="0" marL="0">
              <a:buNone/>
            </a:pPr>
            <a:r>
              <a:rPr lang="en-US" sz="1640" dirty="0">
                <a:solidFill>
                  <a:srgbClr val="20312B"/>
                </a:solidFill>
                <a:latin typeface="Aptos" pitchFamily="34" charset="0"/>
                <a:ea typeface="Aptos" pitchFamily="34" charset="-122"/>
                <a:cs typeface="Aptos" pitchFamily="34" charset="-120"/>
              </a:rPr>
              <a:t>• First line: O Lord my God when I in awesome wonder
</a:t>
            </a:r>
            <a:pPr indent="0" marL="0">
              <a:buNone/>
            </a:pPr>
            <a:r>
              <a:rPr lang="en-US" sz="1640" dirty="0">
                <a:solidFill>
                  <a:srgbClr val="20312B"/>
                </a:solidFill>
                <a:latin typeface="Aptos" pitchFamily="34" charset="0"/>
                <a:ea typeface="Aptos" pitchFamily="34" charset="-122"/>
                <a:cs typeface="Aptos" pitchFamily="34" charset="-120"/>
              </a:rPr>
              <a:t>• Original author: Carl Boberg, Swedish Lutheran poet
</a:t>
            </a:r>
            <a:pPr indent="0" marL="0">
              <a:buNone/>
            </a:pPr>
            <a:r>
              <a:rPr lang="en-US" sz="1640" dirty="0">
                <a:solidFill>
                  <a:srgbClr val="20312B"/>
                </a:solidFill>
                <a:latin typeface="Aptos" pitchFamily="34" charset="0"/>
                <a:ea typeface="Aptos" pitchFamily="34" charset="-122"/>
                <a:cs typeface="Aptos" pitchFamily="34" charset="-120"/>
              </a:rPr>
              <a:t>• English adapter: Stuart K. Hine, British missionary and hymn writer</a:t>
            </a:r>
            <a:endParaRPr lang="en-US" sz="1640" dirty="0"/>
          </a:p>
        </p:txBody>
      </p:sp>
      <p:sp>
        <p:nvSpPr>
          <p:cNvPr id="9" name="Text 7"/>
          <p:cNvSpPr/>
          <p:nvPr/>
        </p:nvSpPr>
        <p:spPr>
          <a:xfrm>
            <a:off x="6647688" y="1673352"/>
            <a:ext cx="4572000" cy="3749040"/>
          </a:xfrm>
          <a:prstGeom prst="rect">
            <a:avLst/>
          </a:prstGeom>
          <a:noFill/>
          <a:ln/>
        </p:spPr>
        <p:txBody>
          <a:bodyPr wrap="square" lIns="1143" tIns="1143" rIns="1143" bIns="1143" rtlCol="0" anchor="t">
            <a:normAutofit/>
          </a:bodyPr>
          <a:lstStyle/>
          <a:p>
            <a:pPr indent="0" marL="0">
              <a:buNone/>
            </a:pPr>
            <a:r>
              <a:rPr lang="en-US" sz="1640" dirty="0">
                <a:solidFill>
                  <a:srgbClr val="20312B"/>
                </a:solidFill>
                <a:latin typeface="Aptos" pitchFamily="34" charset="0"/>
                <a:ea typeface="Aptos" pitchFamily="34" charset="-122"/>
                <a:cs typeface="Aptos" pitchFamily="34" charset="-120"/>
              </a:rPr>
              <a:t>• Tune: HOW GREAT THOU ART / O STORE GUD
</a:t>
            </a:r>
            <a:pPr indent="0" marL="0">
              <a:buNone/>
            </a:pPr>
            <a:r>
              <a:rPr lang="en-US" sz="1640" dirty="0">
                <a:solidFill>
                  <a:srgbClr val="20312B"/>
                </a:solidFill>
                <a:latin typeface="Aptos" pitchFamily="34" charset="0"/>
                <a:ea typeface="Aptos" pitchFamily="34" charset="-122"/>
                <a:cs typeface="Aptos" pitchFamily="34" charset="-120"/>
              </a:rPr>
              <a:t>• Melody: rooted in a Swedish folk tune
</a:t>
            </a:r>
            <a:pPr indent="0" marL="0">
              <a:buNone/>
            </a:pPr>
            <a:r>
              <a:rPr lang="en-US" sz="1640" dirty="0">
                <a:solidFill>
                  <a:srgbClr val="20312B"/>
                </a:solidFill>
                <a:latin typeface="Aptos" pitchFamily="34" charset="0"/>
                <a:ea typeface="Aptos" pitchFamily="34" charset="-122"/>
                <a:cs typeface="Aptos" pitchFamily="34" charset="-120"/>
              </a:rPr>
              <a:t>• Meter: 11.10.11.10 with refrain
</a:t>
            </a:r>
            <a:pPr indent="0" marL="0">
              <a:buNone/>
            </a:pPr>
            <a:r>
              <a:rPr lang="en-US" sz="1640" dirty="0">
                <a:solidFill>
                  <a:srgbClr val="20312B"/>
                </a:solidFill>
                <a:latin typeface="Aptos" pitchFamily="34" charset="0"/>
                <a:ea typeface="Aptos" pitchFamily="34" charset="-122"/>
                <a:cs typeface="Aptos" pitchFamily="34" charset="-120"/>
              </a:rPr>
              <a:t>• Original poem: 1885; early publication in 1886
</a:t>
            </a:r>
            <a:pPr indent="0" marL="0">
              <a:buNone/>
            </a:pPr>
            <a:r>
              <a:rPr lang="en-US" sz="1640" dirty="0">
                <a:solidFill>
                  <a:srgbClr val="20312B"/>
                </a:solidFill>
                <a:latin typeface="Aptos" pitchFamily="34" charset="0"/>
                <a:ea typeface="Aptos" pitchFamily="34" charset="-122"/>
                <a:cs typeface="Aptos" pitchFamily="34" charset="-120"/>
              </a:rPr>
              <a:t>• Common English use grew widely in the twentieth century</a:t>
            </a:r>
            <a:endParaRPr lang="en-US" sz="164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Historical Background</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A hymn shaped across languages and mission contexts</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pic>
        <p:nvPicPr>
          <p:cNvPr id="6" name="Image 0" descr="/mnt/data/hymn_assets/img2.jpg">    </p:cNvPr>
          <p:cNvPicPr>
            <a:picLocks noChangeAspect="1"/>
          </p:cNvPicPr>
          <p:nvPr/>
        </p:nvPicPr>
        <p:blipFill>
          <a:blip r:embed="rId1"/>
          <a:srcRect l="28000" r="11478" t="0" b="0"/>
          <a:stretch/>
        </p:blipFill>
        <p:spPr>
          <a:xfrm>
            <a:off x="6995160" y="1234440"/>
            <a:ext cx="4572000" cy="4251960"/>
          </a:xfrm>
          <a:prstGeom prst="rect">
            <a:avLst/>
          </a:prstGeom>
        </p:spPr>
      </p:pic>
      <p:sp>
        <p:nvSpPr>
          <p:cNvPr id="7" name="Shape 4"/>
          <p:cNvSpPr/>
          <p:nvPr/>
        </p:nvSpPr>
        <p:spPr>
          <a:xfrm>
            <a:off x="685800" y="1325880"/>
            <a:ext cx="5897880" cy="4434840"/>
          </a:xfrm>
          <a:prstGeom prst="roundRect">
            <a:avLst>
              <a:gd name="adj" fmla="val 1649"/>
            </a:avLst>
          </a:prstGeom>
          <a:solidFill>
            <a:srgbClr val="FFF9EF"/>
          </a:solidFill>
          <a:ln w="8890">
            <a:solidFill>
              <a:srgbClr val="E7D9C1">
                <a:alpha val="60000"/>
              </a:srgbClr>
            </a:solidFill>
            <a:prstDash val="solid"/>
          </a:ln>
        </p:spPr>
      </p:sp>
      <p:sp>
        <p:nvSpPr>
          <p:cNvPr id="8" name="Text 5"/>
          <p:cNvSpPr/>
          <p:nvPr/>
        </p:nvSpPr>
        <p:spPr>
          <a:xfrm>
            <a:off x="960120" y="1627632"/>
            <a:ext cx="5303520" cy="3749040"/>
          </a:xfrm>
          <a:prstGeom prst="rect">
            <a:avLst/>
          </a:prstGeom>
          <a:noFill/>
          <a:ln/>
        </p:spPr>
        <p:txBody>
          <a:bodyPr wrap="square" lIns="1143" tIns="1143" rIns="1143" bIns="1143" rtlCol="0" anchor="t">
            <a:normAutofit/>
          </a:bodyPr>
          <a:lstStyle/>
          <a:p>
            <a:pPr indent="0" marL="0">
              <a:buNone/>
            </a:pPr>
            <a:r>
              <a:rPr lang="en-US" sz="1620" dirty="0">
                <a:solidFill>
                  <a:srgbClr val="20312B"/>
                </a:solidFill>
                <a:latin typeface="Aptos" pitchFamily="34" charset="0"/>
                <a:ea typeface="Aptos" pitchFamily="34" charset="-122"/>
                <a:cs typeface="Aptos" pitchFamily="34" charset="-120"/>
              </a:rPr>
              <a:t>• Carl Boberg wrote the Swedish poem O Store Gud in 1885 after reflecting on God's majesty in creation.
</a:t>
            </a:r>
            <a:pPr indent="0" marL="0">
              <a:buNone/>
            </a:pPr>
            <a:r>
              <a:rPr lang="en-US" sz="1620" dirty="0">
                <a:solidFill>
                  <a:srgbClr val="20312B"/>
                </a:solidFill>
                <a:latin typeface="Aptos" pitchFamily="34" charset="0"/>
                <a:ea typeface="Aptos" pitchFamily="34" charset="-122"/>
                <a:cs typeface="Aptos" pitchFamily="34" charset="-120"/>
              </a:rPr>
              <a:t>• The traditional account connects the poem with a sudden storm near Mönsterås, Sweden, followed by calm beauty.
</a:t>
            </a:r>
            <a:pPr indent="0" marL="0">
              <a:buNone/>
            </a:pPr>
            <a:r>
              <a:rPr lang="en-US" sz="1620" dirty="0">
                <a:solidFill>
                  <a:srgbClr val="20312B"/>
                </a:solidFill>
                <a:latin typeface="Aptos" pitchFamily="34" charset="0"/>
                <a:ea typeface="Aptos" pitchFamily="34" charset="-122"/>
                <a:cs typeface="Aptos" pitchFamily="34" charset="-120"/>
              </a:rPr>
              <a:t>• The hymn passed through later translation and adaptation before becoming widely sung in English.
</a:t>
            </a:r>
            <a:pPr indent="0" marL="0">
              <a:buNone/>
            </a:pPr>
            <a:r>
              <a:rPr lang="en-US" sz="1620" dirty="0">
                <a:solidFill>
                  <a:srgbClr val="20312B"/>
                </a:solidFill>
                <a:latin typeface="Aptos" pitchFamily="34" charset="0"/>
                <a:ea typeface="Aptos" pitchFamily="34" charset="-122"/>
                <a:cs typeface="Aptos" pitchFamily="34" charset="-120"/>
              </a:rPr>
              <a:t>• Stuart K. Hine's English version helped give the hymn its familiar evangelical form.</a:t>
            </a:r>
            <a:endParaRPr lang="en-US" sz="16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Author and Adapter</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Carl Boberg and Stuart K. Hine</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31520" y="1417320"/>
            <a:ext cx="5349240" cy="4526280"/>
          </a:xfrm>
          <a:prstGeom prst="roundRect">
            <a:avLst>
              <a:gd name="adj" fmla="val 1616"/>
            </a:avLst>
          </a:prstGeom>
          <a:solidFill>
            <a:srgbClr val="FFF9EF"/>
          </a:solidFill>
          <a:ln w="8890">
            <a:solidFill>
              <a:srgbClr val="E7D9C1">
                <a:alpha val="60000"/>
              </a:srgbClr>
            </a:solidFill>
            <a:prstDash val="solid"/>
          </a:ln>
        </p:spPr>
      </p:sp>
      <p:sp>
        <p:nvSpPr>
          <p:cNvPr id="7" name="Shape 5"/>
          <p:cNvSpPr/>
          <p:nvPr/>
        </p:nvSpPr>
        <p:spPr>
          <a:xfrm>
            <a:off x="6355080" y="1417320"/>
            <a:ext cx="5120640" cy="4526280"/>
          </a:xfrm>
          <a:prstGeom prst="roundRect">
            <a:avLst>
              <a:gd name="adj" fmla="val 1616"/>
            </a:avLst>
          </a:prstGeom>
          <a:solidFill>
            <a:srgbClr val="FFF9EF"/>
          </a:solidFill>
          <a:ln w="8890">
            <a:solidFill>
              <a:srgbClr val="E7D9C1">
                <a:alpha val="60000"/>
              </a:srgbClr>
            </a:solidFill>
            <a:prstDash val="solid"/>
          </a:ln>
        </p:spPr>
      </p:sp>
      <p:sp>
        <p:nvSpPr>
          <p:cNvPr id="8" name="Text 6"/>
          <p:cNvSpPr/>
          <p:nvPr/>
        </p:nvSpPr>
        <p:spPr>
          <a:xfrm>
            <a:off x="1005840" y="1709928"/>
            <a:ext cx="4480560" cy="411480"/>
          </a:xfrm>
          <a:prstGeom prst="rect">
            <a:avLst/>
          </a:prstGeom>
          <a:noFill/>
          <a:ln/>
        </p:spPr>
        <p:txBody>
          <a:bodyPr wrap="square" lIns="1016" tIns="1016" rIns="1016" bIns="1016" rtlCol="0" anchor="t">
            <a:normAutofit/>
          </a:bodyPr>
          <a:lstStyle/>
          <a:p>
            <a:pPr algn="l" indent="0" marL="0">
              <a:buNone/>
            </a:pPr>
            <a:r>
              <a:rPr lang="en-US" sz="2300" b="1" dirty="0">
                <a:solidFill>
                  <a:srgbClr val="B78A39"/>
                </a:solidFill>
                <a:latin typeface="Georgia" pitchFamily="34" charset="0"/>
                <a:ea typeface="Georgia" pitchFamily="34" charset="-122"/>
                <a:cs typeface="Georgia" pitchFamily="34" charset="-120"/>
              </a:rPr>
              <a:t>Carl Boberg (1859-1940)</a:t>
            </a:r>
            <a:endParaRPr lang="en-US" sz="2300" dirty="0"/>
          </a:p>
        </p:txBody>
      </p:sp>
      <p:sp>
        <p:nvSpPr>
          <p:cNvPr id="9" name="Text 7"/>
          <p:cNvSpPr/>
          <p:nvPr/>
        </p:nvSpPr>
        <p:spPr>
          <a:xfrm>
            <a:off x="1005840" y="2331720"/>
            <a:ext cx="4617720" cy="2651760"/>
          </a:xfrm>
          <a:prstGeom prst="rect">
            <a:avLst/>
          </a:prstGeom>
          <a:noFill/>
          <a:ln/>
        </p:spPr>
        <p:txBody>
          <a:bodyPr wrap="square" lIns="1143" tIns="1143" rIns="1143" bIns="1143" rtlCol="0" anchor="t">
            <a:normAutofit/>
          </a:bodyPr>
          <a:lstStyle/>
          <a:p>
            <a:pPr indent="0" marL="0">
              <a:buNone/>
            </a:pPr>
            <a:r>
              <a:rPr lang="en-US" sz="1600" dirty="0">
                <a:solidFill>
                  <a:srgbClr val="20312B"/>
                </a:solidFill>
                <a:latin typeface="Aptos" pitchFamily="34" charset="0"/>
                <a:ea typeface="Aptos" pitchFamily="34" charset="-122"/>
                <a:cs typeface="Aptos" pitchFamily="34" charset="-120"/>
              </a:rPr>
              <a:t>• Swedish poet, editor, churchman, and public servant.
</a:t>
            </a:r>
            <a:pPr indent="0" marL="0">
              <a:buNone/>
            </a:pPr>
            <a:r>
              <a:rPr lang="en-US" sz="1600" dirty="0">
                <a:solidFill>
                  <a:srgbClr val="20312B"/>
                </a:solidFill>
                <a:latin typeface="Aptos" pitchFamily="34" charset="0"/>
                <a:ea typeface="Aptos" pitchFamily="34" charset="-122"/>
                <a:cs typeface="Aptos" pitchFamily="34" charset="-120"/>
              </a:rPr>
              <a:t>• His poem expressed awe before God's greatness as witnessed in creation.
</a:t>
            </a:r>
            <a:pPr indent="0" marL="0">
              <a:buNone/>
            </a:pPr>
            <a:r>
              <a:rPr lang="en-US" sz="1600" dirty="0">
                <a:solidFill>
                  <a:srgbClr val="20312B"/>
                </a:solidFill>
                <a:latin typeface="Aptos" pitchFamily="34" charset="0"/>
                <a:ea typeface="Aptos" pitchFamily="34" charset="-122"/>
                <a:cs typeface="Aptos" pitchFamily="34" charset="-120"/>
              </a:rPr>
              <a:t>• The original Swedish title, O Store Gud, means “O Great God.”</a:t>
            </a:r>
            <a:endParaRPr lang="en-US" sz="1600" dirty="0"/>
          </a:p>
        </p:txBody>
      </p:sp>
      <p:sp>
        <p:nvSpPr>
          <p:cNvPr id="10" name="Text 8"/>
          <p:cNvSpPr/>
          <p:nvPr/>
        </p:nvSpPr>
        <p:spPr>
          <a:xfrm>
            <a:off x="6611112" y="1709928"/>
            <a:ext cx="4480560" cy="411480"/>
          </a:xfrm>
          <a:prstGeom prst="rect">
            <a:avLst/>
          </a:prstGeom>
          <a:noFill/>
          <a:ln/>
        </p:spPr>
        <p:txBody>
          <a:bodyPr wrap="square" lIns="1016" tIns="1016" rIns="1016" bIns="1016" rtlCol="0" anchor="t">
            <a:normAutofit/>
          </a:bodyPr>
          <a:lstStyle/>
          <a:p>
            <a:pPr algn="l" indent="0" marL="0">
              <a:buNone/>
            </a:pPr>
            <a:r>
              <a:rPr lang="en-US" sz="2300" b="1" dirty="0">
                <a:solidFill>
                  <a:srgbClr val="B78A39"/>
                </a:solidFill>
                <a:latin typeface="Georgia" pitchFamily="34" charset="0"/>
                <a:ea typeface="Georgia" pitchFamily="34" charset="-122"/>
                <a:cs typeface="Georgia" pitchFamily="34" charset="-120"/>
              </a:rPr>
              <a:t>Stuart K. Hine (1899-1989)</a:t>
            </a:r>
            <a:endParaRPr lang="en-US" sz="2300" dirty="0"/>
          </a:p>
        </p:txBody>
      </p:sp>
      <p:sp>
        <p:nvSpPr>
          <p:cNvPr id="11" name="Text 9"/>
          <p:cNvSpPr/>
          <p:nvPr/>
        </p:nvSpPr>
        <p:spPr>
          <a:xfrm>
            <a:off x="6611112" y="2331720"/>
            <a:ext cx="4434840" cy="2651760"/>
          </a:xfrm>
          <a:prstGeom prst="rect">
            <a:avLst/>
          </a:prstGeom>
          <a:noFill/>
          <a:ln/>
        </p:spPr>
        <p:txBody>
          <a:bodyPr wrap="square" lIns="1143" tIns="1143" rIns="1143" bIns="1143" rtlCol="0" anchor="t">
            <a:normAutofit/>
          </a:bodyPr>
          <a:lstStyle/>
          <a:p>
            <a:pPr indent="0" marL="0">
              <a:buNone/>
            </a:pPr>
            <a:r>
              <a:rPr lang="en-US" sz="1600" dirty="0">
                <a:solidFill>
                  <a:srgbClr val="20312B"/>
                </a:solidFill>
                <a:latin typeface="Aptos" pitchFamily="34" charset="0"/>
                <a:ea typeface="Aptos" pitchFamily="34" charset="-122"/>
                <a:cs typeface="Aptos" pitchFamily="34" charset="-120"/>
              </a:rPr>
              <a:t>• British missionary, translator, and hymn writer.
</a:t>
            </a:r>
            <a:pPr indent="0" marL="0">
              <a:buNone/>
            </a:pPr>
            <a:r>
              <a:rPr lang="en-US" sz="1600" dirty="0">
                <a:solidFill>
                  <a:srgbClr val="20312B"/>
                </a:solidFill>
                <a:latin typeface="Aptos" pitchFamily="34" charset="0"/>
                <a:ea typeface="Aptos" pitchFamily="34" charset="-122"/>
                <a:cs typeface="Aptos" pitchFamily="34" charset="-120"/>
              </a:rPr>
              <a:t>• Encountered the hymn through Eastern European mission work.
</a:t>
            </a:r>
            <a:pPr indent="0" marL="0">
              <a:buNone/>
            </a:pPr>
            <a:r>
              <a:rPr lang="en-US" sz="1600" dirty="0">
                <a:solidFill>
                  <a:srgbClr val="20312B"/>
                </a:solidFill>
                <a:latin typeface="Aptos" pitchFamily="34" charset="0"/>
                <a:ea typeface="Aptos" pitchFamily="34" charset="-122"/>
                <a:cs typeface="Aptos" pitchFamily="34" charset="-120"/>
              </a:rPr>
              <a:t>• His English paraphrase and adaptation became the best-known English form.</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Why This Hymn Matters Today</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A pastoral hymn for awe, gospel memory, and hope</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pic>
        <p:nvPicPr>
          <p:cNvPr id="6" name="Image 0" descr="/mnt/data/hymn_assets/img4.jpg">    </p:cNvPr>
          <p:cNvPicPr>
            <a:picLocks noChangeAspect="1"/>
          </p:cNvPicPr>
          <p:nvPr/>
        </p:nvPicPr>
        <p:blipFill>
          <a:blip r:embed="rId1"/>
          <a:srcRect l="48000" r="-1243" t="0" b="0"/>
          <a:stretch/>
        </p:blipFill>
        <p:spPr>
          <a:xfrm>
            <a:off x="0" y="1124712"/>
            <a:ext cx="4800600" cy="5074920"/>
          </a:xfrm>
          <a:prstGeom prst="rect">
            <a:avLst/>
          </a:prstGeom>
        </p:spPr>
      </p:pic>
      <p:sp>
        <p:nvSpPr>
          <p:cNvPr id="7" name="Shape 4"/>
          <p:cNvSpPr/>
          <p:nvPr/>
        </p:nvSpPr>
        <p:spPr>
          <a:xfrm>
            <a:off x="5257800" y="1417320"/>
            <a:ext cx="6172200" cy="4434840"/>
          </a:xfrm>
          <a:prstGeom prst="roundRect">
            <a:avLst>
              <a:gd name="adj" fmla="val 1649"/>
            </a:avLst>
          </a:prstGeom>
          <a:solidFill>
            <a:srgbClr val="FFF9EF"/>
          </a:solidFill>
          <a:ln w="8890">
            <a:solidFill>
              <a:srgbClr val="E7D9C1">
                <a:alpha val="60000"/>
              </a:srgbClr>
            </a:solidFill>
            <a:prstDash val="solid"/>
          </a:ln>
        </p:spPr>
      </p:sp>
      <p:sp>
        <p:nvSpPr>
          <p:cNvPr id="8" name="Text 5"/>
          <p:cNvSpPr/>
          <p:nvPr/>
        </p:nvSpPr>
        <p:spPr>
          <a:xfrm>
            <a:off x="5559552" y="1764792"/>
            <a:ext cx="5440680" cy="3383280"/>
          </a:xfrm>
          <a:prstGeom prst="rect">
            <a:avLst/>
          </a:prstGeom>
          <a:noFill/>
          <a:ln/>
        </p:spPr>
        <p:txBody>
          <a:bodyPr wrap="square" lIns="1143" tIns="1143" rIns="1143" bIns="1143" rtlCol="0" anchor="t">
            <a:normAutofit/>
          </a:bodyPr>
          <a:lstStyle/>
          <a:p>
            <a:pPr indent="0" marL="0">
              <a:buNone/>
            </a:pPr>
            <a:r>
              <a:rPr lang="en-US" sz="1730" dirty="0">
                <a:solidFill>
                  <a:srgbClr val="20312B"/>
                </a:solidFill>
                <a:latin typeface="Aptos" pitchFamily="34" charset="0"/>
                <a:ea typeface="Aptos" pitchFamily="34" charset="-122"/>
                <a:cs typeface="Aptos" pitchFamily="34" charset="-120"/>
              </a:rPr>
              <a:t>• It teaches believers to read creation as a witness to the Creator.
</a:t>
            </a:r>
            <a:pPr indent="0" marL="0">
              <a:buNone/>
            </a:pPr>
            <a:r>
              <a:rPr lang="en-US" sz="1730" dirty="0">
                <a:solidFill>
                  <a:srgbClr val="20312B"/>
                </a:solidFill>
                <a:latin typeface="Aptos" pitchFamily="34" charset="0"/>
                <a:ea typeface="Aptos" pitchFamily="34" charset="-122"/>
                <a:cs typeface="Aptos" pitchFamily="34" charset="-120"/>
              </a:rPr>
              <a:t>• It moves beyond natural beauty to the love of God revealed in Christ.
</a:t>
            </a:r>
            <a:pPr indent="0" marL="0">
              <a:buNone/>
            </a:pPr>
            <a:r>
              <a:rPr lang="en-US" sz="1730" dirty="0">
                <a:solidFill>
                  <a:srgbClr val="20312B"/>
                </a:solidFill>
                <a:latin typeface="Aptos" pitchFamily="34" charset="0"/>
                <a:ea typeface="Aptos" pitchFamily="34" charset="-122"/>
                <a:cs typeface="Aptos" pitchFamily="34" charset="-120"/>
              </a:rPr>
              <a:t>• It gives a clear path from wonder to worship: behold, remember, hope, adore.
</a:t>
            </a:r>
            <a:pPr indent="0" marL="0">
              <a:buNone/>
            </a:pPr>
            <a:r>
              <a:rPr lang="en-US" sz="1730" dirty="0">
                <a:solidFill>
                  <a:srgbClr val="20312B"/>
                </a:solidFill>
                <a:latin typeface="Aptos" pitchFamily="34" charset="0"/>
                <a:ea typeface="Aptos" pitchFamily="34" charset="-122"/>
                <a:cs typeface="Aptos" pitchFamily="34" charset="-120"/>
              </a:rPr>
              <a:t>• Its refrain invites the whole congregation to answer theology with praise.</a:t>
            </a:r>
            <a:endParaRPr lang="en-US" sz="173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hymn_assets/img1_dark.jpg">    </p:cNvPr>
          <p:cNvPicPr>
            <a:picLocks noChangeAspect="1"/>
          </p:cNvPicPr>
          <p:nvPr/>
        </p:nvPicPr>
        <p:blipFill>
          <a:blip r:embed="rId1"/>
          <a:srcRect l="0" r="0" t="30" b="30"/>
          <a:stretch/>
        </p:blipFill>
        <p:spPr>
          <a:xfrm>
            <a:off x="0" y="0"/>
            <a:ext cx="12191695" cy="6858000"/>
          </a:xfrm>
          <a:prstGeom prst="rect">
            <a:avLst/>
          </a:prstGeom>
        </p:spPr>
      </p:pic>
      <p:sp>
        <p:nvSpPr>
          <p:cNvPr id="3" name="Text 0"/>
          <p:cNvSpPr/>
          <p:nvPr/>
        </p:nvSpPr>
        <p:spPr>
          <a:xfrm>
            <a:off x="685800" y="2377440"/>
            <a:ext cx="8961120" cy="777240"/>
          </a:xfrm>
          <a:prstGeom prst="rect">
            <a:avLst/>
          </a:prstGeom>
          <a:noFill/>
          <a:ln/>
        </p:spPr>
        <p:txBody>
          <a:bodyPr wrap="square" lIns="0" tIns="0" rIns="0" bIns="0" rtlCol="0" anchor="ctr">
            <a:normAutofit/>
          </a:bodyPr>
          <a:lstStyle/>
          <a:p>
            <a:pPr indent="0" marL="0">
              <a:buNone/>
            </a:pPr>
            <a:r>
              <a:rPr lang="en-US" sz="4000" b="1" dirty="0">
                <a:solidFill>
                  <a:srgbClr val="FFF9EF"/>
                </a:solidFill>
                <a:latin typeface="Georgia" pitchFamily="34" charset="0"/>
                <a:ea typeface="Georgia" pitchFamily="34" charset="-122"/>
                <a:cs typeface="Georgia" pitchFamily="34" charset="-120"/>
              </a:rPr>
              <a:t>Biblical Foundations</a:t>
            </a:r>
            <a:endParaRPr lang="en-US" sz="4000" dirty="0"/>
          </a:p>
        </p:txBody>
      </p:sp>
      <p:sp>
        <p:nvSpPr>
          <p:cNvPr id="4" name="Text 1"/>
          <p:cNvSpPr/>
          <p:nvPr/>
        </p:nvSpPr>
        <p:spPr>
          <a:xfrm>
            <a:off x="731520" y="3182112"/>
            <a:ext cx="7223760" cy="475488"/>
          </a:xfrm>
          <a:prstGeom prst="rect">
            <a:avLst/>
          </a:prstGeom>
          <a:noFill/>
          <a:ln/>
        </p:spPr>
        <p:txBody>
          <a:bodyPr wrap="square" lIns="0" tIns="0" rIns="0" bIns="0" rtlCol="0" anchor="ctr">
            <a:normAutofit/>
          </a:bodyPr>
          <a:lstStyle/>
          <a:p>
            <a:pPr indent="0" marL="0">
              <a:buNone/>
            </a:pPr>
            <a:r>
              <a:rPr lang="en-US" sz="1800" dirty="0">
                <a:solidFill>
                  <a:srgbClr val="F7E0B6"/>
                </a:solidFill>
                <a:latin typeface="Aptos" pitchFamily="34" charset="0"/>
                <a:ea typeface="Aptos" pitchFamily="34" charset="-122"/>
                <a:cs typeface="Aptos" pitchFamily="34" charset="-120"/>
              </a:rPr>
              <a:t>Creation, redemption, and consummation in Scripture</a:t>
            </a:r>
            <a:endParaRPr lang="en-US" sz="1800" dirty="0"/>
          </a:p>
        </p:txBody>
      </p:sp>
      <p:sp>
        <p:nvSpPr>
          <p:cNvPr id="5" name="Text 2"/>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F7E9CF"/>
                </a:solidFill>
                <a:latin typeface="Aptos" pitchFamily="34" charset="0"/>
                <a:ea typeface="Aptos" pitchFamily="34" charset="-122"/>
                <a:cs typeface="Aptos" pitchFamily="34" charset="-120"/>
              </a:rPr>
              <a:t>Prepared for teaching and small group use - hymninfo.com</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Creation: The Heavens Declare</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Psalm 19:1-4 and Psalm 8:1-9</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sp>
        <p:nvSpPr>
          <p:cNvPr id="6" name="Shape 4"/>
          <p:cNvSpPr/>
          <p:nvPr/>
        </p:nvSpPr>
        <p:spPr>
          <a:xfrm>
            <a:off x="777240" y="1417320"/>
            <a:ext cx="5212080" cy="4434840"/>
          </a:xfrm>
          <a:prstGeom prst="roundRect">
            <a:avLst>
              <a:gd name="adj" fmla="val 1649"/>
            </a:avLst>
          </a:prstGeom>
          <a:solidFill>
            <a:srgbClr val="FFF9EF"/>
          </a:solidFill>
          <a:ln w="8890">
            <a:solidFill>
              <a:srgbClr val="E7D9C1">
                <a:alpha val="60000"/>
              </a:srgbClr>
            </a:solidFill>
            <a:prstDash val="solid"/>
          </a:ln>
        </p:spPr>
      </p:sp>
      <p:sp>
        <p:nvSpPr>
          <p:cNvPr id="7" name="Shape 5"/>
          <p:cNvSpPr/>
          <p:nvPr/>
        </p:nvSpPr>
        <p:spPr>
          <a:xfrm>
            <a:off x="6309360" y="1417320"/>
            <a:ext cx="5074920" cy="4434840"/>
          </a:xfrm>
          <a:prstGeom prst="roundRect">
            <a:avLst>
              <a:gd name="adj" fmla="val 1649"/>
            </a:avLst>
          </a:prstGeom>
          <a:solidFill>
            <a:srgbClr val="FFF9EF"/>
          </a:solidFill>
          <a:ln w="8890">
            <a:solidFill>
              <a:srgbClr val="E7D9C1">
                <a:alpha val="60000"/>
              </a:srgbClr>
            </a:solidFill>
            <a:prstDash val="solid"/>
          </a:ln>
        </p:spPr>
      </p:sp>
      <p:sp>
        <p:nvSpPr>
          <p:cNvPr id="8" name="Text 6"/>
          <p:cNvSpPr/>
          <p:nvPr/>
        </p:nvSpPr>
        <p:spPr>
          <a:xfrm>
            <a:off x="1051560" y="1691640"/>
            <a:ext cx="4389120" cy="320040"/>
          </a:xfrm>
          <a:prstGeom prst="rect">
            <a:avLst/>
          </a:prstGeom>
          <a:noFill/>
          <a:ln/>
        </p:spPr>
        <p:txBody>
          <a:bodyPr wrap="square" lIns="1016" tIns="1016" rIns="1016" bIns="1016" rtlCol="0" anchor="t">
            <a:normAutofit/>
          </a:bodyPr>
          <a:lstStyle/>
          <a:p>
            <a:pPr algn="l" indent="0" marL="0">
              <a:buNone/>
            </a:pPr>
            <a:r>
              <a:rPr lang="en-US" sz="2200" b="1" dirty="0">
                <a:solidFill>
                  <a:srgbClr val="B78A39"/>
                </a:solidFill>
                <a:latin typeface="Georgia" pitchFamily="34" charset="0"/>
                <a:ea typeface="Georgia" pitchFamily="34" charset="-122"/>
                <a:cs typeface="Georgia" pitchFamily="34" charset="-120"/>
              </a:rPr>
              <a:t>Central claim</a:t>
            </a:r>
            <a:endParaRPr lang="en-US" sz="2200" dirty="0"/>
          </a:p>
        </p:txBody>
      </p:sp>
      <p:sp>
        <p:nvSpPr>
          <p:cNvPr id="9" name="Text 7"/>
          <p:cNvSpPr/>
          <p:nvPr/>
        </p:nvSpPr>
        <p:spPr>
          <a:xfrm>
            <a:off x="1051560" y="2221992"/>
            <a:ext cx="4434840" cy="2011680"/>
          </a:xfrm>
          <a:prstGeom prst="rect">
            <a:avLst/>
          </a:prstGeom>
          <a:noFill/>
          <a:ln/>
        </p:spPr>
        <p:txBody>
          <a:bodyPr wrap="square" lIns="1016" tIns="1016" rIns="1016" bIns="1016" rtlCol="0" anchor="ctr">
            <a:normAutofit/>
          </a:bodyPr>
          <a:lstStyle/>
          <a:p>
            <a:pPr algn="ctr" indent="0" marL="0">
              <a:buNone/>
            </a:pPr>
            <a:r>
              <a:rPr lang="en-US" sz="2100" dirty="0">
                <a:solidFill>
                  <a:srgbClr val="20312B"/>
                </a:solidFill>
                <a:latin typeface="Aptos" pitchFamily="34" charset="0"/>
                <a:ea typeface="Aptos" pitchFamily="34" charset="-122"/>
                <a:cs typeface="Aptos" pitchFamily="34" charset="-120"/>
              </a:rPr>
              <a:t>Creation speaks before the believer sings. Mountains, stars, storms, and skies become teachers of divine majesty.</a:t>
            </a:r>
            <a:endParaRPr lang="en-US" sz="2100" dirty="0"/>
          </a:p>
        </p:txBody>
      </p:sp>
      <p:sp>
        <p:nvSpPr>
          <p:cNvPr id="10" name="Text 8"/>
          <p:cNvSpPr/>
          <p:nvPr/>
        </p:nvSpPr>
        <p:spPr>
          <a:xfrm>
            <a:off x="6583680" y="1691640"/>
            <a:ext cx="4389120" cy="320040"/>
          </a:xfrm>
          <a:prstGeom prst="rect">
            <a:avLst/>
          </a:prstGeom>
          <a:noFill/>
          <a:ln/>
        </p:spPr>
        <p:txBody>
          <a:bodyPr wrap="square" lIns="1016" tIns="1016" rIns="1016" bIns="1016" rtlCol="0" anchor="t">
            <a:normAutofit/>
          </a:bodyPr>
          <a:lstStyle/>
          <a:p>
            <a:pPr algn="l" indent="0" marL="0">
              <a:buNone/>
            </a:pPr>
            <a:r>
              <a:rPr lang="en-US" sz="2200" b="1" dirty="0">
                <a:solidFill>
                  <a:srgbClr val="B78A39"/>
                </a:solidFill>
                <a:latin typeface="Georgia" pitchFamily="34" charset="0"/>
                <a:ea typeface="Georgia" pitchFamily="34" charset="-122"/>
                <a:cs typeface="Georgia" pitchFamily="34" charset="-120"/>
              </a:rPr>
              <a:t>Teaching emphasis</a:t>
            </a:r>
            <a:endParaRPr lang="en-US" sz="2200" dirty="0"/>
          </a:p>
        </p:txBody>
      </p:sp>
      <p:sp>
        <p:nvSpPr>
          <p:cNvPr id="11" name="Text 9"/>
          <p:cNvSpPr/>
          <p:nvPr/>
        </p:nvSpPr>
        <p:spPr>
          <a:xfrm>
            <a:off x="6583680" y="2240280"/>
            <a:ext cx="4389120" cy="2286000"/>
          </a:xfrm>
          <a:prstGeom prst="rect">
            <a:avLst/>
          </a:prstGeom>
          <a:noFill/>
          <a:ln/>
        </p:spPr>
        <p:txBody>
          <a:bodyPr wrap="square" lIns="1143" tIns="1143" rIns="1143" bIns="1143" rtlCol="0" anchor="t">
            <a:normAutofit/>
          </a:bodyPr>
          <a:lstStyle/>
          <a:p>
            <a:pPr indent="0" marL="0">
              <a:buNone/>
            </a:pPr>
            <a:r>
              <a:rPr lang="en-US" sz="1800" dirty="0">
                <a:solidFill>
                  <a:srgbClr val="20312B"/>
                </a:solidFill>
                <a:latin typeface="Aptos" pitchFamily="34" charset="0"/>
                <a:ea typeface="Aptos" pitchFamily="34" charset="-122"/>
                <a:cs typeface="Aptos" pitchFamily="34" charset="-120"/>
              </a:rPr>
              <a:t>• Psalm 19 frames creation as testimony.
</a:t>
            </a:r>
            <a:pPr indent="0" marL="0">
              <a:buNone/>
            </a:pPr>
            <a:r>
              <a:rPr lang="en-US" sz="1800" dirty="0">
                <a:solidFill>
                  <a:srgbClr val="20312B"/>
                </a:solidFill>
                <a:latin typeface="Aptos" pitchFamily="34" charset="0"/>
                <a:ea typeface="Aptos" pitchFamily="34" charset="-122"/>
                <a:cs typeface="Aptos" pitchFamily="34" charset="-120"/>
              </a:rPr>
              <a:t>• Psalm 8 joins majesty with humility.
</a:t>
            </a:r>
            <a:pPr indent="0" marL="0">
              <a:buNone/>
            </a:pPr>
            <a:r>
              <a:rPr lang="en-US" sz="1800" dirty="0">
                <a:solidFill>
                  <a:srgbClr val="20312B"/>
                </a:solidFill>
                <a:latin typeface="Aptos" pitchFamily="34" charset="0"/>
                <a:ea typeface="Aptos" pitchFamily="34" charset="-122"/>
                <a:cs typeface="Aptos" pitchFamily="34" charset="-120"/>
              </a:rPr>
              <a:t>• The hymn helps worshipers receive wonder as a call to praise.</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7EF"/>
        </a:solidFill>
      </p:bgPr>
    </p:bg>
    <p:spTree>
      <p:nvGrpSpPr>
        <p:cNvPr id="1" name=""/>
        <p:cNvGrpSpPr/>
        <p:nvPr/>
      </p:nvGrpSpPr>
      <p:grpSpPr>
        <a:xfrm>
          <a:off x="0" y="0"/>
          <a:ext cx="0" cy="0"/>
          <a:chOff x="0" y="0"/>
          <a:chExt cx="0" cy="0"/>
        </a:xfrm>
      </p:grpSpPr>
      <p:sp>
        <p:nvSpPr>
          <p:cNvPr id="2" name="Text 0"/>
          <p:cNvSpPr/>
          <p:nvPr/>
        </p:nvSpPr>
        <p:spPr>
          <a:xfrm>
            <a:off x="594360" y="347472"/>
            <a:ext cx="7680960" cy="411480"/>
          </a:xfrm>
          <a:prstGeom prst="rect">
            <a:avLst/>
          </a:prstGeom>
          <a:noFill/>
          <a:ln/>
        </p:spPr>
        <p:txBody>
          <a:bodyPr wrap="square" lIns="381" tIns="381" rIns="381" bIns="381" rtlCol="0" anchor="ctr"/>
          <a:lstStyle/>
          <a:p>
            <a:pPr indent="0" marL="0">
              <a:buNone/>
            </a:pPr>
            <a:r>
              <a:rPr lang="en-US" sz="2800" b="1" dirty="0">
                <a:solidFill>
                  <a:srgbClr val="20312B"/>
                </a:solidFill>
                <a:latin typeface="Georgia" pitchFamily="34" charset="0"/>
                <a:ea typeface="Georgia" pitchFamily="34" charset="-122"/>
                <a:cs typeface="Georgia" pitchFamily="34" charset="-120"/>
              </a:rPr>
              <a:t>Redemption: God Did Not Spare His Son</a:t>
            </a:r>
            <a:endParaRPr lang="en-US" sz="2800" dirty="0"/>
          </a:p>
        </p:txBody>
      </p:sp>
      <p:sp>
        <p:nvSpPr>
          <p:cNvPr id="3" name="Text 1"/>
          <p:cNvSpPr/>
          <p:nvPr/>
        </p:nvSpPr>
        <p:spPr>
          <a:xfrm>
            <a:off x="621792" y="804672"/>
            <a:ext cx="9875520" cy="274320"/>
          </a:xfrm>
          <a:prstGeom prst="rect">
            <a:avLst/>
          </a:prstGeom>
          <a:noFill/>
          <a:ln/>
        </p:spPr>
        <p:txBody>
          <a:bodyPr wrap="square" lIns="254" tIns="254" rIns="254" bIns="254" rtlCol="0" anchor="ctr"/>
          <a:lstStyle/>
          <a:p>
            <a:pPr indent="0" marL="0">
              <a:buNone/>
            </a:pPr>
            <a:r>
              <a:rPr lang="en-US" sz="1100" dirty="0">
                <a:solidFill>
                  <a:srgbClr val="5D6B62"/>
                </a:solidFill>
                <a:latin typeface="Aptos" pitchFamily="34" charset="0"/>
                <a:ea typeface="Aptos" pitchFamily="34" charset="-122"/>
                <a:cs typeface="Aptos" pitchFamily="34" charset="-120"/>
              </a:rPr>
              <a:t>Romans 5:8; Romans 8:32; 1 Peter 2:24</a:t>
            </a:r>
            <a:endParaRPr lang="en-US" sz="1100" dirty="0"/>
          </a:p>
        </p:txBody>
      </p:sp>
      <p:sp>
        <p:nvSpPr>
          <p:cNvPr id="4" name="Shape 2"/>
          <p:cNvSpPr/>
          <p:nvPr/>
        </p:nvSpPr>
        <p:spPr>
          <a:xfrm>
            <a:off x="594360" y="1078992"/>
            <a:ext cx="1828800" cy="0"/>
          </a:xfrm>
          <a:prstGeom prst="line">
            <a:avLst/>
          </a:prstGeom>
          <a:noFill/>
          <a:ln w="15875">
            <a:solidFill>
              <a:srgbClr val="B78A39"/>
            </a:solidFill>
            <a:prstDash val="solid"/>
          </a:ln>
        </p:spPr>
      </p:sp>
      <p:sp>
        <p:nvSpPr>
          <p:cNvPr id="5" name="Text 3"/>
          <p:cNvSpPr/>
          <p:nvPr/>
        </p:nvSpPr>
        <p:spPr>
          <a:xfrm>
            <a:off x="457200" y="6473952"/>
            <a:ext cx="11274552" cy="201168"/>
          </a:xfrm>
          <a:prstGeom prst="rect">
            <a:avLst/>
          </a:prstGeom>
          <a:noFill/>
          <a:ln/>
        </p:spPr>
        <p:txBody>
          <a:bodyPr wrap="square" lIns="0" tIns="0" rIns="0" bIns="0" rtlCol="0" anchor="ctr"/>
          <a:lstStyle/>
          <a:p>
            <a:pPr algn="ctr" indent="0" marL="0">
              <a:buNone/>
            </a:pPr>
            <a:r>
              <a:rPr lang="en-US" sz="850" dirty="0">
                <a:solidFill>
                  <a:srgbClr val="705F45"/>
                </a:solidFill>
                <a:latin typeface="Aptos" pitchFamily="34" charset="0"/>
                <a:ea typeface="Aptos" pitchFamily="34" charset="-122"/>
                <a:cs typeface="Aptos" pitchFamily="34" charset="-120"/>
              </a:rPr>
              <a:t>Prepared for teaching and small group use - hymninfo.com</a:t>
            </a:r>
            <a:endParaRPr lang="en-US" sz="850" dirty="0"/>
          </a:p>
        </p:txBody>
      </p:sp>
      <p:pic>
        <p:nvPicPr>
          <p:cNvPr id="6" name="Image 0" descr="/mnt/data/hymn_assets/img4.jpg">    </p:cNvPr>
          <p:cNvPicPr>
            <a:picLocks noChangeAspect="1"/>
          </p:cNvPicPr>
          <p:nvPr/>
        </p:nvPicPr>
        <p:blipFill>
          <a:blip r:embed="rId1"/>
          <a:srcRect l="44000" r="-285" t="0" b="0"/>
          <a:stretch/>
        </p:blipFill>
        <p:spPr>
          <a:xfrm>
            <a:off x="6858000" y="1188720"/>
            <a:ext cx="4572000" cy="4572000"/>
          </a:xfrm>
          <a:prstGeom prst="rect">
            <a:avLst/>
          </a:prstGeom>
        </p:spPr>
      </p:pic>
      <p:sp>
        <p:nvSpPr>
          <p:cNvPr id="7" name="Shape 4"/>
          <p:cNvSpPr/>
          <p:nvPr/>
        </p:nvSpPr>
        <p:spPr>
          <a:xfrm>
            <a:off x="777240" y="1417320"/>
            <a:ext cx="5669280" cy="4434840"/>
          </a:xfrm>
          <a:prstGeom prst="roundRect">
            <a:avLst>
              <a:gd name="adj" fmla="val 1649"/>
            </a:avLst>
          </a:prstGeom>
          <a:solidFill>
            <a:srgbClr val="FFF9EF"/>
          </a:solidFill>
          <a:ln w="8890">
            <a:solidFill>
              <a:srgbClr val="E7D9C1">
                <a:alpha val="60000"/>
              </a:srgbClr>
            </a:solidFill>
            <a:prstDash val="solid"/>
          </a:ln>
        </p:spPr>
      </p:sp>
      <p:sp>
        <p:nvSpPr>
          <p:cNvPr id="8" name="Text 5"/>
          <p:cNvSpPr/>
          <p:nvPr/>
        </p:nvSpPr>
        <p:spPr>
          <a:xfrm>
            <a:off x="1078992" y="1737360"/>
            <a:ext cx="5074920" cy="3474720"/>
          </a:xfrm>
          <a:prstGeom prst="rect">
            <a:avLst/>
          </a:prstGeom>
          <a:noFill/>
          <a:ln/>
        </p:spPr>
        <p:txBody>
          <a:bodyPr wrap="square" lIns="1143" tIns="1143" rIns="1143" bIns="1143" rtlCol="0" anchor="t">
            <a:normAutofit/>
          </a:bodyPr>
          <a:lstStyle/>
          <a:p>
            <a:pPr indent="0" marL="0">
              <a:buNone/>
            </a:pPr>
            <a:r>
              <a:rPr lang="en-US" sz="1670" dirty="0">
                <a:solidFill>
                  <a:srgbClr val="20312B"/>
                </a:solidFill>
                <a:latin typeface="Aptos" pitchFamily="34" charset="0"/>
                <a:ea typeface="Aptos" pitchFamily="34" charset="-122"/>
                <a:cs typeface="Aptos" pitchFamily="34" charset="-120"/>
              </a:rPr>
              <a:t>• The hymn turns from God's power in creation to God's love at the cross.
</a:t>
            </a:r>
            <a:pPr indent="0" marL="0">
              <a:buNone/>
            </a:pPr>
            <a:r>
              <a:rPr lang="en-US" sz="1670" dirty="0">
                <a:solidFill>
                  <a:srgbClr val="20312B"/>
                </a:solidFill>
                <a:latin typeface="Aptos" pitchFamily="34" charset="0"/>
                <a:ea typeface="Aptos" pitchFamily="34" charset="-122"/>
                <a:cs typeface="Aptos" pitchFamily="34" charset="-120"/>
              </a:rPr>
              <a:t>• Romans 8:32 gives the language of divine generosity: God did not spare his own Son.
</a:t>
            </a:r>
            <a:pPr indent="0" marL="0">
              <a:buNone/>
            </a:pPr>
            <a:r>
              <a:rPr lang="en-US" sz="1670" dirty="0">
                <a:solidFill>
                  <a:srgbClr val="20312B"/>
                </a:solidFill>
                <a:latin typeface="Aptos" pitchFamily="34" charset="0"/>
                <a:ea typeface="Aptos" pitchFamily="34" charset="-122"/>
                <a:cs typeface="Aptos" pitchFamily="34" charset="-120"/>
              </a:rPr>
              <a:t>• 1 Peter 2:24 grounds praise in substitution, forgiveness, and restored life.
</a:t>
            </a:r>
            <a:pPr indent="0" marL="0">
              <a:buNone/>
            </a:pPr>
            <a:r>
              <a:rPr lang="en-US" sz="1670" dirty="0">
                <a:solidFill>
                  <a:srgbClr val="20312B"/>
                </a:solidFill>
                <a:latin typeface="Aptos" pitchFamily="34" charset="0"/>
                <a:ea typeface="Aptos" pitchFamily="34" charset="-122"/>
                <a:cs typeface="Aptos" pitchFamily="34" charset="-120"/>
              </a:rPr>
              <a:t>• The worshiper's awe deepens because greatness is now seen as self-giving grace.</a:t>
            </a:r>
            <a:endParaRPr lang="en-US" sz="167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Great Thou Art Teaching Guide</dc:title>
  <dc:subject>How Great Thou Art Teaching Guide</dc:subject>
  <dc:creator>hymninfo.com</dc:creator>
  <cp:lastModifiedBy>hymninfo.com</cp:lastModifiedBy>
  <cp:revision>1</cp:revision>
  <dcterms:created xsi:type="dcterms:W3CDTF">2026-07-02T03:21:19Z</dcterms:created>
  <dcterms:modified xsi:type="dcterms:W3CDTF">2026-07-02T03:21:19Z</dcterms:modified>
</cp:coreProperties>
</file>