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2920" y="1920240"/>
            <a:ext cx="7680960" cy="205740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2148840"/>
            <a:ext cx="10789920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200" b="1">
                <a:solidFill>
                  <a:srgbClr val="FFFFFF"/>
                </a:solidFill>
                <a:latin typeface="Aptos"/>
              </a:rPr>
              <a:t>Help Us Accept Each Other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" y="3090672"/>
            <a:ext cx="8412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F5E8D2"/>
                </a:solidFill>
                <a:latin typeface="Aptos"/>
              </a:rPr>
              <a:t>First line: Help us accept each other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3529584"/>
            <a:ext cx="905256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F5E8D2"/>
                </a:solidFill>
                <a:latin typeface="Aptos"/>
              </a:rPr>
              <a:t>Frederik Hermanus Kaan • John Ness Beck • 1974 • Romans 15:7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Teaching Aim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333756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130552" y="2029968"/>
            <a:ext cx="502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>
                <a:solidFill>
                  <a:srgbClr val="F4D387"/>
                </a:solidFill>
                <a:latin typeface="Segoe UI Symbol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2697480"/>
            <a:ext cx="27889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254E45"/>
                </a:solidFill>
                <a:latin typeface="Aptos"/>
              </a:rPr>
              <a:t>Understand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3090672"/>
            <a:ext cx="2514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2D2D2D"/>
                </a:solidFill>
                <a:latin typeface="Aptos"/>
              </a:rPr>
              <a:t>Christ’s welcome is the foundation of Christian community.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17720" y="1828800"/>
            <a:ext cx="333756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25312" y="2029968"/>
            <a:ext cx="502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>
                <a:solidFill>
                  <a:srgbClr val="F4D387"/>
                </a:solidFill>
                <a:latin typeface="Segoe UI Symbol"/>
              </a:rPr>
              <a:t>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697480"/>
            <a:ext cx="27889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254E45"/>
                </a:solidFill>
                <a:latin typeface="Aptos"/>
              </a:rPr>
              <a:t>Feel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0" y="3090672"/>
            <a:ext cx="2514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2D2D2D"/>
                </a:solidFill>
                <a:latin typeface="Aptos"/>
              </a:rPr>
              <a:t>The weight and beauty of grace practiced toward one another.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412480" y="1828800"/>
            <a:ext cx="333756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720072" y="2029968"/>
            <a:ext cx="502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>
                <a:solidFill>
                  <a:srgbClr val="F4D387"/>
                </a:solidFill>
                <a:latin typeface="Segoe UI Symbol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2697480"/>
            <a:ext cx="27889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254E45"/>
                </a:solidFill>
                <a:latin typeface="Aptos"/>
              </a:rPr>
              <a:t>Practice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23960" y="3090672"/>
            <a:ext cx="2514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>
                <a:solidFill>
                  <a:srgbClr val="2D2D2D"/>
                </a:solidFill>
                <a:latin typeface="Aptos"/>
              </a:rPr>
              <a:t>Concrete habits of hospitality, forgiveness, justice, and peace.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Hymn Identity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32461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563624"/>
            <a:ext cx="2743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5B3A29"/>
                </a:solidFill>
                <a:latin typeface="Aptos"/>
              </a:rPr>
              <a:t>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874519"/>
            <a:ext cx="2743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54E45"/>
                </a:solidFill>
                <a:latin typeface="Aptos"/>
              </a:rPr>
              <a:t>Fred Kaan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59" y="1417320"/>
            <a:ext cx="32461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09159" y="1563624"/>
            <a:ext cx="2743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5B3A29"/>
                </a:solidFill>
                <a:latin typeface="Aptos"/>
              </a:rPr>
              <a:t>Tune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59" y="1874519"/>
            <a:ext cx="2743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54E45"/>
                </a:solidFill>
                <a:latin typeface="Aptos"/>
              </a:rPr>
              <a:t>ACCEPTANCE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1417320"/>
            <a:ext cx="32461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58200" y="1563624"/>
            <a:ext cx="2743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5B3A29"/>
                </a:solidFill>
                <a:latin typeface="Aptos"/>
              </a:rPr>
              <a:t>Music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58200" y="1874519"/>
            <a:ext cx="2743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54E45"/>
                </a:solidFill>
                <a:latin typeface="Aptos"/>
              </a:rPr>
              <a:t>John Ness Beck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2926080"/>
            <a:ext cx="32461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3072384"/>
            <a:ext cx="2743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5B3A29"/>
                </a:solidFill>
                <a:latin typeface="Aptos"/>
              </a:rPr>
              <a:t>Meter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3383280"/>
            <a:ext cx="2743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54E45"/>
                </a:solidFill>
                <a:latin typeface="Aptos"/>
              </a:rPr>
              <a:t>7.6.7.6 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80559" y="2926080"/>
            <a:ext cx="32461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709159" y="3072384"/>
            <a:ext cx="2743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5B3A29"/>
                </a:solidFill>
                <a:latin typeface="Aptos"/>
              </a:rPr>
              <a:t>Year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09159" y="3383280"/>
            <a:ext cx="2743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54E45"/>
                </a:solidFill>
                <a:latin typeface="Aptos"/>
              </a:rPr>
              <a:t>1974 text; 1977 tune setting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0" y="2926080"/>
            <a:ext cx="32461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58200" y="3072384"/>
            <a:ext cx="2743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5B3A29"/>
                </a:solidFill>
                <a:latin typeface="Aptos"/>
              </a:rPr>
              <a:t>Primary Text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58200" y="3383280"/>
            <a:ext cx="2743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54E45"/>
                </a:solidFill>
                <a:latin typeface="Aptos"/>
              </a:rPr>
              <a:t>Romans 15:7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Historical Background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7" y="1161288"/>
            <a:ext cx="6455664" cy="4718304"/>
          </a:xfrm>
          <a:prstGeom prst="round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6126480" cy="4389120"/>
          </a:xfrm>
          <a:prstGeom prst="rect">
            <a:avLst/>
          </a:prstGeom>
          <a:noFill/>
        </p:spPr>
        <p:txBody>
          <a:bodyPr wrap="square" lIns="73152" rIns="73152" tIns="36576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Fred Kaan wrote the hymn in the early 1970s, during a renewal of congregational song addressing peace, justice, and human dignity.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The text appeared in an ecumenical setting and later became widely known through John Ness Beck’s ACCEPTANCE.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The hymn prays for a church where grace becomes visible in real relationships.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234440"/>
            <a:ext cx="38862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26679" y="1508760"/>
            <a:ext cx="3337560" cy="37490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293438"/>
                </a:solidFill>
                <a:latin typeface="Aptos"/>
              </a:rPr>
              <a:t>Use this slide to place the hymn in modern hymnody: prayer, reconciliation, justice, and congregational discipleship.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Why This Hymn Matters Today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7" y="1161288"/>
            <a:ext cx="6455664" cy="4718304"/>
          </a:xfrm>
          <a:prstGeom prst="round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6126480" cy="4389120"/>
          </a:xfrm>
          <a:prstGeom prst="rect">
            <a:avLst/>
          </a:prstGeom>
          <a:noFill/>
        </p:spPr>
        <p:txBody>
          <a:bodyPr wrap="square" lIns="73152" rIns="73152" tIns="36576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Churches still struggle to welcome without fear and to speak truth without contempt.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The hymn gives a congregation language for confession, healing, and shared obedience.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It is especially useful when teaching unity, reconciliation, hospitality, and forgiveness.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234440"/>
            <a:ext cx="38862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26679" y="1508760"/>
            <a:ext cx="3337560" cy="37490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293438"/>
                </a:solidFill>
                <a:latin typeface="Aptos"/>
              </a:rPr>
              <a:t>The hymn is not merely about being pleasant; it asks God to make us a reconciling people.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2920" y="2057400"/>
            <a:ext cx="9875520" cy="141732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24028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Aptos"/>
              </a:rPr>
              <a:t>Biblical Foundation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" y="3017520"/>
            <a:ext cx="93268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FFEEC8"/>
                </a:solidFill>
                <a:latin typeface="Aptos"/>
              </a:rPr>
              <a:t>“Accept one another, even as Christ also accepted you, to the glory of God.” - Romans 15:7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Scripture Web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234440"/>
            <a:ext cx="489204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399032"/>
            <a:ext cx="1554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54E45"/>
                </a:solidFill>
                <a:latin typeface="Aptos"/>
              </a:rPr>
              <a:t>Romans 15:7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51760" y="1399032"/>
            <a:ext cx="2743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2D2D2D"/>
                </a:solidFill>
                <a:latin typeface="Aptos"/>
              </a:rPr>
              <a:t>Grace becomes welcome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234440"/>
            <a:ext cx="489204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1399032"/>
            <a:ext cx="1554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54E45"/>
                </a:solidFill>
                <a:latin typeface="Aptos"/>
              </a:rPr>
              <a:t>John 15:12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59" y="1399032"/>
            <a:ext cx="2743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2D2D2D"/>
                </a:solidFill>
                <a:latin typeface="Aptos"/>
              </a:rPr>
              <a:t>Love takes Christ as its pattern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2560320"/>
            <a:ext cx="489204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2724912"/>
            <a:ext cx="1554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54E45"/>
                </a:solidFill>
                <a:latin typeface="Aptos"/>
              </a:rPr>
              <a:t>Ephesians 4:1-3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51760" y="2724912"/>
            <a:ext cx="2743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2D2D2D"/>
                </a:solidFill>
                <a:latin typeface="Aptos"/>
              </a:rPr>
              <a:t>Humility guards unity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2560320"/>
            <a:ext cx="489204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2724912"/>
            <a:ext cx="1554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54E45"/>
                </a:solidFill>
                <a:latin typeface="Aptos"/>
              </a:rPr>
              <a:t>Colossians 3:12-14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38159" y="2724912"/>
            <a:ext cx="2743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2D2D2D"/>
                </a:solidFill>
                <a:latin typeface="Aptos"/>
              </a:rPr>
              <a:t>Compassion and forgiveness clothe the church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3886200"/>
            <a:ext cx="489204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5840" y="4050791"/>
            <a:ext cx="1554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54E45"/>
                </a:solidFill>
                <a:latin typeface="Aptos"/>
              </a:rPr>
              <a:t>Galatians 3:28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51760" y="4050791"/>
            <a:ext cx="2743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>
                <a:solidFill>
                  <a:srgbClr val="2D2D2D"/>
                </a:solidFill>
                <a:latin typeface="Aptos"/>
              </a:rPr>
              <a:t>Belonging is redefined in Christ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2920" y="2148840"/>
            <a:ext cx="10149840" cy="141732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2423160"/>
            <a:ext cx="73152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Hymn Section Study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090672"/>
            <a:ext cx="85953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FFF0D2"/>
                </a:solidFill>
                <a:latin typeface="Aptos"/>
              </a:rPr>
              <a:t>A prayer for a church learning the grace it has received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1. Prayer for Christlike Welcome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7" y="1161288"/>
            <a:ext cx="10844784" cy="4718304"/>
          </a:xfrm>
          <a:prstGeom prst="round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10515600" cy="4389120"/>
          </a:xfrm>
          <a:prstGeom prst="rect">
            <a:avLst/>
          </a:prstGeom>
          <a:noFill/>
        </p:spPr>
        <p:txBody>
          <a:bodyPr wrap="square" lIns="73152" rIns="73152" tIns="36576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The hymn begins by asking God to teach the church how to receive one another. The standard is not personal comfort but Christ’s own welcome.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Scripture connection: Romans 15:7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Teaching emphasis: move from a general idea of kindness to concrete practices of gospel-shaped fellowship.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5806440"/>
            <a:ext cx="502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>
                <a:solidFill>
                  <a:srgbClr val="F4D387"/>
                </a:solidFill>
                <a:latin typeface="Segoe UI Symbol"/>
              </a:rPr>
              <a:t>✚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2. Love That Learns to Stay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7" y="1161288"/>
            <a:ext cx="10844784" cy="4718304"/>
          </a:xfrm>
          <a:prstGeom prst="round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10515600" cy="4389120"/>
          </a:xfrm>
          <a:prstGeom prst="rect">
            <a:avLst/>
          </a:prstGeom>
          <a:noFill/>
        </p:spPr>
        <p:txBody>
          <a:bodyPr wrap="square" lIns="73152" rIns="73152" tIns="36576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Acceptance includes patience, honest speech, forgiveness, and willingness to remain near one another in Christ.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Scripture connection: John 15:12; Colossians 3:12-14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Teaching emphasis: move from a general idea of kindness to concrete practices of gospel-shaped fellowship.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5806440"/>
            <a:ext cx="502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>
                <a:solidFill>
                  <a:srgbClr val="F4D387"/>
                </a:solidFill>
                <a:latin typeface="Segoe UI Symbol"/>
              </a:rPr>
              <a:t>✚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3. Community Beyond Barriers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7" y="1161288"/>
            <a:ext cx="10844784" cy="4718304"/>
          </a:xfrm>
          <a:prstGeom prst="round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10515600" cy="4389120"/>
          </a:xfrm>
          <a:prstGeom prst="rect">
            <a:avLst/>
          </a:prstGeom>
          <a:noFill/>
        </p:spPr>
        <p:txBody>
          <a:bodyPr wrap="square" lIns="73152" rIns="73152" tIns="36576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The hymn calls the church away from exclusion and toward a fellowship where every person is treated with God-given dignity.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Scripture connection: Galatians 3:28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Teaching emphasis: move from a general idea of kindness to concrete practices of gospel-shaped fellowship.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5806440"/>
            <a:ext cx="502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>
                <a:solidFill>
                  <a:srgbClr val="F4D387"/>
                </a:solidFill>
                <a:latin typeface="Segoe UI Symbol"/>
              </a:rPr>
              <a:t>✚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4. Witness Through Reconciliation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7" y="1161288"/>
            <a:ext cx="10844784" cy="4718304"/>
          </a:xfrm>
          <a:prstGeom prst="round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10515600" cy="4389120"/>
          </a:xfrm>
          <a:prstGeom prst="rect">
            <a:avLst/>
          </a:prstGeom>
          <a:noFill/>
        </p:spPr>
        <p:txBody>
          <a:bodyPr wrap="square" lIns="73152" rIns="73152" tIns="36576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A reconciled congregation becomes a visible sign of the gospel: not uniform, but united by the Spirit in peace.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Scripture connection: Ephesians 4:1-3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Teaching emphasis: move from a general idea of kindness to concrete practices of gospel-shaped fellowship.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52760" y="5806440"/>
            <a:ext cx="502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>
                <a:solidFill>
                  <a:srgbClr val="F4D387"/>
                </a:solidFill>
                <a:latin typeface="Segoe UI Symbol"/>
              </a:rPr>
              <a:t>✚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Central Prayer of the Hymn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7" y="1161288"/>
            <a:ext cx="6455664" cy="4718304"/>
          </a:xfrm>
          <a:prstGeom prst="round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6126480" cy="4389120"/>
          </a:xfrm>
          <a:prstGeom prst="rect">
            <a:avLst/>
          </a:prstGeom>
          <a:noFill/>
        </p:spPr>
        <p:txBody>
          <a:bodyPr wrap="square" lIns="73152" rIns="73152" tIns="36576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Lord, make our fellowship a place where grace is more than doctrine.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Teach us to receive, forgive, listen, repair, and love.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Let our life together point to Christ, not to our comfort or preference.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234440"/>
            <a:ext cx="38862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26679" y="1508760"/>
            <a:ext cx="3337560" cy="37490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293438"/>
                </a:solidFill>
                <a:latin typeface="Aptos"/>
              </a:rPr>
              <a:t>The hymn gathers community, justice, and reconciliation into a single prayer for the church.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Theological Themes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33832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6968" y="1581912"/>
            <a:ext cx="292608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254E45"/>
                </a:solidFill>
                <a:latin typeface="Aptos"/>
              </a:rPr>
              <a:t>Grace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1938528"/>
            <a:ext cx="2788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323232"/>
                </a:solidFill>
                <a:latin typeface="Aptos"/>
              </a:rPr>
              <a:t>We receive because Christ first received us.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80560" y="1417320"/>
            <a:ext cx="33832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81728" y="1581912"/>
            <a:ext cx="292608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254E45"/>
                </a:solidFill>
                <a:latin typeface="Aptos"/>
              </a:rPr>
              <a:t>Unity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1728" y="1938528"/>
            <a:ext cx="2788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323232"/>
                </a:solidFill>
                <a:latin typeface="Aptos"/>
              </a:rPr>
              <a:t>The Spirit forms one body from many members.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75320" y="1417320"/>
            <a:ext cx="33832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76488" y="1581912"/>
            <a:ext cx="292608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254E45"/>
                </a:solidFill>
                <a:latin typeface="Aptos"/>
              </a:rPr>
              <a:t>Forgiveness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6488" y="1938528"/>
            <a:ext cx="2788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323232"/>
                </a:solidFill>
                <a:latin typeface="Aptos"/>
              </a:rPr>
              <a:t>Mercy faces wounds truthfully.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200400"/>
            <a:ext cx="33832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86968" y="3364992"/>
            <a:ext cx="292608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254E45"/>
                </a:solidFill>
                <a:latin typeface="Aptos"/>
              </a:rPr>
              <a:t>Justice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" y="3721608"/>
            <a:ext cx="2788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323232"/>
                </a:solidFill>
                <a:latin typeface="Aptos"/>
              </a:rPr>
              <a:t>Every person bears dignity before God.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80560" y="3200400"/>
            <a:ext cx="33832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81728" y="3364992"/>
            <a:ext cx="292608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254E45"/>
                </a:solidFill>
                <a:latin typeface="Aptos"/>
              </a:rPr>
              <a:t>Hospitality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81728" y="3721608"/>
            <a:ext cx="2788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323232"/>
                </a:solidFill>
                <a:latin typeface="Aptos"/>
              </a:rPr>
              <a:t>Welcome becomes a public sign of the gospel.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75320" y="3200400"/>
            <a:ext cx="33832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76488" y="3364992"/>
            <a:ext cx="292608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254E45"/>
                </a:solidFill>
                <a:latin typeface="Aptos"/>
              </a:rPr>
              <a:t>Love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76488" y="3721608"/>
            <a:ext cx="2788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323232"/>
                </a:solidFill>
                <a:latin typeface="Aptos"/>
              </a:rPr>
              <a:t>Christ’s command governs Christian community.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Literary and Musical Notes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7" y="1161288"/>
            <a:ext cx="6455664" cy="4718304"/>
          </a:xfrm>
          <a:prstGeom prst="round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6126480" cy="4389120"/>
          </a:xfrm>
          <a:prstGeom prst="rect">
            <a:avLst/>
          </a:prstGeom>
          <a:noFill/>
        </p:spPr>
        <p:txBody>
          <a:bodyPr wrap="square" lIns="73152" rIns="73152" tIns="36576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The text is cast as prayer, giving the congregation a posture of humility rather than self-congratulation.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The common tune ACCEPTANCE supports reflective singing with gentle forward motion.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The meter 7.6.7.6 D allows the text to pair with other suitable tunes in some hymnals.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1234440"/>
            <a:ext cx="38862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26679" y="1508760"/>
            <a:ext cx="3337560" cy="37490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293438"/>
                </a:solidFill>
                <a:latin typeface="Aptos"/>
              </a:rPr>
              <a:t>The music should support careful singing. Avoid rushing a text that asks the church to repent, receive, and reconcile.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Pastoral and Worship Use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7" y="1161288"/>
            <a:ext cx="10844784" cy="4718304"/>
          </a:xfrm>
          <a:prstGeom prst="round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10515600" cy="4389120"/>
          </a:xfrm>
          <a:prstGeom prst="rect">
            <a:avLst/>
          </a:prstGeom>
          <a:noFill/>
        </p:spPr>
        <p:txBody>
          <a:bodyPr wrap="square" lIns="73152" rIns="73152" tIns="36576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Services of reconciliation, unity, justice, and congregational renewal.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Small groups studying Romans 15, Ephesians 4, or Colossians 3.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Choir or congregation preparation before communion, peace-making, or covenant renewal.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Pastoral care after conflict or before a ministry season focused on hospitality.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Teaching Questions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7" y="1161288"/>
            <a:ext cx="10844784" cy="4718304"/>
          </a:xfrm>
          <a:prstGeom prst="round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10515600" cy="4389120"/>
          </a:xfrm>
          <a:prstGeom prst="rect">
            <a:avLst/>
          </a:prstGeom>
          <a:noFill/>
        </p:spPr>
        <p:txBody>
          <a:bodyPr wrap="square" lIns="73152" rIns="73152" tIns="36576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What does it mean to receive one another as Christ received us?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How is Christian acceptance different from avoiding hard truth?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What barriers have too much power in our fellowship?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What practice would make our welcome more visible this month?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Application: Practices for a Reconciling Church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7" y="1161288"/>
            <a:ext cx="10844784" cy="4718304"/>
          </a:xfrm>
          <a:prstGeom prst="round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10515600" cy="4389120"/>
          </a:xfrm>
          <a:prstGeom prst="rect">
            <a:avLst/>
          </a:prstGeom>
          <a:noFill/>
        </p:spPr>
        <p:txBody>
          <a:bodyPr wrap="square" lIns="73152" rIns="73152" tIns="36576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Welcome one person you might otherwise overlook.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Listen before correcting or defending yourself.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Name wounds truthfully without contempt.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Seek repair where forgiveness has been delayed.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Let worship become hospitality beyond the service.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For Choirs and Worship Leaders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7" y="1161288"/>
            <a:ext cx="10844784" cy="4718304"/>
          </a:xfrm>
          <a:prstGeom prst="round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10515600" cy="4389120"/>
          </a:xfrm>
          <a:prstGeom prst="rect">
            <a:avLst/>
          </a:prstGeom>
          <a:noFill/>
        </p:spPr>
        <p:txBody>
          <a:bodyPr wrap="square" lIns="73152" rIns="73152" tIns="36576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Shape phrasing so the congregation can pray the text, not simply sing through it.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Use a calm tempo that allows consonants and meaning to settle.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Introduce the hymn with Romans 15:7 or John 15:12.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Pair with prayers of confession, passing of peace, or intercession for the church.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Suggested Lesson Flow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188720"/>
            <a:ext cx="1033272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298448"/>
            <a:ext cx="9144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5B3A29"/>
                </a:solidFill>
                <a:latin typeface="Aptos"/>
              </a:rPr>
              <a:t>0-5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11680" y="1298448"/>
            <a:ext cx="85953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254E45"/>
                </a:solidFill>
                <a:latin typeface="Aptos"/>
              </a:rPr>
              <a:t>Read Romans 15:7 and name the theme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2011680"/>
            <a:ext cx="1033272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2121408"/>
            <a:ext cx="9144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5B3A29"/>
                </a:solidFill>
                <a:latin typeface="Aptos"/>
              </a:rPr>
              <a:t>5-15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2121408"/>
            <a:ext cx="85953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254E45"/>
                </a:solidFill>
                <a:latin typeface="Aptos"/>
              </a:rPr>
              <a:t>Tell the hymn story and sing/listen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2834640"/>
            <a:ext cx="1033272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2944368"/>
            <a:ext cx="9144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5B3A29"/>
                </a:solidFill>
                <a:latin typeface="Aptos"/>
              </a:rPr>
              <a:t>15-35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2944368"/>
            <a:ext cx="85953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254E45"/>
                </a:solidFill>
                <a:latin typeface="Aptos"/>
              </a:rPr>
              <a:t>Study Scriptures and hymn sections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3657600"/>
            <a:ext cx="1033272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3767328"/>
            <a:ext cx="9144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5B3A29"/>
                </a:solidFill>
                <a:latin typeface="Aptos"/>
              </a:rPr>
              <a:t>35-50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11680" y="3767328"/>
            <a:ext cx="85953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254E45"/>
                </a:solidFill>
                <a:latin typeface="Aptos"/>
              </a:rPr>
              <a:t>Discuss welcome, truth, and reconciliation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" y="4480560"/>
            <a:ext cx="1033272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4590288"/>
            <a:ext cx="9144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5B3A29"/>
                </a:solidFill>
                <a:latin typeface="Aptos"/>
              </a:rPr>
              <a:t>50-60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11680" y="4590288"/>
            <a:ext cx="85953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254E45"/>
                </a:solidFill>
                <a:latin typeface="Aptos"/>
              </a:rPr>
              <a:t>Practice commitment and closing prayer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1480" y="228600"/>
            <a:ext cx="6583680" cy="77724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347472"/>
            <a:ext cx="108813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ptos Display"/>
              </a:rPr>
              <a:t>Two Teaching Options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417320"/>
            <a:ext cx="5166360" cy="40233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1691640"/>
            <a:ext cx="4480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>
                <a:solidFill>
                  <a:srgbClr val="254E45"/>
                </a:solidFill>
                <a:latin typeface="Aptos"/>
              </a:rPr>
              <a:t>30-Minute 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194560"/>
            <a:ext cx="4206240" cy="2286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D2D2D"/>
                </a:solidFill>
                <a:latin typeface="Aptos"/>
              </a:rPr>
              <a:t>• Romans 15:7 focus
• Brief background
• Two hymn-section summaries
• One group question
• One concrete practice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417320"/>
            <a:ext cx="5166360" cy="402336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46520" y="1691640"/>
            <a:ext cx="4480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>
                <a:solidFill>
                  <a:srgbClr val="254E45"/>
                </a:solidFill>
                <a:latin typeface="Aptos"/>
              </a:rPr>
              <a:t>60-Minute Plan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194560"/>
            <a:ext cx="4206240" cy="2286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D2D2D"/>
                </a:solidFill>
                <a:latin typeface="Aptos"/>
              </a:rPr>
              <a:t>• Full Scripture web
• Historical setting
• Four hymn-section summaries
• Discussion in pairs
• Prayer for one real relationship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2920" y="960120"/>
            <a:ext cx="10332720" cy="388620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91440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ptos"/>
              </a:rPr>
              <a:t>Closing 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965960"/>
            <a:ext cx="941832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0">
                <a:solidFill>
                  <a:srgbClr val="FFF0D2"/>
                </a:solidFill>
                <a:latin typeface="Aptos"/>
              </a:rPr>
              <a:t>The church accepts one another because Christ has accepted us. This welcome becomes visible through humility, forgiveness, justice, and love.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3931920"/>
            <a:ext cx="8686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  <a:latin typeface="Aptos"/>
              </a:rPr>
              <a:t>Prayer: Lord Jesus, make our fellowship a living witness to your reconciling grace. Amen.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17320" y="1965960"/>
            <a:ext cx="9326880" cy="1783080"/>
          </a:xfrm>
          <a:prstGeom prst="rect">
            <a:avLst/>
          </a:prstGeom>
          <a:solidFill>
            <a:srgbClr val="0F1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94560"/>
            <a:ext cx="10515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ptos"/>
              </a:rPr>
              <a:t>For Teaching and Small Group 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5920" y="3063240"/>
            <a:ext cx="8869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>
                <a:solidFill>
                  <a:srgbClr val="EEEEEE"/>
                </a:solidFill>
                <a:latin typeface="Aptos"/>
              </a:rPr>
              <a:t>© HymnInfo.com. Free for personal, church, classroom, and small-group teaching use. Please do not sell, repost, or redistribute as downloadable files without permission.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52881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50">
                <a:solidFill>
                  <a:srgbClr val="DCDCDC"/>
                </a:solidFill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Help Us Accept Each Other</dc:title>
  <dc:subject>Hymn study resource</dc:subject>
  <dc:creator>HymnInfo.com</dc:creator>
  <cp:keywords>hymn study, Christian worship, church teaching, HymnInfo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