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inviting the class to listen for the two voices in the hymn: God calls; the congregation responds.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ere_i_am_lord_assets/sea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621792"/>
            <a:ext cx="1874520" cy="301752"/>
          </a:xfrm>
          <a:prstGeom prst="roundRect">
            <a:avLst>
              <a:gd name="adj" fmla="val 24242"/>
            </a:avLst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68096" y="685800"/>
            <a:ext cx="161848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b="1" dirty="0">
                <a:solidFill>
                  <a:srgbClr val="FFF8EA"/>
                </a:solidFill>
              </a:rPr>
              <a:t>HYMN TEACHING GUIDE</a:t>
            </a:r>
            <a:endParaRPr lang="en-US" sz="720" dirty="0"/>
          </a:p>
        </p:txBody>
      </p:sp>
      <p:sp>
        <p:nvSpPr>
          <p:cNvPr id="5" name="Text 2"/>
          <p:cNvSpPr/>
          <p:nvPr/>
        </p:nvSpPr>
        <p:spPr>
          <a:xfrm>
            <a:off x="594360" y="1234440"/>
            <a:ext cx="76809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Here I Am, Lord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621792" y="2148840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8EA"/>
                </a:solidFill>
              </a:rPr>
              <a:t>Divine compassion, vocation, and the worshiper’s humble response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40080" y="6099048"/>
            <a:ext cx="5852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4E4C1"/>
                </a:solidFill>
              </a:rPr>
              <a:t>Daniel L. Schutte • 1979 • Published 1981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ere_i_am_lord_assets/pray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Musical and liturgical notes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6F3EA"/>
                </a:solidFill>
              </a:rPr>
              <a:t>How to teach or lead the hymn well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685800" y="1371600"/>
            <a:ext cx="10835640" cy="4297680"/>
          </a:xfrm>
          <a:prstGeom prst="roundRect">
            <a:avLst>
              <a:gd name="adj" fmla="val 2553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560" y="1783080"/>
            <a:ext cx="10058400" cy="3429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title: HERE I AM, LORD; words and original music by Daniel Schutte.</a:t>
            </a:r>
            <a:endParaRPr lang="en-US" sz="1350" dirty="0"/>
          </a:p>
          <a:p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 often listed as 7.7.7.4 D with refrain, though some hymnals call it irregular.</a:t>
            </a:r>
            <a:endParaRPr lang="en-US" sz="1350" dirty="0"/>
          </a:p>
          <a:p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Dramatic structure: solo/cantor/choir for God’s speech, congregation for the response.</a:t>
            </a:r>
            <a:endParaRPr lang="en-US" sz="1350" dirty="0"/>
          </a:p>
          <a:p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sung with flexible text delivery in the stanzas and a clear, steady congregational pulse in the refrain.</a:t>
            </a:r>
            <a:endParaRPr lang="en-US" sz="1350" dirty="0"/>
          </a:p>
          <a:p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authorized hymnals/licenses because the hymn remains under copyright.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8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Church impact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256"/>
                </a:solidFill>
              </a:rPr>
              <a:t>Why this modern hymn became widely loved</a:t>
            </a:r>
            <a:endParaRPr lang="en-US" sz="950" dirty="0"/>
          </a:p>
        </p:txBody>
      </p:sp>
      <p:pic>
        <p:nvPicPr>
          <p:cNvPr id="4" name="Image 0" descr="/mnt/data/here_i_am_lord_assets/pray_squar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85800" y="1280160"/>
            <a:ext cx="3520440" cy="35204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09160" y="1325880"/>
            <a:ext cx="626364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2D2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of the most recognizable modern hymns of late twentieth-century Christian worship.</a:t>
            </a:r>
            <a:endParaRPr lang="en-US" sz="1300" dirty="0"/>
          </a:p>
          <a:p>
            <a:r>
              <a:rPr lang="en-US" sz="1300" dirty="0">
                <a:solidFill>
                  <a:srgbClr val="2D2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Moved from Roman Catholic renewal music into Methodist, Presbyterian, Lutheran, Anglican, Baptist, Moravian, and other traditions.</a:t>
            </a:r>
            <a:endParaRPr lang="en-US" sz="1300" dirty="0"/>
          </a:p>
          <a:p>
            <a:r>
              <a:rPr lang="en-US" sz="1300" dirty="0">
                <a:solidFill>
                  <a:srgbClr val="2D2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Commonly used for ordination, commissioning, confirmation, installations, funerals, and mission services.</a:t>
            </a:r>
            <a:endParaRPr lang="en-US" sz="1300" dirty="0"/>
          </a:p>
          <a:p>
            <a:r>
              <a:rPr lang="en-US" sz="1300" dirty="0">
                <a:solidFill>
                  <a:srgbClr val="2D2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Endures because it connects worship with concrete compassion and response.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cautions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256"/>
                </a:solidFill>
              </a:rPr>
              <a:t>Teach the hymn with clarity and care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777240" y="1234440"/>
            <a:ext cx="3429000" cy="4297680"/>
          </a:xfrm>
          <a:prstGeom prst="roundRect">
            <a:avLst>
              <a:gd name="adj" fmla="val 3200"/>
            </a:avLst>
          </a:prstGeom>
          <a:solidFill>
            <a:srgbClr val="F8F1E4"/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480560" y="1234440"/>
            <a:ext cx="3429000" cy="4297680"/>
          </a:xfrm>
          <a:prstGeom prst="roundRect">
            <a:avLst>
              <a:gd name="adj" fmla="val 3200"/>
            </a:avLst>
          </a:prstGeom>
          <a:solidFill>
            <a:srgbClr val="F8F1E4"/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183880" y="1234440"/>
            <a:ext cx="3246120" cy="4297680"/>
          </a:xfrm>
          <a:prstGeom prst="roundRect">
            <a:avLst>
              <a:gd name="adj" fmla="val 3380"/>
            </a:avLst>
          </a:prstGeom>
          <a:solidFill>
            <a:srgbClr val="F8F1E4"/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159105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1"/>
                </a:solidFill>
              </a:rPr>
              <a:t>Voice of God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51560" y="2103120"/>
            <a:ext cx="274320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2D2A26"/>
                </a:solidFill>
              </a:rPr>
              <a:t>Some worshipers are uneasy singing words as if they are God. The cantor/congregation division helps make the dialogue clear.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54880" y="159105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1"/>
                </a:solidFill>
              </a:rPr>
              <a:t>Not self-heroism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754880" y="2103120"/>
            <a:ext cx="274320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2D2A26"/>
                </a:solidFill>
              </a:rPr>
              <a:t>The refrain is not a boast of adequacy. It is a willing, dependent answer to God’s initiative.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458200" y="159105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1"/>
                </a:solidFill>
              </a:rPr>
              <a:t>Copyright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458200" y="2103120"/>
            <a:ext cx="251460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2D2A26"/>
                </a:solidFill>
              </a:rPr>
              <a:t>Use only licensed text and music. Teaching materials may describe themes without reproducing the copyrighted lyrics.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plan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256"/>
                </a:solidFill>
              </a:rPr>
              <a:t>Suggested 60-minute session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914400" y="1234440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74C77"/>
                </a:solidFill>
              </a:rPr>
              <a:t>0–5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1828800" y="1261872"/>
            <a:ext cx="201168" cy="201168"/>
          </a:xfrm>
          <a:prstGeom prst="ellipse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40280" y="1234440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A26"/>
                </a:solidFill>
              </a:rPr>
              <a:t>Opening prayer and brief listening exercise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14400" y="1947672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74C77"/>
                </a:solidFill>
              </a:rPr>
              <a:t>5–15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828800" y="1975104"/>
            <a:ext cx="201168" cy="201168"/>
          </a:xfrm>
          <a:prstGeom prst="ellipse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40280" y="1947672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A26"/>
                </a:solidFill>
              </a:rPr>
              <a:t>Historical setting: Schutte, ordination, 1979/1981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914400" y="2660904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74C77"/>
                </a:solidFill>
              </a:rPr>
              <a:t>15–30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828800" y="2688336"/>
            <a:ext cx="201168" cy="201168"/>
          </a:xfrm>
          <a:prstGeom prst="ellipse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40280" y="2660904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A26"/>
                </a:solidFill>
              </a:rPr>
              <a:t>Scripture study: Isaiah 6, 1 Samuel 3, Exodus 3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14400" y="3374136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74C77"/>
                </a:solidFill>
              </a:rPr>
              <a:t>30–42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828800" y="3401568"/>
            <a:ext cx="201168" cy="201168"/>
          </a:xfrm>
          <a:prstGeom prst="ellipse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40280" y="3374136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A26"/>
                </a:solidFill>
              </a:rPr>
              <a:t>Theology: God’s compassion and human vocation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914400" y="4087368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74C77"/>
                </a:solidFill>
              </a:rPr>
              <a:t>42–52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828800" y="4114800"/>
            <a:ext cx="201168" cy="201168"/>
          </a:xfrm>
          <a:prstGeom prst="ellipse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240280" y="4087368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A26"/>
                </a:solidFill>
              </a:rPr>
              <a:t>Discussion: where is God sending us?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14400" y="4800600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74C77"/>
                </a:solidFill>
              </a:rPr>
              <a:t>52–60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828800" y="4828032"/>
            <a:ext cx="201168" cy="201168"/>
          </a:xfrm>
          <a:prstGeom prst="ellipse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240280" y="4800600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D2A26"/>
                </a:solidFill>
              </a:rPr>
              <a:t>Sing/reflect with commissioning prayer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1929384" y="1426464"/>
            <a:ext cx="0" cy="3749040"/>
          </a:xfrm>
          <a:prstGeom prst="line">
            <a:avLst/>
          </a:prstGeom>
          <a:noFill/>
          <a:ln w="20320">
            <a:solidFill>
              <a:srgbClr val="E9B44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ere_i_am_lord_assets/serve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Discussion and application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6F3EA"/>
                </a:solidFill>
              </a:rPr>
              <a:t>Move from hymn study to faithful response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731520" y="1234440"/>
            <a:ext cx="5303520" cy="4526280"/>
          </a:xfrm>
          <a:prstGeom prst="roundRect">
            <a:avLst>
              <a:gd name="adj" fmla="val 2424"/>
            </a:avLst>
          </a:prstGeom>
          <a:solidFill>
            <a:srgbClr val="000000">
              <a:alpha val="6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560" y="1600200"/>
            <a:ext cx="466344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 you hear God’s call most clearly: Scripture, prayer, community, or human need?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forms of suffering does the hymn place before the church?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difference between vocation and ambition?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our congregation carry light, healing, nourishment, or hope this month?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583680" y="1783080"/>
            <a:ext cx="4251960" cy="3291840"/>
          </a:xfrm>
          <a:prstGeom prst="roundRect">
            <a:avLst>
              <a:gd name="adj" fmla="val 333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903720" y="212140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</a:rPr>
              <a:t>Practice this week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903720" y="2697480"/>
            <a:ext cx="342900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D2A26"/>
                </a:solidFill>
              </a:rPr>
              <a:t>Choose one concrete act of compassionate service and offer it as your response to God’s call.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ere_i_am_lord_assets/pray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1965960"/>
            <a:ext cx="6583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Send us, Lord.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2834640"/>
            <a:ext cx="67665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FF8EA"/>
                </a:solidFill>
              </a:rPr>
              <a:t>Let worship become listening, listening become obedience, and obedience become compassion.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822960" y="4800600"/>
            <a:ext cx="64008" cy="731520"/>
          </a:xfrm>
          <a:prstGeom prst="rect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24128" y="4846320"/>
            <a:ext cx="5998464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FFFFFF"/>
                </a:solidFill>
              </a:rPr>
              <a:t>“Whom shall I send, and who will go for us?”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024128" y="5303520"/>
            <a:ext cx="5998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4E4C1"/>
                </a:solidFill>
              </a:rPr>
              <a:t>Isaiah 6:8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heart of the hymn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256"/>
                </a:solidFill>
              </a:rPr>
              <a:t>A sung dialogue of call and response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658368" y="1417320"/>
            <a:ext cx="3657600" cy="356616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26280" y="1417320"/>
            <a:ext cx="3063240" cy="356616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90688" y="1417320"/>
            <a:ext cx="3657600" cy="356616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14400" y="1874520"/>
            <a:ext cx="475488" cy="475488"/>
          </a:xfrm>
          <a:prstGeom prst="ellipse">
            <a:avLst/>
          </a:prstGeom>
          <a:solidFill>
            <a:srgbClr val="274C77"/>
          </a:solidFill>
          <a:ln w="12700">
            <a:solidFill>
              <a:srgbClr val="274C77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98424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36192" y="1892808"/>
            <a:ext cx="2331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1"/>
                </a:solidFill>
              </a:rPr>
              <a:t>God hears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536192" y="2194560"/>
            <a:ext cx="233172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D2A26"/>
                </a:solidFill>
              </a:rPr>
              <a:t>The Lord of sea, sky, wind, and flame notices human suffering and need.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800600" y="1874520"/>
            <a:ext cx="475488" cy="475488"/>
          </a:xfrm>
          <a:prstGeom prst="ellipse">
            <a:avLst/>
          </a:prstGeom>
          <a:solidFill>
            <a:srgbClr val="3E6B4A"/>
          </a:solidFill>
          <a:ln w="12700">
            <a:solidFill>
              <a:srgbClr val="3E6B4A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198424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22392" y="1892808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1"/>
                </a:solidFill>
              </a:rPr>
              <a:t>God asks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22392" y="2194560"/>
            <a:ext cx="173736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D2A26"/>
                </a:solidFill>
              </a:rPr>
              <a:t>The biblical question comes through the hymn: “Whom shall I send?”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065008" y="1874520"/>
            <a:ext cx="475488" cy="475488"/>
          </a:xfrm>
          <a:prstGeom prst="ellipse">
            <a:avLst/>
          </a:prstGeom>
          <a:solidFill>
            <a:srgbClr val="6B2D2D"/>
          </a:solidFill>
          <a:ln w="12700">
            <a:solidFill>
              <a:srgbClr val="6B2D2D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65008" y="198424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0" y="1892808"/>
            <a:ext cx="22402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1"/>
                </a:solidFill>
              </a:rPr>
              <a:t>God’s people answer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686800" y="2194560"/>
            <a:ext cx="224028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D2A26"/>
                </a:solidFill>
              </a:rPr>
              <a:t>The refrain becomes a prayer of humble willingness: “Is it I, Lord?”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1828800" y="5349240"/>
            <a:ext cx="64008" cy="658368"/>
          </a:xfrm>
          <a:prstGeom prst="rect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029968" y="5394960"/>
            <a:ext cx="8284464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2D2A26"/>
                </a:solidFill>
              </a:rPr>
              <a:t>“Here I am. Send me!”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2029968" y="5779008"/>
            <a:ext cx="8284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74C77"/>
                </a:solidFill>
              </a:rPr>
              <a:t>Isaiah 6:8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ere_i_am_lord_assets/pray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song born for ordination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6F3EA"/>
                </a:solidFill>
              </a:rPr>
              <a:t>1979, Berkeley, California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685800" y="1463040"/>
            <a:ext cx="4800600" cy="4206240"/>
          </a:xfrm>
          <a:prstGeom prst="roundRect">
            <a:avLst>
              <a:gd name="adj" fmla="val 2609"/>
            </a:avLst>
          </a:prstGeom>
          <a:solidFill>
            <a:srgbClr val="000000">
              <a:alpha val="58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60120" y="1783080"/>
            <a:ext cx="4251960" cy="3383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Written by Daniel Schutte while studying theology at the Jesuit School of Theology.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Requested only days before a diaconate ordination service.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especially on Isaiah 6, with echoes of Samuel and the prophetic call tradition.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published in Lord of Light in 1981.</a:t>
            </a:r>
            <a:endParaRPr lang="en-US" sz="1300" dirty="0"/>
          </a:p>
        </p:txBody>
      </p:sp>
      <p:pic>
        <p:nvPicPr>
          <p:cNvPr id="7" name="Image 1" descr="/mnt/data/here_i_am_lord_assets/pray_square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812280" y="1234440"/>
            <a:ext cx="4023360" cy="40233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9" name="Text 5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8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Daniel L. Schutte and the St. Louis Jesuits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256"/>
                </a:solidFill>
              </a:rPr>
              <a:t>A modern hymn from Catholic liturgical renewal</a:t>
            </a:r>
            <a:endParaRPr lang="en-US" sz="950" dirty="0"/>
          </a:p>
        </p:txBody>
      </p:sp>
      <p:pic>
        <p:nvPicPr>
          <p:cNvPr id="4" name="Image 0" descr="/mnt/data/here_i_am_lord_assets/sea_squar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58368" y="1325880"/>
            <a:ext cx="3474720" cy="34747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0" y="1325880"/>
            <a:ext cx="6675120" cy="3520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2D2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American Roman Catholic composer, pianist, and liturgical musician.</a:t>
            </a:r>
            <a:endParaRPr lang="en-US" sz="1300" dirty="0"/>
          </a:p>
          <a:p>
            <a:r>
              <a:rPr lang="en-US" sz="1300" dirty="0">
                <a:solidFill>
                  <a:srgbClr val="2D2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Associated with the St. Louis Jesuits, influential in post-Vatican II worship music.</a:t>
            </a:r>
            <a:endParaRPr lang="en-US" sz="1300" dirty="0"/>
          </a:p>
          <a:p>
            <a:r>
              <a:rPr lang="en-US" sz="1300" dirty="0">
                <a:solidFill>
                  <a:srgbClr val="2D2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Wrote both the words and original music of “Here I Am, Lord.”</a:t>
            </a:r>
            <a:endParaRPr lang="en-US" sz="1300" dirty="0"/>
          </a:p>
          <a:p>
            <a:r>
              <a:rPr lang="en-US" sz="1300" dirty="0">
                <a:solidFill>
                  <a:srgbClr val="2D2A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Later hymnal names such as Carlton R. Young, John Weissrock, or Michael Pope usually identify arrangers/harmonizers, not the original composer.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4572000" y="5166360"/>
            <a:ext cx="64008" cy="731520"/>
          </a:xfrm>
          <a:prstGeom prst="rect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773168" y="5212080"/>
            <a:ext cx="6455664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2D2A26"/>
                </a:solidFill>
              </a:rPr>
              <a:t>“The song is a prayerful response to a God who first sees, hears, and sends.”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773168" y="5669280"/>
            <a:ext cx="64556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74C77"/>
                </a:solidFill>
              </a:rPr>
              <a:t>Teaching focus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256"/>
                </a:solidFill>
              </a:rPr>
              <a:t>The hymn weaves together several call stories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822960" y="1325880"/>
            <a:ext cx="1920240" cy="411480"/>
          </a:xfrm>
          <a:prstGeom prst="roundRect">
            <a:avLst>
              <a:gd name="adj" fmla="val 13333"/>
            </a:avLst>
          </a:prstGeom>
          <a:solidFill>
            <a:srgbClr val="274C7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1832" y="1444752"/>
            <a:ext cx="16916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Isaiah 6:8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063240" y="1399032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A26"/>
                </a:solidFill>
              </a:rPr>
              <a:t>“Here I am. Send me!”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2112264"/>
            <a:ext cx="1920240" cy="411480"/>
          </a:xfrm>
          <a:prstGeom prst="roundRect">
            <a:avLst>
              <a:gd name="adj" fmla="val 13333"/>
            </a:avLst>
          </a:prstGeom>
          <a:solidFill>
            <a:srgbClr val="3E6B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2231136"/>
            <a:ext cx="16916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 Samuel 3:9-10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063240" y="2185416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A26"/>
                </a:solidFill>
              </a:rPr>
              <a:t>“Speak; for your servant hears.”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2960" y="2898648"/>
            <a:ext cx="1920240" cy="411480"/>
          </a:xfrm>
          <a:prstGeom prst="roundRect">
            <a:avLst>
              <a:gd name="adj" fmla="val 13333"/>
            </a:avLst>
          </a:prstGeom>
          <a:solidFill>
            <a:srgbClr val="274C7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1832" y="3017520"/>
            <a:ext cx="16916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Exodus 3:7-10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063240" y="29718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A26"/>
                </a:solidFill>
              </a:rPr>
              <a:t>God hears affliction and sends Moses.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3685032"/>
            <a:ext cx="1920240" cy="411480"/>
          </a:xfrm>
          <a:prstGeom prst="roundRect">
            <a:avLst>
              <a:gd name="adj" fmla="val 13333"/>
            </a:avLst>
          </a:prstGeom>
          <a:solidFill>
            <a:srgbClr val="3E6B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3803904"/>
            <a:ext cx="16916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Ezekiel 36:26-27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3063240" y="3758184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A26"/>
                </a:solidFill>
              </a:rPr>
              <a:t>God gives a heart of flesh.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22960" y="4471416"/>
            <a:ext cx="1920240" cy="411480"/>
          </a:xfrm>
          <a:prstGeom prst="roundRect">
            <a:avLst>
              <a:gd name="adj" fmla="val 13333"/>
            </a:avLst>
          </a:prstGeom>
          <a:solidFill>
            <a:srgbClr val="274C7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41832" y="4590288"/>
            <a:ext cx="16916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John 21:15-17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3063240" y="4544568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A26"/>
                </a:solidFill>
              </a:rPr>
              <a:t>Love for Christ becomes care for his sheep.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816352" y="1536192"/>
            <a:ext cx="0" cy="3383280"/>
          </a:xfrm>
          <a:prstGeom prst="line">
            <a:avLst/>
          </a:prstGeom>
          <a:noFill/>
          <a:ln w="25400">
            <a:solidFill>
              <a:srgbClr val="E9B44C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ere_i_am_lord_assets/sea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dialogue matters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6F3EA"/>
                </a:solidFill>
              </a:rPr>
              <a:t>Stanzas: God’s voice • Refrain: the church’s answer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777240" y="1298448"/>
            <a:ext cx="4937760" cy="4297680"/>
          </a:xfrm>
          <a:prstGeom prst="roundRect">
            <a:avLst>
              <a:gd name="adj" fmla="val 2553"/>
            </a:avLst>
          </a:prstGeom>
          <a:solidFill>
            <a:srgbClr val="000000">
              <a:alpha val="55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560" y="162763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9B44C"/>
                </a:solidFill>
              </a:rPr>
              <a:t>STANZAS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051560" y="2057400"/>
            <a:ext cx="429768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</a:rPr>
              <a:t>God speaks in biblical imagery: Creator, deliverer, healer, and provider. The “I” of the verses is best treated as divine speech.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400800" y="1298448"/>
            <a:ext cx="4892040" cy="4297680"/>
          </a:xfrm>
          <a:prstGeom prst="roundRect">
            <a:avLst>
              <a:gd name="adj" fmla="val 255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720840" y="162763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74C77"/>
                </a:solidFill>
              </a:rPr>
              <a:t>REFRAIN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720840" y="2057400"/>
            <a:ext cx="416052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D2A26"/>
                </a:solidFill>
              </a:rPr>
              <a:t>The congregation answers with humble readiness: not “I am enough,” but “Lord, is this my call? I will go if you lead.”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051560" y="5806440"/>
            <a:ext cx="9692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4E4C1"/>
                </a:solidFill>
              </a:rPr>
              <a:t>Teaching cue: use a soloist or choir for the stanzas and the congregation for the refrain.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Three movements in the text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256"/>
                </a:solidFill>
              </a:rPr>
              <a:t>Creation → transformation → service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914400" y="1417320"/>
            <a:ext cx="475488" cy="475488"/>
          </a:xfrm>
          <a:prstGeom prst="ellipse">
            <a:avLst/>
          </a:prstGeom>
          <a:solidFill>
            <a:srgbClr val="274C77"/>
          </a:solidFill>
          <a:ln w="12700">
            <a:solidFill>
              <a:srgbClr val="274C77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52704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536192" y="1435608"/>
            <a:ext cx="4023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1"/>
                </a:solidFill>
              </a:rPr>
              <a:t>Sea and sky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536192" y="1737360"/>
            <a:ext cx="402336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D2A26"/>
                </a:solidFill>
              </a:rPr>
              <a:t>God creates and hears those crying in darkness; the call is to carry light.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914400" y="2743200"/>
            <a:ext cx="475488" cy="475488"/>
          </a:xfrm>
          <a:prstGeom prst="ellipse">
            <a:avLst/>
          </a:prstGeom>
          <a:solidFill>
            <a:srgbClr val="3E6B4A"/>
          </a:solidFill>
          <a:ln w="12700">
            <a:solidFill>
              <a:srgbClr val="3E6B4A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285292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536192" y="2761488"/>
            <a:ext cx="4023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1"/>
                </a:solidFill>
              </a:rPr>
              <a:t>Snow and rain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536192" y="3063240"/>
            <a:ext cx="402336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D2A26"/>
                </a:solidFill>
              </a:rPr>
              <a:t>God bears pain, transforms stony hearts, and asks who will speak the word.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914400" y="4069080"/>
            <a:ext cx="475488" cy="475488"/>
          </a:xfrm>
          <a:prstGeom prst="ellipse">
            <a:avLst/>
          </a:prstGeom>
          <a:solidFill>
            <a:srgbClr val="6B2D2D"/>
          </a:solidFill>
          <a:ln w="12700">
            <a:solidFill>
              <a:srgbClr val="6B2D2D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4178808"/>
            <a:ext cx="4754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536192" y="4087368"/>
            <a:ext cx="4023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1"/>
                </a:solidFill>
              </a:rPr>
              <a:t>Wind and flame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536192" y="4389120"/>
            <a:ext cx="402336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D2A26"/>
                </a:solidFill>
              </a:rPr>
              <a:t>God sees the poor and hungry, provides nourishment, and sends servants of compassion.</a:t>
            </a:r>
            <a:endParaRPr lang="en-US" sz="1050" dirty="0"/>
          </a:p>
        </p:txBody>
      </p:sp>
      <p:pic>
        <p:nvPicPr>
          <p:cNvPr id="16" name="Image 0" descr="/mnt/data/here_i_am_lord_assets/serve_squar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92240" y="1325880"/>
            <a:ext cx="4251960" cy="425196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ere_i_am_lord_assets/serve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Vocation begins in God’s compassion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6F3EA"/>
                </a:solidFill>
              </a:rPr>
              <a:t>The call is not career ambition; it is participation in God’s care.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777240" y="1417320"/>
            <a:ext cx="5394960" cy="4251960"/>
          </a:xfrm>
          <a:prstGeom prst="roundRect">
            <a:avLst>
              <a:gd name="adj" fmla="val 2581"/>
            </a:avLst>
          </a:prstGeom>
          <a:solidFill>
            <a:srgbClr val="000000">
              <a:alpha val="62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8992" y="1783080"/>
            <a:ext cx="4754880" cy="3383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sees and hears human suffering before anyone volunteers.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divine call directs attention outward: to darkness, hardened hearts, the poor, and the hungry.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Christian ministry is service flowing from God’s compassion, not status or self-display.</a:t>
            </a:r>
            <a:endParaRPr lang="en-US" sz="1300" dirty="0"/>
          </a:p>
          <a:p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refrain places our availability under God’s initiative.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6949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theology of humble response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822960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256"/>
                </a:solidFill>
              </a:rPr>
              <a:t>“Is it I, Lord?” is a faithful question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868680" y="1234440"/>
            <a:ext cx="64008" cy="804672"/>
          </a:xfrm>
          <a:prstGeom prst="rect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69848" y="1280160"/>
            <a:ext cx="4672584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2D2A26"/>
                </a:solidFill>
              </a:rPr>
              <a:t>“Speak; for your servant hears.”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69848" y="1810512"/>
            <a:ext cx="4672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74C77"/>
                </a:solidFill>
              </a:rPr>
              <a:t>1 Samuel 3:10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868680" y="2331720"/>
            <a:ext cx="64008" cy="804672"/>
          </a:xfrm>
          <a:prstGeom prst="rect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" y="2377440"/>
            <a:ext cx="4672584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2D2A26"/>
                </a:solidFill>
              </a:rPr>
              <a:t>“Come now therefore, and I will send you.”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69848" y="2907792"/>
            <a:ext cx="4672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74C77"/>
                </a:solidFill>
              </a:rPr>
              <a:t>Exodus 3:10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3429000"/>
            <a:ext cx="64008" cy="804672"/>
          </a:xfrm>
          <a:prstGeom prst="rect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3474720"/>
            <a:ext cx="4672584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2D2A26"/>
                </a:solidFill>
              </a:rPr>
              <a:t>“Pray that the Lord of the harvest will send out laborers.”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69848" y="4005072"/>
            <a:ext cx="4672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74C77"/>
                </a:solidFill>
              </a:rPr>
              <a:t>Matthew 9:38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4480560" cy="2286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B2A41"/>
                </a:solidFill>
              </a:rPr>
              <a:t>Humility does not weaken obedience. It purifies it. Biblical servants listen before they go, receive before they give, and depend on God while they serve.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446520" y="4114800"/>
            <a:ext cx="4480560" cy="73152"/>
          </a:xfrm>
          <a:prstGeom prst="rect">
            <a:avLst/>
          </a:prstGeom>
          <a:solidFill>
            <a:srgbClr val="E9B44C"/>
          </a:solidFill>
          <a:ln w="12700">
            <a:solidFill>
              <a:srgbClr val="E9B44C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46520" y="4434840"/>
            <a:ext cx="4480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D2A26"/>
                </a:solidFill>
              </a:rPr>
              <a:t>Teaching emphasis: vocation is discerning obedience, not impulsive self-confidence.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02920" y="6510528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  |  Here I Am, Lord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11201400" y="6446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A6D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HymnInfo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 I Am, Lord Teaching Guide</dc:title>
  <dc:subject>Teaching guide for Here I Am, Lord</dc:subject>
  <dc:creator>HymnInfo</dc:creator>
  <cp:lastModifiedBy>HymnInfo</cp:lastModifiedBy>
  <cp:revision>1</cp:revision>
  <dcterms:created xsi:type="dcterms:W3CDTF">2026-06-15T12:44:05Z</dcterms:created>
  <dcterms:modified xsi:type="dcterms:W3CDTF">2026-06-15T12:44:05Z</dcterms:modified>
</cp:coreProperties>
</file>