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1508760"/>
            <a:ext cx="107899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800" b="1">
                <a:solidFill>
                  <a:srgbClr val="FFF8E1"/>
                </a:solidFill>
                <a:latin typeface="Aptos Display"/>
              </a:rPr>
              <a:t>Hosanna, Loud Hosanna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743200"/>
            <a:ext cx="960120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F5E0A7"/>
                </a:solidFill>
              </a:rPr>
              <a:t>Hosanna, loud hosanna • Jeanette Threlfall, 1873 • Tune: ELLACOMBE • Matthew 21:8-9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The church continues the song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The final movement carries the ancient cry into the worship of the church. Palm Sunday praise becomes lifelong devotion with heart, life, and voice.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Teaching emphasis: Palm Sunday worship must move from a beautiful scene to faithful allegiance to Christ.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Scripture connection: Matthew 21 shows both joyful praise and the tension surrounding Jesus’ kingship.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The Repeated Hosanna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The hymn’s central word carries both adoration and dependence.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It teaches believers to praise Christ while asking him to save, rule, cleanse, and lead.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In congregational singing, the repeated cry helps the church enter the biblical story rather than merely observe it.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4B432B"/>
                </a:solidFill>
                <a:latin typeface="Aptos Display"/>
              </a:rPr>
              <a:t>Theological Themes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115568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i="1">
                <a:solidFill>
                  <a:srgbClr val="695B40"/>
                </a:solidFill>
              </a:rPr>
              <a:t>What the hymn teaches the church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600200"/>
            <a:ext cx="3383280" cy="1508760"/>
          </a:xfrm>
          <a:prstGeom prst="roundRect">
            <a:avLst/>
          </a:prstGeom>
          <a:solidFill>
            <a:srgbClr val="FFFAEA"/>
          </a:solidFill>
          <a:ln>
            <a:solidFill>
              <a:srgbClr val="CCA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58952" y="1801368"/>
            <a:ext cx="384048" cy="38404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80160" y="1764792"/>
            <a:ext cx="251460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600">
                <a:solidFill>
                  <a:srgbClr val="4A432B"/>
                </a:solidFill>
              </a:rPr>
              <a:t>Kingship</a:t>
            </a:r>
          </a:p>
          <a:p>
            <a:r>
              <a:rPr sz="1100">
                <a:solidFill>
                  <a:srgbClr val="40392C"/>
                </a:solidFill>
              </a:rPr>
              <a:t>Jesus is welcomed as the promised King.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1600200"/>
            <a:ext cx="3383280" cy="1508760"/>
          </a:xfrm>
          <a:prstGeom prst="roundRect">
            <a:avLst/>
          </a:prstGeom>
          <a:solidFill>
            <a:srgbClr val="FFFAEA"/>
          </a:solidFill>
          <a:ln>
            <a:solidFill>
              <a:srgbClr val="CCA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99432" y="1801368"/>
            <a:ext cx="384048" cy="38404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20640" y="1764792"/>
            <a:ext cx="251460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600">
                <a:solidFill>
                  <a:srgbClr val="4A432B"/>
                </a:solidFill>
              </a:rPr>
              <a:t>Humility</a:t>
            </a:r>
          </a:p>
          <a:p>
            <a:r>
              <a:rPr sz="1100">
                <a:solidFill>
                  <a:srgbClr val="40392C"/>
                </a:solidFill>
              </a:rPr>
              <a:t>His reign appears in lowliness, not display.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75320" y="1600200"/>
            <a:ext cx="3383280" cy="1508760"/>
          </a:xfrm>
          <a:prstGeom prst="roundRect">
            <a:avLst/>
          </a:prstGeom>
          <a:solidFill>
            <a:srgbClr val="FFFAEA"/>
          </a:solidFill>
          <a:ln>
            <a:solidFill>
              <a:srgbClr val="CCA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439912" y="1801368"/>
            <a:ext cx="384048" cy="38404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961120" y="1764792"/>
            <a:ext cx="251460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600">
                <a:solidFill>
                  <a:srgbClr val="4A432B"/>
                </a:solidFill>
              </a:rPr>
              <a:t>Praise</a:t>
            </a:r>
          </a:p>
          <a:p>
            <a:r>
              <a:rPr sz="1100">
                <a:solidFill>
                  <a:srgbClr val="40392C"/>
                </a:solidFill>
              </a:rPr>
              <a:t>The right response to Christ is joyful worship.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3657600"/>
            <a:ext cx="3383280" cy="1508760"/>
          </a:xfrm>
          <a:prstGeom prst="roundRect">
            <a:avLst/>
          </a:prstGeom>
          <a:solidFill>
            <a:srgbClr val="FFFAEA"/>
          </a:solidFill>
          <a:ln>
            <a:solidFill>
              <a:srgbClr val="CCA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58952" y="3858768"/>
            <a:ext cx="384048" cy="38404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80160" y="3822191"/>
            <a:ext cx="251460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600">
                <a:solidFill>
                  <a:srgbClr val="4A432B"/>
                </a:solidFill>
              </a:rPr>
              <a:t>Children</a:t>
            </a:r>
          </a:p>
          <a:p>
            <a:r>
              <a:rPr sz="1100">
                <a:solidFill>
                  <a:srgbClr val="40392C"/>
                </a:solidFill>
              </a:rPr>
              <a:t>Young voices are part of the church’s witness.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4840" y="3657600"/>
            <a:ext cx="3383280" cy="1508760"/>
          </a:xfrm>
          <a:prstGeom prst="roundRect">
            <a:avLst/>
          </a:prstGeom>
          <a:solidFill>
            <a:srgbClr val="FFFAEA"/>
          </a:solidFill>
          <a:ln>
            <a:solidFill>
              <a:srgbClr val="CCA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599432" y="3858768"/>
            <a:ext cx="384048" cy="38404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120640" y="3822191"/>
            <a:ext cx="251460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600">
                <a:solidFill>
                  <a:srgbClr val="4A432B"/>
                </a:solidFill>
              </a:rPr>
              <a:t>Salvation</a:t>
            </a:r>
          </a:p>
          <a:p>
            <a:r>
              <a:rPr sz="1100">
                <a:solidFill>
                  <a:srgbClr val="40392C"/>
                </a:solidFill>
              </a:rPr>
              <a:t>Hosanna asks the King to save.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75320" y="3657600"/>
            <a:ext cx="3383280" cy="1508760"/>
          </a:xfrm>
          <a:prstGeom prst="roundRect">
            <a:avLst/>
          </a:prstGeom>
          <a:solidFill>
            <a:srgbClr val="FFFAEA"/>
          </a:solidFill>
          <a:ln>
            <a:solidFill>
              <a:srgbClr val="CCA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8439912" y="3858768"/>
            <a:ext cx="384048" cy="38404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0" y="3822191"/>
            <a:ext cx="2514600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600">
                <a:solidFill>
                  <a:srgbClr val="4A432B"/>
                </a:solidFill>
              </a:rPr>
              <a:t>Allegiance</a:t>
            </a:r>
          </a:p>
          <a:p>
            <a:r>
              <a:rPr sz="1100">
                <a:solidFill>
                  <a:srgbClr val="40392C"/>
                </a:solidFill>
              </a:rPr>
              <a:t>True praise becomes a life yielded to Christ.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696969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istor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Literary and Musical Observations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The hymn uses vivid narrative images: children, temple courts, palm branches, and joyful procession.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Its movement is simple enough for children while remaining rich for adult teaching.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ELLACOMBE supports confident congregational singing with balanced phrases and a bright pulse.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3785616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98448" y="3749040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The tune should remain lively without becoming rushed; Palm Sunday joy needs clarity and dignity.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istor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Pastoral and Worship Use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Palm Sunday procession or opening hymn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Children’s choir, intergenerational worship, or family service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A teaching moment on the meaning of hosanna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3785616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98448" y="3749040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A bridge from celebration into the deeper journey of Holy Week</a:t>
            </a:r>
          </a:p>
        </p:txBody>
      </p:sp>
      <p:sp>
        <p:nvSpPr>
          <p:cNvPr id="13" name="Oval 12"/>
          <p:cNvSpPr/>
          <p:nvPr/>
        </p:nvSpPr>
        <p:spPr>
          <a:xfrm>
            <a:off x="960120" y="4462272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98448" y="4425696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Choir rehearsal focused on clear text, bright tempo, and joyful tone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Teaching Questions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What kind of King does Jesus reveal himself to be?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Why are children important in this hymn and in Matthew 21?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How can praise be both joyful and needy?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3785616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98448" y="3749040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What makes Palm Sunday worship truthful rather than merely festive?</a:t>
            </a:r>
          </a:p>
        </p:txBody>
      </p:sp>
      <p:sp>
        <p:nvSpPr>
          <p:cNvPr id="13" name="Oval 12"/>
          <p:cNvSpPr/>
          <p:nvPr/>
        </p:nvSpPr>
        <p:spPr>
          <a:xfrm>
            <a:off x="960120" y="4462272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98448" y="4425696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Where should our hosanna become obedience this week?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Application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Praise Christ openly, without embarrassment.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Pray “hosanna” as a plea for saving help in real life.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Honor the voices of children as part of the worshiping church.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3785616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98448" y="3749040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Carry Palm Sunday praise into Holy Week humility, service, and repentance.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isto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4B432B"/>
                </a:solidFill>
                <a:latin typeface="Aptos Display"/>
              </a:rPr>
              <a:t>Suggested Lesson 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115568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i="1">
                <a:solidFill>
                  <a:srgbClr val="695B40"/>
                </a:solidFill>
              </a:rPr>
              <a:t>Two ready-to-use options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600200"/>
            <a:ext cx="4709160" cy="4297680"/>
          </a:xfrm>
          <a:prstGeom prst="roundRect">
            <a:avLst/>
          </a:prstGeom>
          <a:solidFill>
            <a:srgbClr val="FFFAEA"/>
          </a:solidFill>
          <a:ln>
            <a:solidFill>
              <a:srgbClr val="BC9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34440" y="1874519"/>
            <a:ext cx="406908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4A432B"/>
                </a:solidFill>
              </a:rPr>
              <a:t>30-Minute Plan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5 min - Read Matthew 21:8-17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8 min - Hymn background and meaning of hosanna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10 min - Stanza movement and discussion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7 min - Application and prayer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1600200"/>
            <a:ext cx="4709160" cy="4297680"/>
          </a:xfrm>
          <a:prstGeom prst="roundRect">
            <a:avLst/>
          </a:prstGeom>
          <a:solidFill>
            <a:srgbClr val="FFFAEA"/>
          </a:solidFill>
          <a:ln>
            <a:solidFill>
              <a:srgbClr val="BC9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20840" y="1874519"/>
            <a:ext cx="406908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4A432B"/>
                </a:solidFill>
              </a:rPr>
              <a:t>60-Minute Plan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10 min - Palm Sunday Scripture reading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12 min - Historical and musical setting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20 min - Stanza study and Scripture connections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10 min - Worship planning or group discussion</a:t>
            </a:r>
          </a:p>
          <a:p>
            <a:pPr>
              <a:defRPr sz="1300">
                <a:solidFill>
                  <a:srgbClr val="343025"/>
                </a:solidFill>
              </a:defRPr>
            </a:pPr>
            <a:r>
              <a:t>• 8 min - Prayer and response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696969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osing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42316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800" b="1">
                <a:solidFill>
                  <a:srgbClr val="FFF8E2"/>
                </a:solidFill>
                <a:latin typeface="Aptos Display"/>
              </a:rPr>
              <a:t>Closing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246120"/>
            <a:ext cx="8503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>
                <a:solidFill>
                  <a:srgbClr val="F6E1A3"/>
                </a:solidFill>
              </a:rPr>
              <a:t>The humble King receives the hosannas of children and calls the whole church to praise with heart, life, and voice.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os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Closing Prayer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2011680"/>
            <a:ext cx="99212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i="1">
                <a:solidFill>
                  <a:srgbClr val="FFF6DA"/>
                </a:solidFill>
              </a:rPr>
              <a:t>Lord Jesus Christ, receive our hosannas. Teach us to praise you with sincerity, to welcome your humble reign, and to follow you beyond the palm branches into faithful obedience. Amen.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4B432B"/>
                </a:solidFill>
                <a:latin typeface="Aptos Display"/>
              </a:rPr>
              <a:t>Teaching Aim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115568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i="1">
                <a:solidFill>
                  <a:srgbClr val="695B40"/>
                </a:solidFill>
              </a:rPr>
              <a:t>Understand the King, hear the hosanna, practice joyful allegiance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920240"/>
            <a:ext cx="3246120" cy="3246120"/>
          </a:xfrm>
          <a:prstGeom prst="roundRect">
            <a:avLst/>
          </a:prstGeom>
          <a:solidFill>
            <a:srgbClr val="FFFAEA"/>
          </a:solidFill>
          <a:ln>
            <a:solidFill>
              <a:srgbClr val="BC9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Sun 5"/>
          <p:cNvSpPr/>
          <p:nvPr/>
        </p:nvSpPr>
        <p:spPr>
          <a:xfrm>
            <a:off x="2057400" y="2240280"/>
            <a:ext cx="777240" cy="777240"/>
          </a:xfrm>
          <a:prstGeom prst="sun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246120"/>
            <a:ext cx="27889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b="1" sz="2000">
                <a:solidFill>
                  <a:srgbClr val="4A432B"/>
                </a:solidFill>
              </a:rPr>
              <a:t>Understand</a:t>
            </a:r>
          </a:p>
          <a:p>
            <a:pPr algn="ctr"/>
            <a:r>
              <a:rPr sz="1400">
                <a:solidFill>
                  <a:srgbClr val="40392C"/>
                </a:solidFill>
              </a:rPr>
              <a:t>Palm Sunday praise names Jesus as the promised King.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26864" y="1920240"/>
            <a:ext cx="3246120" cy="3246120"/>
          </a:xfrm>
          <a:prstGeom prst="roundRect">
            <a:avLst/>
          </a:prstGeom>
          <a:solidFill>
            <a:srgbClr val="FFFAEA"/>
          </a:solidFill>
          <a:ln>
            <a:solidFill>
              <a:srgbClr val="BC9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Heart 8"/>
          <p:cNvSpPr/>
          <p:nvPr/>
        </p:nvSpPr>
        <p:spPr>
          <a:xfrm>
            <a:off x="5861304" y="2240280"/>
            <a:ext cx="777240" cy="777240"/>
          </a:xfrm>
          <a:prstGeom prst="heart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55464" y="3246120"/>
            <a:ext cx="27889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b="1" sz="2000">
                <a:solidFill>
                  <a:srgbClr val="4A432B"/>
                </a:solidFill>
              </a:rPr>
              <a:t>Feel</a:t>
            </a:r>
          </a:p>
          <a:p>
            <a:pPr algn="ctr"/>
            <a:r>
              <a:rPr sz="1400">
                <a:solidFill>
                  <a:srgbClr val="40392C"/>
                </a:solidFill>
              </a:rPr>
              <a:t>Receive the joy and humility of children who welcome Christ.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30768" y="1920240"/>
            <a:ext cx="3246120" cy="3246120"/>
          </a:xfrm>
          <a:prstGeom prst="roundRect">
            <a:avLst/>
          </a:prstGeom>
          <a:solidFill>
            <a:srgbClr val="FFFAEA"/>
          </a:solidFill>
          <a:ln>
            <a:solidFill>
              <a:srgbClr val="BC9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Up Arrow 11"/>
          <p:cNvSpPr/>
          <p:nvPr/>
        </p:nvSpPr>
        <p:spPr>
          <a:xfrm>
            <a:off x="9665208" y="2240280"/>
            <a:ext cx="777240" cy="777240"/>
          </a:xfrm>
          <a:prstGeom prst="upArrow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59368" y="3246120"/>
            <a:ext cx="27889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b="1" sz="2000">
                <a:solidFill>
                  <a:srgbClr val="4A432B"/>
                </a:solidFill>
              </a:rPr>
              <a:t>Practice</a:t>
            </a:r>
          </a:p>
          <a:p>
            <a:pPr algn="ctr"/>
            <a:r>
              <a:rPr sz="1400">
                <a:solidFill>
                  <a:srgbClr val="40392C"/>
                </a:solidFill>
              </a:rPr>
              <a:t>Offer praise that continues as obedience after the procession.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696969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4B432B"/>
                </a:solidFill>
                <a:latin typeface="Aptos Display"/>
              </a:rPr>
              <a:t>Usage Notice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2240280"/>
            <a:ext cx="100584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>
                <a:solidFill>
                  <a:srgbClr val="4A432B"/>
                </a:solidFill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696969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Hymn Identity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Title: Hosanna, Loud Hosanna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First line: Hosanna, loud hosanna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Lyricist: Jeanette Threlfall (1821-1880)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3785616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98448" y="3749040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Tune: ELLACOMBE; adapted for English hymn use by William Henry Monk</a:t>
            </a:r>
          </a:p>
        </p:txBody>
      </p:sp>
      <p:sp>
        <p:nvSpPr>
          <p:cNvPr id="13" name="Oval 12"/>
          <p:cNvSpPr/>
          <p:nvPr/>
        </p:nvSpPr>
        <p:spPr>
          <a:xfrm>
            <a:off x="960120" y="4462272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98448" y="4425696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Main season: Palm Sunday and the beginning of Holy Week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istor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Historical Background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Jeanette Threlfall wrote the hymn in 1873 in language accessible to children and family worship.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The text vividly retells the triumphal entry rather than offering abstract doctrine.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The hymn later became closely associated with Palm Sunday processions and children’s singing.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3785616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98448" y="3749040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ELLACOMBE gives the text a bright, sturdy congregational setting.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42316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800" b="1">
                <a:solidFill>
                  <a:srgbClr val="FFF8E2"/>
                </a:solidFill>
                <a:latin typeface="Aptos Display"/>
              </a:rPr>
              <a:t>Biblical Foundation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246120"/>
            <a:ext cx="8503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>
                <a:solidFill>
                  <a:srgbClr val="F6E1A3"/>
                </a:solidFill>
              </a:rPr>
              <a:t>Hosanna is praise and prayer: “Save us now” and “Blessed is he who comes.”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Matthew 21 and Psalm 118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Matthew 21:8-9 shows the crowd welcoming Jesus with garments, branches, and shouts of hosanna.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Psalm 118:25-26 gives the older worship language behind the Palm Sunday cry.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Luke 19:37-38 shows praise erupting as the disciples remember the mighty works of God.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3785616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98448" y="3749040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Matthew 21:15 keeps the children’s voices in view as faithful witnesses to Jesus.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42316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800" b="1">
                <a:solidFill>
                  <a:srgbClr val="FFF8E2"/>
                </a:solidFill>
                <a:latin typeface="Aptos Display"/>
              </a:rPr>
              <a:t>Stanza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246120"/>
            <a:ext cx="8503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>
                <a:solidFill>
                  <a:srgbClr val="F6E1A3"/>
                </a:solidFill>
              </a:rPr>
              <a:t>The hymn moves from children’s praise to the humble King and then to the church’s continuing worship.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The welcome of children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The hymn opens with the sound of young voices welcoming Jesus into Jerusalem. Their praise is simple, joyful, and deeply fitting: the promised King is entering his city in humility.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Teaching emphasis: Palm Sunday worship must move from a beautiful scene to faithful allegiance to Christ.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Scripture connection: Matthew 21 shows both joyful praise and the tension surrounding Jesus’ kingship.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dentity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" y="438912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F8E1"/>
                </a:solidFill>
                <a:latin typeface="Aptos Display"/>
              </a:rPr>
              <a:t>The King comes lowly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617720"/>
          </a:xfrm>
          <a:prstGeom prst="roundRect">
            <a:avLst/>
          </a:prstGeom>
          <a:solidFill>
            <a:srgbClr val="FFF8E5"/>
          </a:solidFill>
          <a:ln>
            <a:solidFill>
              <a:srgbClr val="CEAC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" y="1755648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98448" y="1719072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The second movement follows the crowd from the Mount of Olives and notices the contrast between royal praise and humble appearance. Christ’s majesty is shown without worldly display.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2432304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98448" y="2395728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Teaching emphasis: Palm Sunday worship must move from a beautiful scene to faithful allegiance to Christ.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3108960"/>
            <a:ext cx="201168" cy="201168"/>
          </a:xfrm>
          <a:prstGeom prst="ellipse">
            <a:avLst/>
          </a:prstGeom>
          <a:solidFill>
            <a:srgbClr val="59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98448" y="3072384"/>
            <a:ext cx="9738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>
                <a:solidFill>
                  <a:srgbClr val="343025"/>
                </a:solidFill>
                <a:latin typeface="Aptos"/>
              </a:rPr>
              <a:t>Scripture connection: Matthew 21 shows both joyful praise and the tension surrounding Jesus’ kingship.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6574536"/>
            <a:ext cx="1170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50">
                <a:solidFill>
                  <a:srgbClr val="E6DEC8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